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4"/>
  </p:notesMasterIdLst>
  <p:sldIdLst>
    <p:sldId id="256" r:id="rId2"/>
    <p:sldId id="259" r:id="rId3"/>
    <p:sldId id="257" r:id="rId4"/>
    <p:sldId id="263" r:id="rId5"/>
    <p:sldId id="258" r:id="rId6"/>
    <p:sldId id="260" r:id="rId7"/>
    <p:sldId id="264" r:id="rId8"/>
    <p:sldId id="262" r:id="rId9"/>
    <p:sldId id="261" r:id="rId10"/>
    <p:sldId id="267" r:id="rId11"/>
    <p:sldId id="266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47B224-D684-4361-AB0F-46D063656CE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EB5BC0-D64B-471F-B8DB-7DFDB8E9476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EB5BC0-D64B-471F-B8DB-7DFDB8E9476A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3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276872"/>
            <a:ext cx="3563887" cy="2533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491880" y="1412776"/>
            <a:ext cx="5040560" cy="252028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Georgia" pitchFamily="18" charset="0"/>
              </a:rPr>
              <a:t>«Основы воспитания финансовой грамотности дошкольников»</a:t>
            </a:r>
            <a:endParaRPr lang="ru-RU" b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8" name="Текст 6"/>
          <p:cNvSpPr txBox="1">
            <a:spLocks/>
          </p:cNvSpPr>
          <p:nvPr/>
        </p:nvSpPr>
        <p:spPr>
          <a:xfrm>
            <a:off x="467544" y="476672"/>
            <a:ext cx="8208912" cy="1175948"/>
          </a:xfrm>
          <a:prstGeom prst="rect">
            <a:avLst/>
          </a:prstGeom>
        </p:spPr>
        <p:txBody>
          <a:bodyPr vert="horz" lIns="118872" tIns="0" anchor="t">
            <a:noAutofit/>
          </a:bodyPr>
          <a:lstStyle/>
          <a:p>
            <a:pPr marL="0" marR="36576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ru-RU" sz="2000" b="1" dirty="0" smtClean="0">
                <a:latin typeface="Georgia" pitchFamily="18" charset="0"/>
              </a:rPr>
              <a:t>Муниципальное дошкольное образовательное бюджетное учреждение детский сад № 7 «Ласточка» станицы Прочноокопской муниципального образования Новокубанский район</a:t>
            </a: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2022 год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827584" y="332657"/>
            <a:ext cx="7644011" cy="79208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Georgia" pitchFamily="18" charset="0"/>
              </a:rPr>
              <a:t>Специально организованная развивающая среда</a:t>
            </a:r>
            <a:endParaRPr lang="ru-RU" dirty="0">
              <a:solidFill>
                <a:schemeClr val="tx1"/>
              </a:solidFill>
              <a:latin typeface="Georgia" pitchFamily="18" charset="0"/>
            </a:endParaRPr>
          </a:p>
        </p:txBody>
      </p:sp>
      <p:pic>
        <p:nvPicPr>
          <p:cNvPr id="1026" name="Picture 2" descr="C:\Users\Ольга\Desktop\5c066dcdf3f96368804486.jpg"/>
          <p:cNvPicPr>
            <a:picLocks noChangeAspect="1" noChangeArrowheads="1"/>
          </p:cNvPicPr>
          <p:nvPr/>
        </p:nvPicPr>
        <p:blipFill>
          <a:blip r:embed="rId2" cstate="print"/>
          <a:srcRect t="10998"/>
          <a:stretch>
            <a:fillRect/>
          </a:stretch>
        </p:blipFill>
        <p:spPr bwMode="auto">
          <a:xfrm>
            <a:off x="395536" y="4077072"/>
            <a:ext cx="4655840" cy="2330878"/>
          </a:xfrm>
          <a:prstGeom prst="rect">
            <a:avLst/>
          </a:prstGeom>
          <a:noFill/>
        </p:spPr>
      </p:pic>
      <p:pic>
        <p:nvPicPr>
          <p:cNvPr id="1027" name="Picture 3" descr="C:\Users\Ольга\Desktop\IMG_20220325_1218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052736"/>
            <a:ext cx="4190802" cy="2965034"/>
          </a:xfrm>
          <a:prstGeom prst="rect">
            <a:avLst/>
          </a:prstGeom>
          <a:noFill/>
        </p:spPr>
      </p:pic>
      <p:pic>
        <p:nvPicPr>
          <p:cNvPr id="3" name="Picture 2" descr="C:\Users\Ольга\Desktop\IMG_20220328_14122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8" y="4077072"/>
            <a:ext cx="3042677" cy="2348880"/>
          </a:xfrm>
          <a:prstGeom prst="rect">
            <a:avLst/>
          </a:prstGeom>
          <a:noFill/>
        </p:spPr>
      </p:pic>
      <p:pic>
        <p:nvPicPr>
          <p:cNvPr id="4" name="Picture 3" descr="C:\Users\Ольга\Desktop\IMG-20220325-WA001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1124744"/>
            <a:ext cx="3815747" cy="28618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7544" y="260648"/>
            <a:ext cx="8183562" cy="720079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Georgia" pitchFamily="18" charset="0"/>
              </a:rPr>
              <a:t>Взаимодействие с родителями</a:t>
            </a:r>
            <a:endParaRPr lang="ru-RU" dirty="0">
              <a:solidFill>
                <a:schemeClr val="tx1"/>
              </a:solidFill>
              <a:latin typeface="Georgia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891044372"/>
              </p:ext>
            </p:extLst>
          </p:nvPr>
        </p:nvGraphicFramePr>
        <p:xfrm>
          <a:off x="395536" y="1052735"/>
          <a:ext cx="8352928" cy="5387821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513270"/>
                <a:gridCol w="5839658"/>
              </a:tblGrid>
              <a:tr h="720081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Georgia" pitchFamily="18" charset="0"/>
                        </a:rPr>
                        <a:t>Направление</a:t>
                      </a:r>
                      <a:endParaRPr lang="ru-RU" sz="2000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Georgia" pitchFamily="18" charset="0"/>
                        </a:rPr>
                        <a:t>Формы работы</a:t>
                      </a:r>
                      <a:endParaRPr lang="ru-RU" sz="2000" dirty="0">
                        <a:latin typeface="Georgia" pitchFamily="18" charset="0"/>
                      </a:endParaRPr>
                    </a:p>
                  </a:txBody>
                  <a:tcPr/>
                </a:tc>
              </a:tr>
              <a:tr h="1422797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Georgia" pitchFamily="18" charset="0"/>
                        </a:rPr>
                        <a:t>Информационное</a:t>
                      </a:r>
                      <a:endParaRPr lang="ru-RU" sz="2000" dirty="0">
                        <a:solidFill>
                          <a:schemeClr val="tx2">
                            <a:lumMod val="50000"/>
                          </a:schemeClr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 smtClean="0">
                          <a:latin typeface="Georgia" pitchFamily="18" charset="0"/>
                        </a:rPr>
                        <a:t>тематические стенды, создание странички на сайте дошкольной образовательной организации, родительский</a:t>
                      </a:r>
                      <a:r>
                        <a:rPr lang="ru-RU" sz="2000" baseline="0" dirty="0" smtClean="0">
                          <a:latin typeface="Georgia" pitchFamily="18" charset="0"/>
                        </a:rPr>
                        <a:t> </a:t>
                      </a:r>
                      <a:r>
                        <a:rPr lang="ru-RU" sz="2000" dirty="0" smtClean="0">
                          <a:latin typeface="Georgia" pitchFamily="18" charset="0"/>
                        </a:rPr>
                        <a:t>лекторий, консультации, создание библиотеки.</a:t>
                      </a:r>
                      <a:endParaRPr lang="ru-RU" sz="2000" dirty="0">
                        <a:solidFill>
                          <a:schemeClr val="tx2">
                            <a:lumMod val="50000"/>
                          </a:schemeClr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</a:tr>
              <a:tr h="1097587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Georgia" pitchFamily="18" charset="0"/>
                        </a:rPr>
                        <a:t>Познавательное </a:t>
                      </a:r>
                      <a:endParaRPr lang="ru-RU" sz="2000" dirty="0">
                        <a:solidFill>
                          <a:schemeClr val="tx2">
                            <a:lumMod val="50000"/>
                          </a:schemeClr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 smtClean="0">
                          <a:latin typeface="Georgia" pitchFamily="18" charset="0"/>
                        </a:rPr>
                        <a:t>создание предметно-пространственной среды, семейные проекты, конкурсы, папки-передвижки, театрализованные постановки.</a:t>
                      </a:r>
                      <a:endParaRPr lang="ru-RU" sz="2000" dirty="0">
                        <a:solidFill>
                          <a:schemeClr val="tx2">
                            <a:lumMod val="50000"/>
                          </a:schemeClr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</a:tr>
              <a:tr h="1049769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Georgia" pitchFamily="18" charset="0"/>
                        </a:rPr>
                        <a:t>Досуговое </a:t>
                      </a:r>
                      <a:endParaRPr lang="ru-RU" sz="2000" dirty="0">
                        <a:solidFill>
                          <a:schemeClr val="tx2">
                            <a:lumMod val="50000"/>
                          </a:schemeClr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 smtClean="0">
                          <a:latin typeface="Georgia" pitchFamily="18" charset="0"/>
                        </a:rPr>
                        <a:t>праздники, выставки, ярмарки, экскурсии, встречи с интересными людьми, родительский клуб. </a:t>
                      </a:r>
                      <a:endParaRPr lang="ru-RU" sz="2000" dirty="0">
                        <a:solidFill>
                          <a:schemeClr val="tx2">
                            <a:lumMod val="50000"/>
                          </a:schemeClr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</a:tr>
              <a:tr h="1097587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Georgia" pitchFamily="18" charset="0"/>
                        </a:rPr>
                        <a:t>Аналитическое </a:t>
                      </a:r>
                      <a:endParaRPr lang="ru-RU" sz="2000" dirty="0">
                        <a:solidFill>
                          <a:schemeClr val="tx2">
                            <a:lumMod val="50000"/>
                          </a:schemeClr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 smtClean="0">
                          <a:latin typeface="Georgia" pitchFamily="18" charset="0"/>
                        </a:rPr>
                        <a:t>анкетирование, тестирование, личные беседы, родительская</a:t>
                      </a:r>
                      <a:r>
                        <a:rPr lang="ru-RU" sz="2000" baseline="0" dirty="0" smtClean="0">
                          <a:latin typeface="Georgia" pitchFamily="18" charset="0"/>
                        </a:rPr>
                        <a:t> </a:t>
                      </a:r>
                      <a:r>
                        <a:rPr lang="ru-RU" sz="2000" dirty="0" smtClean="0">
                          <a:latin typeface="Georgia" pitchFamily="18" charset="0"/>
                        </a:rPr>
                        <a:t>почта, анализ мнений и запросов родителей. </a:t>
                      </a:r>
                      <a:endParaRPr lang="ru-RU" sz="2000" dirty="0">
                        <a:solidFill>
                          <a:schemeClr val="tx2">
                            <a:lumMod val="50000"/>
                          </a:schemeClr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5536" y="1268760"/>
            <a:ext cx="8183563" cy="105251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Georgia" pitchFamily="18" charset="0"/>
              </a:rPr>
              <a:t>СПАСИБО ЗА ВНИМАНИЕ!</a:t>
            </a:r>
            <a:endParaRPr lang="ru-RU" dirty="0">
              <a:solidFill>
                <a:schemeClr val="tx1"/>
              </a:solidFill>
              <a:latin typeface="Georgia" pitchFamily="18" charset="0"/>
            </a:endParaRPr>
          </a:p>
        </p:txBody>
      </p:sp>
      <p:pic>
        <p:nvPicPr>
          <p:cNvPr id="3" name="Рисунок 2" descr="https://cdn.pixabay.com/photo/2015/10/30/10/43/money-rain-1013702_1280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8137" t="4946" r="25962" b="8462"/>
          <a:stretch/>
        </p:blipFill>
        <p:spPr bwMode="auto">
          <a:xfrm flipH="1">
            <a:off x="5436096" y="2564904"/>
            <a:ext cx="3024336" cy="36076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G:\ФИНАНСОВАЯ ГРАМОТНОСТЬ\ПРЕЗЕНТАЦИЯ\img3.jpg"/>
          <p:cNvPicPr>
            <a:picLocks noChangeAspect="1" noChangeArrowheads="1"/>
          </p:cNvPicPr>
          <p:nvPr/>
        </p:nvPicPr>
        <p:blipFill>
          <a:blip r:embed="rId2" cstate="print"/>
          <a:srcRect r="4562" b="8632"/>
          <a:stretch>
            <a:fillRect/>
          </a:stretch>
        </p:blipFill>
        <p:spPr bwMode="auto">
          <a:xfrm>
            <a:off x="2113430" y="404664"/>
            <a:ext cx="6635034" cy="3573016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51046" t="33015" r="12990" b="19525"/>
          <a:stretch>
            <a:fillRect/>
          </a:stretch>
        </p:blipFill>
        <p:spPr bwMode="auto">
          <a:xfrm>
            <a:off x="395536" y="3068960"/>
            <a:ext cx="4621696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F:\Docs\Семинары\финансовая граммотность\картинки\1936657b57fca080812882cd0efb0609_big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80AC7B"/>
              </a:clrFrom>
              <a:clrTo>
                <a:srgbClr val="80AC7B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933056"/>
            <a:ext cx="3960979" cy="26369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https://avatars.mds.yandex.net/get-zen_doc/1779163/pub_5def76e03642b60db9e7a77a_5def775cdf944400b17dcbac/scale_1200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6940" t="52366"/>
          <a:stretch/>
        </p:blipFill>
        <p:spPr bwMode="auto">
          <a:xfrm>
            <a:off x="251520" y="1124744"/>
            <a:ext cx="2880320" cy="20162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ФИНАНСОВАЯ ГРАМОТНОСТЬ\ПРЕЗЕНТАЦИЯ\img1.jpg"/>
          <p:cNvPicPr>
            <a:picLocks noChangeAspect="1" noChangeArrowheads="1"/>
          </p:cNvPicPr>
          <p:nvPr/>
        </p:nvPicPr>
        <p:blipFill>
          <a:blip r:embed="rId2" cstate="print"/>
          <a:srcRect l="25531" t="30667" r="12478" b="6667"/>
          <a:stretch>
            <a:fillRect/>
          </a:stretch>
        </p:blipFill>
        <p:spPr bwMode="auto">
          <a:xfrm>
            <a:off x="1907704" y="3140968"/>
            <a:ext cx="5184576" cy="3384376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611560" y="549275"/>
            <a:ext cx="7572003" cy="1727200"/>
          </a:xfrm>
        </p:spPr>
        <p:txBody>
          <a:bodyPr>
            <a:normAutofit/>
          </a:bodyPr>
          <a:lstStyle/>
          <a:p>
            <a:pPr algn="ctr"/>
            <a:r>
              <a:rPr lang="ru-RU" sz="2400" b="0" dirty="0" smtClean="0">
                <a:solidFill>
                  <a:schemeClr val="tx1"/>
                </a:solidFill>
                <a:latin typeface="Georgia" pitchFamily="18" charset="0"/>
              </a:rPr>
              <a:t>Чтоб не стало дитя лишь беспомощным ртом –</a:t>
            </a:r>
            <a:br>
              <a:rPr lang="ru-RU" sz="2400" b="0" dirty="0" smtClean="0">
                <a:solidFill>
                  <a:schemeClr val="tx1"/>
                </a:solidFill>
                <a:latin typeface="Georgia" pitchFamily="18" charset="0"/>
              </a:rPr>
            </a:br>
            <a:r>
              <a:rPr lang="ru-RU" sz="2400" b="0" dirty="0" smtClean="0">
                <a:solidFill>
                  <a:schemeClr val="tx1"/>
                </a:solidFill>
                <a:latin typeface="Georgia" pitchFamily="18" charset="0"/>
              </a:rPr>
              <a:t>Приучайте его с детства заниматься трудом,</a:t>
            </a:r>
            <a:br>
              <a:rPr lang="ru-RU" sz="2400" b="0" dirty="0" smtClean="0">
                <a:solidFill>
                  <a:schemeClr val="tx1"/>
                </a:solidFill>
                <a:latin typeface="Georgia" pitchFamily="18" charset="0"/>
              </a:rPr>
            </a:br>
            <a:r>
              <a:rPr lang="ru-RU" sz="2400" b="0" dirty="0" smtClean="0">
                <a:solidFill>
                  <a:schemeClr val="tx1"/>
                </a:solidFill>
                <a:latin typeface="Georgia" pitchFamily="18" charset="0"/>
              </a:rPr>
              <a:t>Чем он раньше познает, как хлеб достаётся –</a:t>
            </a:r>
            <a:br>
              <a:rPr lang="ru-RU" sz="2400" b="0" dirty="0" smtClean="0">
                <a:solidFill>
                  <a:schemeClr val="tx1"/>
                </a:solidFill>
                <a:latin typeface="Georgia" pitchFamily="18" charset="0"/>
              </a:rPr>
            </a:br>
            <a:r>
              <a:rPr lang="ru-RU" sz="2400" b="0" dirty="0" smtClean="0">
                <a:solidFill>
                  <a:schemeClr val="tx1"/>
                </a:solidFill>
                <a:latin typeface="Georgia" pitchFamily="18" charset="0"/>
              </a:rPr>
              <a:t>Тем полезней ему будет в жизни потом!...</a:t>
            </a:r>
            <a:endParaRPr lang="ru-RU" sz="2400" b="0" dirty="0">
              <a:solidFill>
                <a:schemeClr val="tx1"/>
              </a:solidFill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G:\ФИНАНСОВАЯ ГРАМОТНОСТЬ\ПРЕЗЕНТАЦИЯ\img2.jpg"/>
          <p:cNvPicPr>
            <a:picLocks noChangeAspect="1" noChangeArrowheads="1"/>
          </p:cNvPicPr>
          <p:nvPr/>
        </p:nvPicPr>
        <p:blipFill>
          <a:blip r:embed="rId2" cstate="print"/>
          <a:srcRect l="52850" t="40000" r="2289" b="13953"/>
          <a:stretch>
            <a:fillRect/>
          </a:stretch>
        </p:blipFill>
        <p:spPr bwMode="auto">
          <a:xfrm>
            <a:off x="4572000" y="980728"/>
            <a:ext cx="4283968" cy="2473377"/>
          </a:xfrm>
          <a:prstGeom prst="rect">
            <a:avLst/>
          </a:prstGeom>
          <a:noFill/>
        </p:spPr>
      </p:pic>
      <p:pic>
        <p:nvPicPr>
          <p:cNvPr id="4" name="Рисунок 3" descr="ekonomik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3501008"/>
            <a:ext cx="6444208" cy="3027515"/>
          </a:xfrm>
          <a:prstGeom prst="rect">
            <a:avLst/>
          </a:prstGeom>
        </p:spPr>
      </p:pic>
      <p:pic>
        <p:nvPicPr>
          <p:cNvPr id="6" name="Рисунок 5" descr="700.jpg"/>
          <p:cNvPicPr>
            <a:picLocks noChangeAspect="1"/>
          </p:cNvPicPr>
          <p:nvPr/>
        </p:nvPicPr>
        <p:blipFill>
          <a:blip r:embed="rId4" cstate="print"/>
          <a:srcRect l="14360" r="14361"/>
          <a:stretch>
            <a:fillRect/>
          </a:stretch>
        </p:blipFill>
        <p:spPr>
          <a:xfrm>
            <a:off x="6732240" y="3501008"/>
            <a:ext cx="2119631" cy="2973710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 idx="4294967295"/>
          </p:nvPr>
        </p:nvSpPr>
        <p:spPr>
          <a:xfrm>
            <a:off x="467544" y="404812"/>
            <a:ext cx="4464496" cy="2880171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Georgia" pitchFamily="18" charset="0"/>
              </a:rPr>
              <a:t>Финансовая грамотность – </a:t>
            </a:r>
            <a:r>
              <a:rPr lang="ru-RU" sz="2800" b="0" dirty="0" smtClean="0">
                <a:solidFill>
                  <a:schemeClr val="tx1"/>
                </a:solidFill>
                <a:latin typeface="Georgia" pitchFamily="18" charset="0"/>
              </a:rPr>
              <a:t>это умение использовать знания и навыки для принятия правильных решений, связанных с деньгами и тратами. </a:t>
            </a:r>
            <a:endParaRPr lang="ru-RU" sz="2800" b="0" dirty="0">
              <a:solidFill>
                <a:schemeClr val="tx1"/>
              </a:solidFill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:\ФИНАНСОВАЯ ГРАМОТНОСТЬ\ПРЕЗЕНТАЦИЯ\img2.jpg"/>
          <p:cNvPicPr>
            <a:picLocks noChangeAspect="1" noChangeArrowheads="1"/>
          </p:cNvPicPr>
          <p:nvPr/>
        </p:nvPicPr>
        <p:blipFill>
          <a:blip r:embed="rId2" cstate="print"/>
          <a:srcRect l="1957" t="40000" r="56952" b="13953"/>
          <a:stretch>
            <a:fillRect/>
          </a:stretch>
        </p:blipFill>
        <p:spPr bwMode="auto">
          <a:xfrm>
            <a:off x="323527" y="3284984"/>
            <a:ext cx="5066311" cy="3193457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67544" y="548680"/>
            <a:ext cx="806489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latin typeface="Georgia" pitchFamily="18" charset="0"/>
              </a:rPr>
              <a:t>Основная цель  экономического воспитания дошкольников</a:t>
            </a:r>
            <a:r>
              <a:rPr lang="ru-RU" sz="2800" dirty="0" smtClean="0">
                <a:latin typeface="Georgia" pitchFamily="18" charset="0"/>
              </a:rPr>
              <a:t>  – содействие формированию первичных социальных компетенций воспитанников в сфере личных и семейных финансов. </a:t>
            </a:r>
            <a:endParaRPr lang="ru-RU" sz="2800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5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9955"/>
          <a:stretch>
            <a:fillRect/>
          </a:stretch>
        </p:blipFill>
        <p:spPr bwMode="auto">
          <a:xfrm>
            <a:off x="5940152" y="3789040"/>
            <a:ext cx="3203848" cy="2370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3528" y="692696"/>
            <a:ext cx="856895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9875" algn="just">
              <a:buFont typeface="Arial" pitchFamily="34" charset="0"/>
              <a:buChar char="•"/>
            </a:pPr>
            <a:r>
              <a:rPr lang="ru-RU" sz="2000" dirty="0" smtClean="0">
                <a:latin typeface="Georgia" pitchFamily="18" charset="0"/>
              </a:rPr>
              <a:t>дать дошкольникам первичные финансовые и экономические представления;  </a:t>
            </a:r>
          </a:p>
          <a:p>
            <a:pPr indent="269875" algn="just">
              <a:buFont typeface="Arial" pitchFamily="34" charset="0"/>
              <a:buChar char="•"/>
            </a:pPr>
            <a:r>
              <a:rPr lang="ru-RU" sz="2000" dirty="0" smtClean="0">
                <a:latin typeface="Georgia" pitchFamily="18" charset="0"/>
              </a:rPr>
              <a:t>обогащать словарный запас дошкольников  основными финансово-экономическими понятиями, соответствующими их возрасту; </a:t>
            </a:r>
          </a:p>
          <a:p>
            <a:pPr indent="269875" algn="just">
              <a:buFont typeface="Arial" pitchFamily="34" charset="0"/>
              <a:buChar char="•"/>
            </a:pPr>
            <a:r>
              <a:rPr lang="ru-RU" sz="2000" dirty="0" smtClean="0">
                <a:latin typeface="Georgia" pitchFamily="18" charset="0"/>
              </a:rPr>
              <a:t>способствовать формированию разумных экономических потребностей, умению соизмерять потребности с реальными возможностями;</a:t>
            </a:r>
          </a:p>
          <a:p>
            <a:pPr indent="269875" algn="just">
              <a:buFont typeface="Arial" pitchFamily="34" charset="0"/>
              <a:buChar char="•"/>
            </a:pPr>
            <a:r>
              <a:rPr lang="ru-RU" sz="2000" dirty="0" smtClean="0">
                <a:latin typeface="Georgia" pitchFamily="18" charset="0"/>
              </a:rPr>
              <a:t>стимулировать мотивацию к бережливости, накоплению, полезным тратам; </a:t>
            </a:r>
          </a:p>
          <a:p>
            <a:pPr indent="269875" algn="just">
              <a:buFont typeface="Arial" pitchFamily="34" charset="0"/>
              <a:buChar char="•"/>
            </a:pPr>
            <a:r>
              <a:rPr lang="ru-RU" sz="2000" dirty="0" smtClean="0">
                <a:latin typeface="Georgia" pitchFamily="18" charset="0"/>
              </a:rPr>
              <a:t>положить начало формированию финансово-экономического мышления; </a:t>
            </a:r>
          </a:p>
          <a:p>
            <a:pPr indent="269875" algn="just">
              <a:buFont typeface="Arial" pitchFamily="34" charset="0"/>
              <a:buChar char="•"/>
            </a:pPr>
            <a:r>
              <a:rPr lang="ru-RU" sz="2000" dirty="0" smtClean="0">
                <a:latin typeface="Georgia" pitchFamily="18" charset="0"/>
              </a:rPr>
              <a:t>способствовать  формированию основных </a:t>
            </a:r>
          </a:p>
          <a:p>
            <a:pPr marL="285750" indent="-285750" algn="just"/>
            <a:r>
              <a:rPr lang="ru-RU" sz="2000" dirty="0" smtClean="0">
                <a:latin typeface="Georgia" pitchFamily="18" charset="0"/>
              </a:rPr>
              <a:t>качеств  по  умению  принятия самостоятельных решений;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2000" dirty="0" smtClean="0">
                <a:latin typeface="Georgia" pitchFamily="18" charset="0"/>
              </a:rPr>
              <a:t>сформировать умение рационально организовывать </a:t>
            </a:r>
          </a:p>
          <a:p>
            <a:pPr marL="285750" indent="-285750" algn="just"/>
            <a:r>
              <a:rPr lang="ru-RU" sz="2000" dirty="0" smtClean="0">
                <a:latin typeface="Georgia" pitchFamily="18" charset="0"/>
              </a:rPr>
              <a:t>свою  трудовую деятельность; 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2000" dirty="0" smtClean="0">
                <a:latin typeface="Georgia" pitchFamily="18" charset="0"/>
              </a:rPr>
              <a:t>содействовать формированию позитивной </a:t>
            </a:r>
          </a:p>
          <a:p>
            <a:pPr marL="285750" indent="-285750" algn="just"/>
            <a:r>
              <a:rPr lang="ru-RU" sz="2000" dirty="0" smtClean="0">
                <a:latin typeface="Georgia" pitchFamily="18" charset="0"/>
              </a:rPr>
              <a:t>социализации и личностному развитию </a:t>
            </a:r>
          </a:p>
          <a:p>
            <a:pPr marL="285750" indent="-285750" algn="just"/>
            <a:r>
              <a:rPr lang="ru-RU" sz="2000" dirty="0" smtClean="0">
                <a:latin typeface="Georgia" pitchFamily="18" charset="0"/>
              </a:rPr>
              <a:t>дошкольника. </a:t>
            </a:r>
            <a:endParaRPr lang="ru-RU" sz="2000" dirty="0"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332656"/>
            <a:ext cx="84969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  <a:t>Задачи изучения основ финансовой грамотности</a:t>
            </a:r>
            <a:r>
              <a:rPr lang="ru-RU" sz="2400" b="1" dirty="0" smtClean="0">
                <a:latin typeface="Georgia" pitchFamily="18" charset="0"/>
              </a:rPr>
              <a:t>:</a:t>
            </a:r>
            <a:endParaRPr lang="ru-RU" sz="2400" b="1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G:\ФИНАНСОВАЯ ГРАМОТНОСТЬ\ПРЕЗЕНТАЦИЯ\img4.jpg"/>
          <p:cNvPicPr>
            <a:picLocks noChangeAspect="1" noChangeArrowheads="1"/>
          </p:cNvPicPr>
          <p:nvPr/>
        </p:nvPicPr>
        <p:blipFill>
          <a:blip r:embed="rId2" cstate="print"/>
          <a:srcRect l="1962" r="2815" b="6861"/>
          <a:stretch>
            <a:fillRect/>
          </a:stretch>
        </p:blipFill>
        <p:spPr bwMode="auto">
          <a:xfrm>
            <a:off x="395536" y="692696"/>
            <a:ext cx="8376244" cy="4608512"/>
          </a:xfrm>
          <a:prstGeom prst="rect">
            <a:avLst/>
          </a:prstGeom>
          <a:noFill/>
        </p:spPr>
      </p:pic>
      <p:pic>
        <p:nvPicPr>
          <p:cNvPr id="3" name="Picture 2" descr="https://thumbs.dreamstime.com/b/%D1%87%D0%B5%D0%BB%D0%BE%D0%B2%D0%B5%D0%BA-%D1%81%D0%B8%D0%B4%D1%8F-%D0%BD%D0%B0-%D0%BC%D0%BE%D0%BD%D0%B5%D1%82%D0%BA%D0%B0%D1%85-%D0%B4%D0%BE%D0%BB%D0%BB%D0%B0%D1%80%D0%B0-d-%D1%81-%D0%BD%D0%BE%D1%83%D1%82%D0%B1%D1%83%D0%BA%D0%BE%D0%BC-%D1%81%D0%B8%D0%B4%D0%B8%D1%82-%D0%BA%D1%83%D1%87%D0%B5-%D0%BC%D0%BE%D0%BD%D0%B5%D1%82%D0%BE%D0%BA-144395516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8509" t="6227" r="16922" b="4857"/>
          <a:stretch/>
        </p:blipFill>
        <p:spPr bwMode="auto">
          <a:xfrm>
            <a:off x="467544" y="3700302"/>
            <a:ext cx="2016224" cy="27764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0" y="145087"/>
            <a:ext cx="91440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Ф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ормы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организации</a:t>
            </a:r>
            <a:r>
              <a:rPr lang="ru-RU" sz="2800" b="1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- загадки;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- пословицы;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- сказки;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- экономические, ситуационные задачи;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- дидактические игры;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- сюжетно-ролевые игры;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- викторины и конкурсы;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- занятия.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pic>
        <p:nvPicPr>
          <p:cNvPr id="21506" name="Picture 2" descr="G:\ФИНАНСОВАЯ ГРАМОТНОСТЬ\ПРЕЗЕНТАЦИЯ\1611235590_14-p-fon-dlya-prezentatsii-po-finansovoi-gramot-14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 t="36438"/>
          <a:stretch>
            <a:fillRect/>
          </a:stretch>
        </p:blipFill>
        <p:spPr bwMode="auto">
          <a:xfrm>
            <a:off x="251520" y="4005064"/>
            <a:ext cx="8640960" cy="2574567"/>
          </a:xfrm>
          <a:prstGeom prst="rect">
            <a:avLst/>
          </a:prstGeom>
          <a:noFill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15244"/>
          <a:stretch>
            <a:fillRect/>
          </a:stretch>
        </p:blipFill>
        <p:spPr bwMode="auto">
          <a:xfrm>
            <a:off x="2195736" y="3573016"/>
            <a:ext cx="2520280" cy="29735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99592" y="533400"/>
            <a:ext cx="7610992" cy="914400"/>
          </a:xfrm>
        </p:spPr>
        <p:txBody>
          <a:bodyPr>
            <a:noAutofit/>
          </a:bodyPr>
          <a:lstStyle/>
          <a:p>
            <a:pPr algn="ctr"/>
            <a:r>
              <a:rPr lang="ru-RU" sz="3200" b="0" dirty="0" smtClean="0">
                <a:solidFill>
                  <a:schemeClr val="tx1"/>
                </a:solidFill>
                <a:latin typeface="Georgia" pitchFamily="18" charset="0"/>
              </a:rPr>
              <a:t>Основная форма обучения - </a:t>
            </a:r>
            <a:r>
              <a:rPr lang="ru-RU" sz="3200" dirty="0" smtClean="0">
                <a:solidFill>
                  <a:schemeClr val="tx1"/>
                </a:solidFill>
                <a:latin typeface="Georgia" pitchFamily="18" charset="0"/>
              </a:rPr>
              <a:t>ИГРА</a:t>
            </a:r>
            <a:endParaRPr lang="ru-RU" sz="3200" dirty="0">
              <a:solidFill>
                <a:schemeClr val="tx1"/>
              </a:solidFill>
              <a:latin typeface="Georgia" pitchFamily="18" charset="0"/>
            </a:endParaRPr>
          </a:p>
        </p:txBody>
      </p:sp>
      <p:pic>
        <p:nvPicPr>
          <p:cNvPr id="6" name="Содержимое 5" descr="hello_html_4554239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364088" y="1628800"/>
            <a:ext cx="3174229" cy="4154909"/>
          </a:xfrm>
        </p:spPr>
      </p:pic>
      <p:sp>
        <p:nvSpPr>
          <p:cNvPr id="5" name="Текст 4"/>
          <p:cNvSpPr>
            <a:spLocks noGrp="1"/>
          </p:cNvSpPr>
          <p:nvPr>
            <p:ph type="body" idx="2"/>
          </p:nvPr>
        </p:nvSpPr>
        <p:spPr>
          <a:xfrm>
            <a:off x="611560" y="1988840"/>
            <a:ext cx="4464496" cy="3809090"/>
          </a:xfrm>
        </p:spPr>
        <p:txBody>
          <a:bodyPr>
            <a:noAutofit/>
          </a:bodyPr>
          <a:lstStyle/>
          <a:p>
            <a:pPr algn="just"/>
            <a:r>
              <a:rPr lang="ru-RU" sz="2400" dirty="0" smtClean="0">
                <a:latin typeface="Georgia" pitchFamily="18" charset="0"/>
              </a:rPr>
              <a:t>К.Д. Ушинский подчёркивал, что обучение в форме игры может и должно быть интересным, занимательным, но никогда не развлекающим.</a:t>
            </a:r>
            <a:endParaRPr lang="ru-RU" sz="2400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1119</TotalTime>
  <Words>302</Words>
  <Application>Microsoft Office PowerPoint</Application>
  <PresentationFormat>Экран (4:3)</PresentationFormat>
  <Paragraphs>44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Аспект</vt:lpstr>
      <vt:lpstr>«Основы воспитания финансовой грамотности дошкольников»</vt:lpstr>
      <vt:lpstr>Слайд 2</vt:lpstr>
      <vt:lpstr>Чтоб не стало дитя лишь беспомощным ртом – Приучайте его с детства заниматься трудом, Чем он раньше познает, как хлеб достаётся – Тем полезней ему будет в жизни потом!...</vt:lpstr>
      <vt:lpstr>Финансовая грамотность – это умение использовать знания и навыки для принятия правильных решений, связанных с деньгами и тратами. </vt:lpstr>
      <vt:lpstr>Слайд 5</vt:lpstr>
      <vt:lpstr>Слайд 6</vt:lpstr>
      <vt:lpstr>Слайд 7</vt:lpstr>
      <vt:lpstr>Слайд 8</vt:lpstr>
      <vt:lpstr>Основная форма обучения - ИГРА</vt:lpstr>
      <vt:lpstr>Специально организованная развивающая среда</vt:lpstr>
      <vt:lpstr>Взаимодействие с родителями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Ольга</cp:lastModifiedBy>
  <cp:revision>14</cp:revision>
  <dcterms:created xsi:type="dcterms:W3CDTF">2022-03-22T07:58:27Z</dcterms:created>
  <dcterms:modified xsi:type="dcterms:W3CDTF">2022-04-03T17:16:23Z</dcterms:modified>
</cp:coreProperties>
</file>