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4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21920" y="1371600"/>
            <a:ext cx="8229240" cy="1828440"/>
          </a:xfrm>
          <a:prstGeom prst="rect">
            <a:avLst/>
          </a:prstGeom>
          <a:noFill/>
          <a:ln w="0">
            <a:noFill/>
          </a:ln>
        </p:spPr>
        <p:txBody>
          <a:bodyPr lIns="45720" tIns="0" rIns="45720" bIns="0"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800" b="1" strike="noStrike" cap="all" spc="-1">
                <a:solidFill>
                  <a:srgbClr val="E9D596"/>
                </a:solidFill>
                <a:latin typeface="Lucida Sans"/>
              </a:rPr>
              <a:t>Образец заголовка</a:t>
            </a:r>
            <a:endParaRPr lang="ru-RU" sz="4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fld id="{273C6A48-FFC6-4CF1-A111-5B590007A18A}" type="datetime">
              <a:rPr lang="ru-RU" sz="1200" b="0" strike="noStrike" spc="-1">
                <a:solidFill>
                  <a:srgbClr val="BCBCBC"/>
                </a:solidFill>
                <a:latin typeface="Book Antiqua"/>
              </a:rPr>
              <a:t>03.04.2022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000" rIns="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B8FBE05-8C0E-4CBB-92F0-5DEA4BDE9095}" type="slidenum">
              <a:rPr lang="ru-RU" sz="1200" b="0" strike="noStrike" spc="-1">
                <a:solidFill>
                  <a:srgbClr val="BCBCBC"/>
                </a:solidFill>
                <a:latin typeface="Book Antiqua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FFFFFF"/>
                </a:solidFill>
                <a:latin typeface="Book Antiqua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200" b="0" strike="noStrike" spc="-1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100" b="1" strike="noStrike" spc="-1">
                <a:solidFill>
                  <a:srgbClr val="E9D596"/>
                </a:solidFill>
                <a:latin typeface="Lucida Sans"/>
              </a:rPr>
              <a:t>Образец заголовка</a:t>
            </a:r>
            <a:endParaRPr lang="ru-RU" sz="41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548640" indent="-411480">
              <a:lnSpc>
                <a:spcPct val="100000"/>
              </a:lnSpc>
              <a:spcBef>
                <a:spcPts val="561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lang="ru-RU" sz="2800" b="0" strike="noStrike" spc="-1">
                <a:solidFill>
                  <a:srgbClr val="FFFFFF"/>
                </a:solidFill>
                <a:latin typeface="Book Antiqua"/>
              </a:rPr>
              <a:t>Образец текста</a:t>
            </a:r>
          </a:p>
          <a:p>
            <a:pPr marL="868680" lvl="1" indent="-28332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lang="ru-RU" sz="2400" b="0" strike="noStrike" spc="-1">
                <a:solidFill>
                  <a:srgbClr val="FFFFFF"/>
                </a:solidFill>
                <a:latin typeface="Book Antiqua"/>
              </a:rPr>
              <a:t>Второй уровень</a:t>
            </a:r>
          </a:p>
          <a:p>
            <a:pPr marL="1134000" lvl="2" indent="-228600">
              <a:lnSpc>
                <a:spcPct val="100000"/>
              </a:lnSpc>
              <a:spcBef>
                <a:spcPts val="439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lang="ru-RU" sz="2200" b="0" strike="noStrike" spc="-1">
                <a:solidFill>
                  <a:srgbClr val="FFFFFF"/>
                </a:solidFill>
                <a:latin typeface="Book Antiqua"/>
              </a:rPr>
              <a:t>Третий уровень</a:t>
            </a:r>
          </a:p>
          <a:p>
            <a:pPr marL="1353240" lvl="3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Четвертый уровень</a:t>
            </a:r>
          </a:p>
          <a:p>
            <a:pPr marL="1545480" lvl="4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fld id="{59E0AEF4-D6C9-4279-8A3C-A1D1D4C87FD7}" type="datetime">
              <a:rPr lang="ru-RU" sz="1200" b="0" strike="noStrike" spc="-1">
                <a:solidFill>
                  <a:srgbClr val="BCBCBC"/>
                </a:solidFill>
                <a:latin typeface="Book Antiqua"/>
              </a:rPr>
              <a:t>03.04.2022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000" rIns="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1F3F49D3-E13B-4770-BE56-6587E29199C1}" type="slidenum">
              <a:rPr lang="ru-RU" sz="1200" b="0" strike="noStrike" spc="-1">
                <a:solidFill>
                  <a:srgbClr val="BCBCBC"/>
                </a:solidFill>
                <a:latin typeface="Book Antiqua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fld id="{87388DB0-D630-465D-BA52-46786CA505DD}" type="datetime">
              <a:rPr lang="ru-RU" sz="1200" b="0" strike="noStrike" spc="-1">
                <a:solidFill>
                  <a:srgbClr val="BCBCBC"/>
                </a:solidFill>
                <a:latin typeface="Book Antiqua"/>
              </a:rPr>
              <a:t>03.04.2022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000" rIns="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48D5E534-EAD0-4662-9E9F-E9A5F6D67F06}" type="slidenum">
              <a:rPr lang="ru-RU" sz="1200" b="0" strike="noStrike" spc="-1">
                <a:solidFill>
                  <a:srgbClr val="BCBCBC"/>
                </a:solidFill>
                <a:latin typeface="Book Antiqua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Для правки текста заглавия щёлкните мышью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FFFFFF"/>
                </a:solidFill>
                <a:latin typeface="Book Antiqua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200" b="0" strike="noStrike" spc="-1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100" b="1" strike="noStrike" spc="-1">
                <a:solidFill>
                  <a:srgbClr val="E9D596"/>
                </a:solidFill>
                <a:latin typeface="Lucida Sans"/>
              </a:rPr>
              <a:t>Образец заголовка</a:t>
            </a:r>
            <a:endParaRPr lang="ru-RU" sz="41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fld id="{A4CB6212-555F-4167-9629-D53193D73A94}" type="datetime">
              <a:rPr lang="ru-RU" sz="1200" b="0" strike="noStrike" spc="-1">
                <a:solidFill>
                  <a:srgbClr val="BCBCBC"/>
                </a:solidFill>
                <a:latin typeface="Book Antiqua"/>
              </a:rPr>
              <a:t>03.04.2022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000" rIns="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EC8E55BC-C9B4-4FF0-8D36-E81C689993F7}" type="slidenum">
              <a:rPr lang="ru-RU" sz="1200" b="0" strike="noStrike" spc="-1">
                <a:solidFill>
                  <a:srgbClr val="BCBCBC"/>
                </a:solidFill>
                <a:latin typeface="Book Antiqua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FFFFFF"/>
                </a:solidFill>
                <a:latin typeface="Book Antiqua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200" b="0" strike="noStrike" spc="-1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200" b="0" strike="noStrike" spc="-1">
                <a:solidFill>
                  <a:srgbClr val="F3DA8C"/>
                </a:solidFill>
                <a:latin typeface="Lucida Sans"/>
              </a:rPr>
              <a:t>Образец заголовка</a:t>
            </a:r>
            <a:endParaRPr lang="ru-RU" sz="22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3007800" cy="460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r>
              <a:rPr lang="ru-RU" sz="1400" b="0" strike="noStrike" spc="-1">
                <a:solidFill>
                  <a:srgbClr val="FFFFFF"/>
                </a:solidFill>
                <a:latin typeface="Book Antiqua"/>
              </a:rPr>
              <a:t>Образец текста</a:t>
            </a: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3575160" y="272880"/>
            <a:ext cx="5111280" cy="5852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548640" indent="-411480">
              <a:lnSpc>
                <a:spcPct val="100000"/>
              </a:lnSpc>
              <a:spcBef>
                <a:spcPts val="519"/>
              </a:spcBef>
              <a:buClr>
                <a:srgbClr val="F9F9F9"/>
              </a:buClr>
              <a:buSzPct val="65000"/>
              <a:buFont typeface="Wingdings 2" charset="2"/>
              <a:buChar char=""/>
            </a:pPr>
            <a:r>
              <a:rPr lang="ru-RU" sz="2600" b="0" strike="noStrike" spc="-1">
                <a:solidFill>
                  <a:srgbClr val="FFFFFF"/>
                </a:solidFill>
                <a:latin typeface="Book Antiqua"/>
              </a:rPr>
              <a:t>Образец текста</a:t>
            </a:r>
          </a:p>
          <a:p>
            <a:pPr marL="868680" lvl="1" indent="-283320">
              <a:lnSpc>
                <a:spcPct val="100000"/>
              </a:lnSpc>
              <a:spcBef>
                <a:spcPts val="479"/>
              </a:spcBef>
              <a:buClr>
                <a:srgbClr val="FFFFFF"/>
              </a:buClr>
              <a:buSzPct val="80000"/>
              <a:buFont typeface="Wingdings 2" charset="2"/>
              <a:buChar char=""/>
            </a:pPr>
            <a:r>
              <a:rPr lang="ru-RU" sz="2400" b="0" strike="noStrike" spc="-1">
                <a:solidFill>
                  <a:srgbClr val="FFFFFF"/>
                </a:solidFill>
                <a:latin typeface="Book Antiqua"/>
              </a:rPr>
              <a:t>Второй уровень</a:t>
            </a:r>
          </a:p>
          <a:p>
            <a:pPr marL="1134000" lvl="2" indent="-228600">
              <a:lnSpc>
                <a:spcPct val="100000"/>
              </a:lnSpc>
              <a:spcBef>
                <a:spcPts val="439"/>
              </a:spcBef>
              <a:buClr>
                <a:srgbClr val="FFFFFF"/>
              </a:buClr>
              <a:buSzPct val="95000"/>
              <a:buFont typeface="Wingdings" charset="2"/>
              <a:buChar char=""/>
            </a:pPr>
            <a:r>
              <a:rPr lang="ru-RU" sz="2200" b="0" strike="noStrike" spc="-1">
                <a:solidFill>
                  <a:srgbClr val="FFFFFF"/>
                </a:solidFill>
                <a:latin typeface="Book Antiqua"/>
              </a:rPr>
              <a:t>Третий уровень</a:t>
            </a:r>
          </a:p>
          <a:p>
            <a:pPr marL="1353240" lvl="3" indent="-182880">
              <a:lnSpc>
                <a:spcPct val="100000"/>
              </a:lnSpc>
              <a:spcBef>
                <a:spcPts val="400"/>
              </a:spcBef>
              <a:buClr>
                <a:srgbClr val="FFFFFF"/>
              </a:buClr>
              <a:buFont typeface="Wingdings 3" charset="2"/>
              <a:buChar char=""/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Четвертый уровень</a:t>
            </a:r>
          </a:p>
          <a:p>
            <a:pPr marL="1545480" lvl="4" indent="-182880">
              <a:lnSpc>
                <a:spcPct val="100000"/>
              </a:lnSpc>
              <a:spcBef>
                <a:spcPts val="360"/>
              </a:spcBef>
              <a:buClr>
                <a:srgbClr val="FFFFFF"/>
              </a:buClr>
              <a:buFont typeface="Wingdings 2" charset="2"/>
              <a:buChar char=""/>
            </a:pPr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Пятый уровень</a:t>
            </a:r>
          </a:p>
        </p:txBody>
      </p:sp>
      <p:sp>
        <p:nvSpPr>
          <p:cNvPr id="167" name="PlaceHolder 4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fld id="{3008E424-D675-4F14-8F17-1E037B1E575C}" type="datetime">
              <a:rPr lang="ru-RU" sz="1200" b="0" strike="noStrike" spc="-1">
                <a:solidFill>
                  <a:srgbClr val="BCBCBC"/>
                </a:solidFill>
                <a:latin typeface="Book Antiqua"/>
              </a:rPr>
              <a:t>03.04.2022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69" name="PlaceHolder 6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45000" rIns="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494E310-3641-45CE-AE82-F080F33D957B}" type="slidenum">
              <a:rPr lang="ru-RU" sz="1200" b="0" strike="noStrike" spc="-1">
                <a:solidFill>
                  <a:srgbClr val="BCBCBC"/>
                </a:solidFill>
                <a:latin typeface="Book Antiqua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6ead518de2e2c7.mp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8199360" y="304920"/>
            <a:ext cx="609120" cy="609120"/>
          </a:xfrm>
          <a:prstGeom prst="rect">
            <a:avLst/>
          </a:prstGeom>
          <a:ln w="0">
            <a:noFill/>
          </a:ln>
        </p:spPr>
      </p:pic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421920" y="1371600"/>
            <a:ext cx="8229240" cy="1828440"/>
          </a:xfrm>
          <a:prstGeom prst="rect">
            <a:avLst/>
          </a:prstGeom>
          <a:noFill/>
          <a:ln w="0">
            <a:noFill/>
          </a:ln>
        </p:spPr>
        <p:txBody>
          <a:bodyPr lIns="45720" tIns="0" rIns="45720" bIns="0" anchor="b"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4800" b="1" strike="noStrike" cap="all" spc="-1">
                <a:solidFill>
                  <a:srgbClr val="E9D596"/>
                </a:solidFill>
                <a:latin typeface="Lucida Sans"/>
              </a:rPr>
              <a:t>240 ЛЕТ Тульской ГУБЕРНИИ. ПАМЯТНЫЕ МЕСТА </a:t>
            </a:r>
            <a:endParaRPr lang="ru-RU" sz="4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subTitle"/>
          </p:nvPr>
        </p:nvSpPr>
        <p:spPr>
          <a:xfrm>
            <a:off x="0" y="3331800"/>
            <a:ext cx="9143640" cy="3525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Book Antiqua"/>
              </a:rPr>
              <a:t>Автор: Кочетков Евгений Александрович, 18 лет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Book Antiqua"/>
              </a:rPr>
              <a:t>ГПОУ ТО Тульский технико-экономический колледж имени А.Г.Рогова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Book Antiqua"/>
              </a:rPr>
              <a:t>Телефон:  г. Тула (4872) 31-22-29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Book Antiqua"/>
              </a:rPr>
              <a:t>Почта: </a:t>
            </a:r>
            <a:r>
              <a:rPr lang="en-US" sz="2800" b="0" strike="noStrike" spc="-1">
                <a:solidFill>
                  <a:srgbClr val="FFFFFF"/>
                </a:solidFill>
                <a:latin typeface="Book Antiqua"/>
              </a:rPr>
              <a:t>spo.tektula@tularegion.ru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tabLst>
                <a:tab pos="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Book Antiqua"/>
              </a:rPr>
              <a:t>Преподаватель: Зеленцова Ольга Анатольевна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:p15="http://schemas.microsoft.com/office/powerpoint/2012/main" xmlns="">
      <p:transition spd="slow" advTm="500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100" b="1" strike="noStrike" spc="-1">
                <a:solidFill>
                  <a:srgbClr val="E9D596"/>
                </a:solidFill>
                <a:latin typeface="Lucida Sans"/>
              </a:rPr>
              <a:t>Памятник Левше</a:t>
            </a:r>
            <a:endParaRPr lang="ru-RU" sz="4100" b="0" strike="noStrike" spc="-1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40" name="Объект 3"/>
          <p:cNvPicPr/>
          <p:nvPr/>
        </p:nvPicPr>
        <p:blipFill>
          <a:blip r:embed="rId2"/>
          <a:stretch/>
        </p:blipFill>
        <p:spPr>
          <a:xfrm>
            <a:off x="0" y="1268640"/>
            <a:ext cx="9143640" cy="5589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:split orient="vert"/>
      </p:transition>
    </mc:Choice>
    <mc:Fallback xmlns:p15="http://schemas.microsoft.com/office/powerpoint/2012/main" xmlns="">
      <p:transition spd="slow" advTm="6000">
        <p:split dir="out"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Прямоугольник 5"/>
          <p:cNvSpPr/>
          <p:nvPr/>
        </p:nvSpPr>
        <p:spPr>
          <a:xfrm>
            <a:off x="0" y="1412640"/>
            <a:ext cx="9143640" cy="5301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Левша — герой произведения Лескова "Сказ о тульском косом Левше и о стальной блохе". И у этого героя был реальный прототип — мастер Тульского оружейного завода Алексей Сурнин, который работал левой рукой.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Этот памятник — своего рода один из символов города, ведь Тула — город оружейного мастерства.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Памятник появился на этом месте в 2009 году.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Хотя изготовлен он был раньше, в 1989 году в связи с 50-летием основания Тульского машиностроительного завода. Эту дату можно увидеть на отвороте фартука.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"Левша" был изготовлен в литейном цехе Тулмашзавода и долгое время памятник находился на территории предприятия, где никто, кроме работников, не мог его видеть.</a:t>
            </a: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"Памятник воздвигли на двухметровом постаменте из красного мрамора, на гранях которого выбиты цитаты русских писателей, Толстого, Чехова, Лескова.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E9D596"/>
                </a:solidFill>
                <a:latin typeface="Lucida Sans"/>
              </a:rPr>
              <a:t>История</a:t>
            </a:r>
            <a:endParaRPr lang="ru-RU" sz="44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43" name="Управляющая кнопка: возврат 1"/>
          <p:cNvSpPr/>
          <p:nvPr/>
        </p:nvSpPr>
        <p:spPr>
          <a:xfrm>
            <a:off x="0" y="0"/>
            <a:ext cx="755280" cy="404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:split orient="vert"/>
      </p:transition>
    </mc:Choice>
    <mc:Fallback xmlns:p15="http://schemas.microsoft.com/office/powerpoint/2012/main" xmlns="">
      <p:transition spd="slow" advTm="7000">
        <p:split dir="out"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F3DA8C"/>
                </a:solidFill>
                <a:latin typeface="Lucida Sans"/>
              </a:rPr>
              <a:t>Площадь Ленина</a:t>
            </a:r>
            <a:endParaRPr lang="ru-RU" sz="32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/>
          </p:nvPr>
        </p:nvSpPr>
        <p:spPr>
          <a:xfrm>
            <a:off x="457200" y="1523880"/>
            <a:ext cx="3007800" cy="460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Площадь Ле́нина является главной городской площадью Тулы, главной архитектурной доминантой которой является скульптура В. И. Ленина и здание Правительства Тульской области (Белый дом). С юга площадь ограничивается Советской улицей, с севера — Менделеевской улицей и Кремлём. От площади берёт начало проспект Ленина. Площадь Ленина является местом для проведения парадов 9 мая и других массовых мероприятий.</a:t>
            </a:r>
          </a:p>
        </p:txBody>
      </p:sp>
      <p:pic>
        <p:nvPicPr>
          <p:cNvPr id="246" name="Объект 3"/>
          <p:cNvPicPr/>
          <p:nvPr/>
        </p:nvPicPr>
        <p:blipFill>
          <a:blip r:embed="rId2"/>
          <a:stretch/>
        </p:blipFill>
        <p:spPr>
          <a:xfrm>
            <a:off x="3575160" y="0"/>
            <a:ext cx="5568480" cy="6857640"/>
          </a:xfrm>
          <a:prstGeom prst="rect">
            <a:avLst/>
          </a:prstGeom>
          <a:ln w="0">
            <a:noFill/>
          </a:ln>
        </p:spPr>
      </p:pic>
      <p:sp>
        <p:nvSpPr>
          <p:cNvPr id="247" name="Управляющая кнопка: возврат 2"/>
          <p:cNvSpPr/>
          <p:nvPr/>
        </p:nvSpPr>
        <p:spPr>
          <a:xfrm>
            <a:off x="0" y="2160"/>
            <a:ext cx="683280" cy="35964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9000"/>
    </mc:Choice>
    <mc:Fallback xmlns:p15="http://schemas.microsoft.com/office/powerpoint/2012/main" xmlns="">
      <p:transition spd="slow" advTm="9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F3DA8C"/>
                </a:solidFill>
                <a:latin typeface="Lucida Sans"/>
              </a:rPr>
              <a:t>Всехсвятский собор</a:t>
            </a:r>
            <a:endParaRPr lang="ru-RU" sz="32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/>
          </p:nvPr>
        </p:nvSpPr>
        <p:spPr>
          <a:xfrm>
            <a:off x="457200" y="1523880"/>
            <a:ext cx="3007800" cy="460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5000" lnSpcReduction="10000"/>
          </a:bodyPr>
          <a:lstStyle/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r>
              <a:rPr lang="ru-RU" sz="1400" b="0" strike="noStrike" spc="-1">
                <a:solidFill>
                  <a:srgbClr val="FFFFFF"/>
                </a:solidFill>
                <a:latin typeface="Book Antiqua"/>
              </a:rPr>
              <a:t>После указа Екатерины II о запрете захоронений на кладбищах в пределах города тульские власти выделили землю под новое кладбище на юге Тулы. Кладбищенская церковь на посаде вначале была деревянной. Сразу же по её построении, в марте 1773 года по прошению жителей Тулы дана была благословенная грамота на возведение каменной церкви во имя Второго Пришествия Христова с приделами во имя Воскрешения Лазаря и во имя Всех Святых. Строителем храма стал купец Герасим Стефанович Сушкин, но в 1774 году он умер, и позже был погребён в алтарной части храма. Строительство продолжил его зять, купец I гильдии Иван Афанасьевич Герасимов.</a:t>
            </a: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endParaRPr lang="ru-RU" sz="1400" b="0" strike="noStrike" spc="-1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50" name="Объект 4"/>
          <p:cNvPicPr/>
          <p:nvPr/>
        </p:nvPicPr>
        <p:blipFill>
          <a:blip r:embed="rId2"/>
          <a:stretch/>
        </p:blipFill>
        <p:spPr>
          <a:xfrm>
            <a:off x="3575160" y="0"/>
            <a:ext cx="5568480" cy="6857640"/>
          </a:xfrm>
          <a:prstGeom prst="rect">
            <a:avLst/>
          </a:prstGeom>
          <a:ln w="0">
            <a:noFill/>
          </a:ln>
        </p:spPr>
      </p:pic>
      <p:sp>
        <p:nvSpPr>
          <p:cNvPr id="251" name="Управляющая кнопка: возврат 3"/>
          <p:cNvSpPr/>
          <p:nvPr/>
        </p:nvSpPr>
        <p:spPr>
          <a:xfrm>
            <a:off x="0" y="0"/>
            <a:ext cx="467280" cy="404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 advTm="9000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3465000" cy="1434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F3DA8C"/>
                </a:solidFill>
                <a:latin typeface="Lucida Sans"/>
              </a:rPr>
              <a:t>Памятник          Л. Н. Толстому</a:t>
            </a:r>
            <a:endParaRPr lang="ru-RU" sz="32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/>
          </p:nvPr>
        </p:nvSpPr>
        <p:spPr>
          <a:xfrm>
            <a:off x="0" y="1523880"/>
            <a:ext cx="3563640" cy="5333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r>
              <a:rPr lang="ru-RU" sz="1400" b="0" strike="noStrike" spc="-1">
                <a:solidFill>
                  <a:srgbClr val="FFFFFF"/>
                </a:solidFill>
                <a:latin typeface="Book Antiqua"/>
              </a:rPr>
              <a:t>Памятник Льву Толстому, одному из самых известных писателей не только в России, но и в мире, уроженцу Тульской губернии, был изготовлен по заказу администрации Тулы. Бронзовый монумент, выполненный московским скульптором Вячеславом Буякиным, установлен на центральной улице города – проспекте Ленина, его открытие состоялось 9 сентября 1973 г. и было приурочено к 145-летию со дня рождения писателя. На массивном низком постаменте бронзовыми буквами выгравированы слова: «Писание моё есть весь я. Лев Толстой».</a:t>
            </a: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endParaRPr lang="ru-RU" sz="1400" b="0" strike="noStrike" spc="-1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r>
              <a:rPr lang="ru-RU" sz="1400" b="0" strike="noStrike" spc="-1">
                <a:solidFill>
                  <a:srgbClr val="FFFFFF"/>
                </a:solidFill>
                <a:latin typeface="Book Antiqua"/>
              </a:rPr>
              <a:t>За прошедшие десятилетия памятник Л. Н. Толстому стал неотъемлемой частью облика Тулы и своеобразной визитной карточкой города, без него уже трудно представить эту часть центрального городского проспекта. </a:t>
            </a: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endParaRPr lang="ru-RU" sz="1400" b="0" strike="noStrike" spc="-1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54" name="Объект 4"/>
          <p:cNvPicPr/>
          <p:nvPr/>
        </p:nvPicPr>
        <p:blipFill>
          <a:blip r:embed="rId2"/>
          <a:stretch/>
        </p:blipFill>
        <p:spPr>
          <a:xfrm>
            <a:off x="3575160" y="0"/>
            <a:ext cx="5568480" cy="6857640"/>
          </a:xfrm>
          <a:prstGeom prst="rect">
            <a:avLst/>
          </a:prstGeom>
          <a:ln w="0">
            <a:noFill/>
          </a:ln>
        </p:spPr>
      </p:pic>
      <p:sp>
        <p:nvSpPr>
          <p:cNvPr id="255" name="Управляющая кнопка: возврат 3"/>
          <p:cNvSpPr/>
          <p:nvPr/>
        </p:nvSpPr>
        <p:spPr>
          <a:xfrm>
            <a:off x="0" y="0"/>
            <a:ext cx="683280" cy="332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 advTm="10000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3465000" cy="1434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200" b="0" strike="noStrike" spc="-1">
                <a:solidFill>
                  <a:srgbClr val="F3DA8C"/>
                </a:solidFill>
                <a:latin typeface="Lucida Sans"/>
              </a:rPr>
              <a:t>Храм во имя преподобного Сергия Радонежского</a:t>
            </a:r>
            <a:endParaRPr lang="ru-RU" sz="22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/>
          </p:nvPr>
        </p:nvSpPr>
        <p:spPr>
          <a:xfrm>
            <a:off x="0" y="1523880"/>
            <a:ext cx="3563640" cy="5333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3000" lnSpcReduction="10000"/>
          </a:bodyPr>
          <a:lstStyle/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r>
              <a:rPr lang="ru-RU" sz="1400" b="0" strike="noStrike" spc="-1">
                <a:solidFill>
                  <a:srgbClr val="FFFFFF"/>
                </a:solidFill>
                <a:latin typeface="Book Antiqua"/>
              </a:rPr>
              <a:t>История храма Сергия Радонежского начиналась так. На заседании Тульской городской Думы 1 октября 1891 года городской голова Ф.Г. фон Гилленшмидт доложил, что к нему поступило заявление архиепископа Херсонского и Одесского высокопреосвященного Сергия, в котором он ходатайствует об уступке ему безвозмездно в пожизненное владение участка городской земли близ Московской заставы.</a:t>
            </a: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r>
              <a:rPr lang="ru-RU" sz="1400" b="0" strike="noStrike" spc="-1">
                <a:solidFill>
                  <a:srgbClr val="FFFFFF"/>
                </a:solidFill>
                <a:latin typeface="Book Antiqua"/>
              </a:rPr>
              <a:t>На этой земле он обязуется выстроить каменное жилое здание и в нем первоначально открыть на собственные средства церковноприходскую школу, а затем ремесленное училище для детей православного вероисповедания всех сословий, а также устроить при училище приют для 20 мальчиков-сирот от 7 до 11 лет, проживающих на Оружейной стороне (в Заречье). Со временем архиепископ Сергий намеревался построить при благотворительном комплексе церковь. После же его смерти и выстроенные им здания, и размещенные в них заведения он передавал в собственность города</a:t>
            </a:r>
          </a:p>
        </p:txBody>
      </p:sp>
      <p:sp>
        <p:nvSpPr>
          <p:cNvPr id="258" name="Управляющая кнопка: возврат 3"/>
          <p:cNvSpPr/>
          <p:nvPr/>
        </p:nvSpPr>
        <p:spPr>
          <a:xfrm>
            <a:off x="0" y="0"/>
            <a:ext cx="683280" cy="332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59" name="Объект 6"/>
          <p:cNvPicPr/>
          <p:nvPr/>
        </p:nvPicPr>
        <p:blipFill>
          <a:blip r:embed="rId2"/>
          <a:stretch/>
        </p:blipFill>
        <p:spPr>
          <a:xfrm>
            <a:off x="3575160" y="0"/>
            <a:ext cx="556848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9000">
        <p:circle/>
      </p:transition>
    </mc:Choice>
    <mc:Fallback xmlns:p15="http://schemas.microsoft.com/office/powerpoint/2012/main" xmlns="">
      <p:transition spd="med" advTm="9000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200" b="0" strike="noStrike" spc="-1">
                <a:solidFill>
                  <a:srgbClr val="F3DA8C"/>
                </a:solidFill>
                <a:latin typeface="Lucida Sans"/>
              </a:rPr>
              <a:t>Памятник Никите Демидову</a:t>
            </a:r>
            <a:endParaRPr lang="ru-RU" sz="22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/>
          </p:nvPr>
        </p:nvSpPr>
        <p:spPr>
          <a:xfrm>
            <a:off x="0" y="1523880"/>
            <a:ext cx="3465000" cy="5333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Памятник Никите Демидову находится на площади перед Николо-Зарецкой церковью города Тулы, у моста через реку Упу. Никита Демидович Антуфьев, более известный как Никита Демидов, русский промышленник, основавший династию Демидовых, после смерти был похоронен на погосте у существовавшей ранее деревянной церкви. После возведения каменной церкви его надгробный памятник был перенесен в часовню при ней, а место захоронения со временем утратили.</a:t>
            </a:r>
          </a:p>
        </p:txBody>
      </p:sp>
      <p:sp>
        <p:nvSpPr>
          <p:cNvPr id="262" name="Управляющая кнопка: возврат 3"/>
          <p:cNvSpPr/>
          <p:nvPr/>
        </p:nvSpPr>
        <p:spPr>
          <a:xfrm>
            <a:off x="0" y="0"/>
            <a:ext cx="611280" cy="404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63" name="Объект 6"/>
          <p:cNvPicPr/>
          <p:nvPr/>
        </p:nvPicPr>
        <p:blipFill>
          <a:blip r:embed="rId2"/>
          <a:stretch/>
        </p:blipFill>
        <p:spPr>
          <a:xfrm>
            <a:off x="3708000" y="0"/>
            <a:ext cx="543564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 advTm="6000"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>
                <a:solidFill>
                  <a:srgbClr val="F3DA8C"/>
                </a:solidFill>
                <a:latin typeface="Lucida Sans"/>
              </a:rPr>
              <a:t>Бюст Мосину Сергею Ивановичу</a:t>
            </a:r>
            <a:endParaRPr lang="ru-RU" sz="24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65" name="PlaceHolder 2"/>
          <p:cNvSpPr>
            <a:spLocks noGrp="1"/>
          </p:cNvSpPr>
          <p:nvPr>
            <p:ph/>
          </p:nvPr>
        </p:nvSpPr>
        <p:spPr>
          <a:xfrm>
            <a:off x="457200" y="1523880"/>
            <a:ext cx="3007800" cy="4601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Сергей Иванович Мосин - знаменитый тульский оружейник, конструктор стрелкового оружия, организатор оружейного производства в Туле. Он проработал на заводе 20 лет. В 1958 году в сквере около Тульского оружейного завода был установлен памятник из бронзы, автором которого стала знаменитый скульптор Вера Мухина. В 2008 году вандалы осквернили памятник, сорвав с него четыре бронзовые винтовки. В 2010 году памятник был восстановлен.</a:t>
            </a:r>
          </a:p>
        </p:txBody>
      </p:sp>
      <p:pic>
        <p:nvPicPr>
          <p:cNvPr id="266" name="Объект 4"/>
          <p:cNvPicPr/>
          <p:nvPr/>
        </p:nvPicPr>
        <p:blipFill>
          <a:blip r:embed="rId2"/>
          <a:stretch/>
        </p:blipFill>
        <p:spPr>
          <a:xfrm>
            <a:off x="3636000" y="29880"/>
            <a:ext cx="5507640" cy="6857640"/>
          </a:xfrm>
          <a:prstGeom prst="rect">
            <a:avLst/>
          </a:prstGeom>
          <a:ln w="0">
            <a:noFill/>
          </a:ln>
        </p:spPr>
      </p:pic>
      <p:sp>
        <p:nvSpPr>
          <p:cNvPr id="267" name="Управляющая кнопка: возврат 3"/>
          <p:cNvSpPr/>
          <p:nvPr/>
        </p:nvSpPr>
        <p:spPr>
          <a:xfrm>
            <a:off x="0" y="0"/>
            <a:ext cx="755280" cy="404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 advTm="7000">
    <p:cover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F3DA8C"/>
                </a:solidFill>
                <a:latin typeface="Lucida Sans"/>
              </a:rPr>
              <a:t>Памятник     «Три штыка»</a:t>
            </a:r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/>
          </p:nvPr>
        </p:nvSpPr>
        <p:spPr>
          <a:xfrm>
            <a:off x="0" y="1523880"/>
            <a:ext cx="3465000" cy="5333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4000" lnSpcReduction="10000"/>
          </a:bodyPr>
          <a:lstStyle/>
          <a:p>
            <a:pPr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r>
              <a:rPr lang="ru-RU" sz="1600" b="0" strike="noStrike" spc="-1">
                <a:solidFill>
                  <a:srgbClr val="FFFFFF"/>
                </a:solidFill>
                <a:latin typeface="Book Antiqua"/>
              </a:rPr>
              <a:t>Мемориальный комплекс находится в южной части основной магистрали Тулы - проспекта Ленина. В состав мемориала входят: три обелиска в виде штыков: один высотой 51, второй – 41, третий – 31 метр, которые имеют трёхгранную форму и облицованы по стальному каркасу листами нержавеющего металла; скульптурная группа солдат и рабочий, имеющая высоту 4 метра, установленная на облицованном серым гранитом постаменте с памятной надписью; а также тринадцать стел, которые посвящены городам – героям (они облицованы чёрным гранитом) и четыре стелы, которые посвящены воинским частям, которые обороняли город в 1941 году, облицованные также гранитом черного цвета.</a:t>
            </a:r>
          </a:p>
        </p:txBody>
      </p:sp>
      <p:sp>
        <p:nvSpPr>
          <p:cNvPr id="270" name="Управляющая кнопка: возврат 3"/>
          <p:cNvSpPr/>
          <p:nvPr/>
        </p:nvSpPr>
        <p:spPr>
          <a:xfrm>
            <a:off x="0" y="0"/>
            <a:ext cx="755280" cy="404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71" name="Объект 7"/>
          <p:cNvPicPr/>
          <p:nvPr/>
        </p:nvPicPr>
        <p:blipFill>
          <a:blip r:embed="rId2"/>
          <a:stretch/>
        </p:blipFill>
        <p:spPr>
          <a:xfrm>
            <a:off x="3575160" y="0"/>
            <a:ext cx="556848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 advTm="8000">
    <p:cover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3465000" cy="620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200" b="0" strike="noStrike" spc="-1">
                <a:solidFill>
                  <a:srgbClr val="F3DA8C"/>
                </a:solidFill>
                <a:latin typeface="Lucida Sans"/>
              </a:rPr>
              <a:t>Памятник Петру </a:t>
            </a:r>
            <a:r>
              <a:rPr lang="en-US" sz="2200" b="0" strike="noStrike" spc="-1">
                <a:solidFill>
                  <a:srgbClr val="F3DA8C"/>
                </a:solidFill>
                <a:latin typeface="Lucida Sans"/>
              </a:rPr>
              <a:t>I</a:t>
            </a:r>
            <a:endParaRPr lang="ru-RU" sz="22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73" name="PlaceHolder 2"/>
          <p:cNvSpPr>
            <a:spLocks noGrp="1"/>
          </p:cNvSpPr>
          <p:nvPr>
            <p:ph/>
          </p:nvPr>
        </p:nvSpPr>
        <p:spPr>
          <a:xfrm>
            <a:off x="0" y="620640"/>
            <a:ext cx="3491640" cy="6120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ru-RU" sz="1500" b="0" strike="noStrike" spc="-1">
                <a:solidFill>
                  <a:srgbClr val="FFFFFF"/>
                </a:solidFill>
                <a:latin typeface="Book Antiqua"/>
              </a:rPr>
              <a:t>Оружейное производство в Туле зародилось еще в 1595 году. За рекой Упа находилась кузнечная слобода, жители которой производили холодное и огнестрельное оружие. В конце 17 века, когда граница государства отодвинулась на юг, Тула стала важнейшим торгово-промышленным центром. Здесь были созданы все необходимые условия для развития металлургии и оружейной промышленности: рядом находились залежи железной руды, присутствовали источники энергии и требуемая рабочая сила. 15 февраля 1712 года Петром I был издан указ о строительстве на Упе, в Туле казённого оружейного завода, чтобы "ружья, фузеи, пистолеты сверлить и обтачивать, а палаши и ножи точить водой".</a:t>
            </a:r>
          </a:p>
          <a:p>
            <a:pPr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endParaRPr lang="ru-RU" sz="1500" b="0" strike="noStrike" spc="-1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300"/>
              </a:spcBef>
              <a:tabLst>
                <a:tab pos="0" algn="l"/>
              </a:tabLst>
            </a:pPr>
            <a:r>
              <a:rPr lang="ru-RU" sz="1500" b="0" strike="noStrike" spc="-1">
                <a:solidFill>
                  <a:srgbClr val="FFFFFF"/>
                </a:solidFill>
                <a:latin typeface="Book Antiqua"/>
              </a:rPr>
              <a:t>Памятник Петру Первому был установлен 28 апреля 1912 года, в день празднования 200-летия со дня создания императорского оружейного завода.</a:t>
            </a:r>
          </a:p>
        </p:txBody>
      </p:sp>
      <p:pic>
        <p:nvPicPr>
          <p:cNvPr id="274" name="Объект 4"/>
          <p:cNvPicPr/>
          <p:nvPr/>
        </p:nvPicPr>
        <p:blipFill>
          <a:blip r:embed="rId2"/>
          <a:stretch/>
        </p:blipFill>
        <p:spPr>
          <a:xfrm>
            <a:off x="3492000" y="0"/>
            <a:ext cx="5651640" cy="6857640"/>
          </a:xfrm>
          <a:prstGeom prst="rect">
            <a:avLst/>
          </a:prstGeom>
          <a:ln w="0">
            <a:noFill/>
          </a:ln>
        </p:spPr>
      </p:pic>
      <p:sp>
        <p:nvSpPr>
          <p:cNvPr id="275" name="Управляющая кнопка: возврат 3"/>
          <p:cNvSpPr/>
          <p:nvPr/>
        </p:nvSpPr>
        <p:spPr>
          <a:xfrm>
            <a:off x="0" y="0"/>
            <a:ext cx="611280" cy="260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9000">
        <p:dissolve/>
      </p:transition>
    </mc:Choice>
    <mc:Fallback xmlns:p15="http://schemas.microsoft.com/office/powerpoint/2012/main" xmlns="">
      <p:transition spd="slow" advTm="9000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100" b="1" strike="noStrike" spc="-1">
                <a:solidFill>
                  <a:srgbClr val="E9D596"/>
                </a:solidFill>
                <a:latin typeface="Lucida Sans"/>
              </a:rPr>
              <a:t>Историческая справка</a:t>
            </a:r>
            <a:endParaRPr lang="ru-RU" sz="41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137160"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r>
              <a:rPr lang="ru-RU" sz="1600" b="0" strike="noStrike" spc="-1">
                <a:solidFill>
                  <a:srgbClr val="FFFFFF"/>
                </a:solidFill>
                <a:latin typeface="Book Antiqua"/>
              </a:rPr>
              <a:t>Тульская губерния — одна из центральных губерний Российской империи и РСФСР. Образована в 1796 году из Тульского наместничества, упразднена в 1929 году, а территория её вошла в Центрально-Промышленную область.</a:t>
            </a:r>
          </a:p>
          <a:p>
            <a:pPr marL="137160"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r>
              <a:rPr lang="ru-RU" sz="1600" b="0" strike="noStrike" spc="-1">
                <a:solidFill>
                  <a:srgbClr val="FFFFFF"/>
                </a:solidFill>
                <a:latin typeface="Book Antiqua"/>
              </a:rPr>
              <a:t>По первому разделению России на губернии в 1708 г. нынешние города Тульской губернии были распределены так: Тула, Алексин, Богородицк, Венев, Епифань, Кашира и Крапивна вошли в Московскую губернию, Белёв и Новосиль — в Киевскую, Ефремов и Чернь — в Азовскую и Одоев в Смоленскую губернию.</a:t>
            </a: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endParaRPr lang="ru-RU" sz="1600" b="0" strike="noStrike" spc="-1">
              <a:solidFill>
                <a:srgbClr val="FFFFFF"/>
              </a:solidFill>
              <a:latin typeface="Book Antiqua"/>
            </a:endParaRPr>
          </a:p>
          <a:p>
            <a:pPr marL="137160"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r>
              <a:rPr lang="ru-RU" sz="1600" b="0" strike="noStrike" spc="-1">
                <a:solidFill>
                  <a:srgbClr val="FFFFFF"/>
                </a:solidFill>
                <a:latin typeface="Book Antiqua"/>
              </a:rPr>
              <a:t>В 1719 образована Тульская провинция с городами — Тулой, Алексиным,</a:t>
            </a:r>
          </a:p>
          <a:p>
            <a:pPr marL="137160"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r>
              <a:rPr lang="ru-RU" sz="1600" b="0" strike="noStrike" spc="-1">
                <a:solidFill>
                  <a:srgbClr val="FFFFFF"/>
                </a:solidFill>
                <a:latin typeface="Book Antiqua"/>
              </a:rPr>
              <a:t>Богородицким, Веневом, Епифанью и Крапивною; в Орловскую провинцию вошли города — Белёв, Новосиль и Чернь, в Елецкую провинцию — Ефремов, в Московскую — Кашира и в Калужскую — Одоев.</a:t>
            </a:r>
          </a:p>
          <a:p>
            <a:pPr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endParaRPr lang="ru-RU" sz="1600" b="0" strike="noStrike" spc="-1">
              <a:solidFill>
                <a:srgbClr val="FFFFFF"/>
              </a:solidFill>
              <a:latin typeface="Book Antiqua"/>
            </a:endParaRPr>
          </a:p>
          <a:p>
            <a:pPr marL="137160"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r>
              <a:rPr lang="ru-RU" sz="1600" b="0" strike="noStrike" spc="-1">
                <a:solidFill>
                  <a:srgbClr val="FFFFFF"/>
                </a:solidFill>
                <a:latin typeface="Book Antiqua"/>
              </a:rPr>
              <a:t>В 1777 г. учреждено Тульское наместничество из 12 уездов, все перечисленные города сделаны уездными городами этого наместничества. В 1796 г. Тульское наместничество преобразовано в губернию, причем Богородицк, Крапивна и Чернь оставлены за штатом, но в 1802 г. вновь назначены уездными городами.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:p15="http://schemas.microsoft.com/office/powerpoint/2012/main" xmlns="">
      <p:transition spd="slow" advTm="7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3465000" cy="1434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F3DA8C"/>
                </a:solidFill>
                <a:latin typeface="Lucida Sans"/>
              </a:rPr>
              <a:t>Храм Двенадцати Апостолов </a:t>
            </a:r>
            <a:endParaRPr lang="ru-RU" sz="28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/>
          </p:nvPr>
        </p:nvSpPr>
        <p:spPr>
          <a:xfrm>
            <a:off x="0" y="1523880"/>
            <a:ext cx="3465000" cy="5333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83000" lnSpcReduction="20000"/>
          </a:bodyPr>
          <a:lstStyle/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r>
              <a:rPr lang="ru-RU" sz="1400" b="0" strike="noStrike" spc="-1">
                <a:solidFill>
                  <a:srgbClr val="FFFFFF"/>
                </a:solidFill>
                <a:latin typeface="Book Antiqua"/>
              </a:rPr>
              <a:t>Сперва Двенадцати апостолам был посвящен деревянный храм. Когда он стал мал, его разобрали и перевезли в другое место, чтобы поставить ныне существующий каменный. В советское время храм не закрывался и не перешел к отколовшимся от РПЦ и во всем поддерживавшим власть «обновленцам». Потому в нем оказались особо чтимые иконы из других монастырей и храмов города. Первый при советской власти настоятель храма, ректор Тульской семинарии протоиерей Петр Павлушков причислен к лику святых. Он отличался ораторским даром, простотой, естественностью, деликатностью и благородством, а академические знания не мешали ему просто и доходчиво объяснять все так, что было понятно самым простым прихожанам. Отец Петр был арестован в 1926 г., отсидел год и 8 месяцев, в 1937 г. расстрелян и канонизирован как священномученик. В войну церковь пережила артобстрелы и бомбежки. Снаряды и бомбы оставили отметины на всех стенах, выбили кирпичи, пробили крышу, сбили крест с колокольни, взрывались внутри, но не остановили службы в храме, где не осталось ни единого целого стекла и на пол падал снег. Настоятель в годы войны, протоиерей Михаил Понятский в 1944 г. получил медаль «За оборону Москвы».</a:t>
            </a:r>
          </a:p>
        </p:txBody>
      </p:sp>
      <p:pic>
        <p:nvPicPr>
          <p:cNvPr id="278" name="Объект 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492360" y="0"/>
            <a:ext cx="5651280" cy="6857640"/>
          </a:xfrm>
          <a:prstGeom prst="rect">
            <a:avLst/>
          </a:prstGeom>
          <a:ln w="0">
            <a:noFill/>
          </a:ln>
        </p:spPr>
      </p:pic>
      <p:sp>
        <p:nvSpPr>
          <p:cNvPr id="279" name="Управляющая кнопка: возврат 3"/>
          <p:cNvSpPr/>
          <p:nvPr/>
        </p:nvSpPr>
        <p:spPr>
          <a:xfrm>
            <a:off x="0" y="0"/>
            <a:ext cx="539280" cy="332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:p15="http://schemas.microsoft.com/office/powerpoint/2012/main" xmlns="">
      <p:transition spd="slow" advTm="1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3465000" cy="1434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b="0" strike="noStrike" spc="-1">
                <a:solidFill>
                  <a:srgbClr val="F3DA8C"/>
                </a:solidFill>
                <a:latin typeface="Lucida Sans"/>
              </a:rPr>
              <a:t>Храм Рождества Христова</a:t>
            </a:r>
            <a:endParaRPr lang="ru-RU" sz="32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/>
          </p:nvPr>
        </p:nvSpPr>
        <p:spPr>
          <a:xfrm>
            <a:off x="0" y="1523880"/>
            <a:ext cx="3465000" cy="5333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320"/>
              </a:spcBef>
              <a:tabLst>
                <a:tab pos="0" algn="l"/>
              </a:tabLst>
            </a:pPr>
            <a:r>
              <a:rPr lang="ru-RU" sz="1600" b="0" strike="noStrike" spc="-1">
                <a:solidFill>
                  <a:srgbClr val="FFFFFF"/>
                </a:solidFill>
                <a:latin typeface="Book Antiqua"/>
              </a:rPr>
              <a:t>Село, в котором располагался храм, называлось Рождественским. В XVII веке оно принадлежало помещику Ф. Д. Чулкову и после его смерти стало называться по его фамилии. Из писцовых книг известно, что в 1728 году в деревянной церкви была похоронена Евдокия Тарасова, невестка Никиты Демидова. В 1732 году на средства Акинфия Никитича Демидова над прахом его жены построили новую каменную церковь с колокольней в честь Рождества Христова. В 1769 году в храме построили придел Святого Димитрия Ростовского, а 1816 году придел Бориса и Глеба. С 1894 года при храме стала работать приходская школа.</a:t>
            </a: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endParaRPr lang="ru-RU" sz="1600" b="0" strike="noStrike" spc="-1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281"/>
              </a:spcBef>
              <a:tabLst>
                <a:tab pos="0" algn="l"/>
              </a:tabLst>
            </a:pPr>
            <a:endParaRPr lang="ru-RU" sz="16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82" name="Управляющая кнопка: возврат 3"/>
          <p:cNvSpPr/>
          <p:nvPr/>
        </p:nvSpPr>
        <p:spPr>
          <a:xfrm>
            <a:off x="0" y="0"/>
            <a:ext cx="539280" cy="332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83" name="Объект 6"/>
          <p:cNvPicPr/>
          <p:nvPr/>
        </p:nvPicPr>
        <p:blipFill>
          <a:blip r:embed="rId2"/>
          <a:stretch/>
        </p:blipFill>
        <p:spPr>
          <a:xfrm>
            <a:off x="3564000" y="0"/>
            <a:ext cx="557964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000">
        <p14:prism isInverted="1"/>
      </p:transition>
    </mc:Choice>
    <mc:Fallback xmlns:p15="http://schemas.microsoft.com/office/powerpoint/2012/main" xmlns="">
      <p:transition spd="slow" advTm="11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6466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8800" b="1" strike="noStrike" spc="-1">
                <a:solidFill>
                  <a:srgbClr val="E9D596"/>
                </a:solidFill>
                <a:latin typeface="Lucida Sans"/>
              </a:rPr>
              <a:t>Спасибо за внимание</a:t>
            </a:r>
            <a:endParaRPr lang="ru-RU" sz="8800" b="0" strike="noStrike" spc="-1">
              <a:solidFill>
                <a:srgbClr val="FFFFFF"/>
              </a:solidFill>
              <a:latin typeface="Book Antiqu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8000"/>
    </mc:Choice>
    <mc:Fallback xmlns:p15="http://schemas.microsoft.com/office/powerpoint/2012/main" xmlns="">
      <p:transition spd="med" advTm="8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endParaRPr lang="ru-RU" sz="1800" b="0" strike="noStrike" spc="-1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12" name="Объект 7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-3636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213" name="Овал 9"/>
          <p:cNvSpPr/>
          <p:nvPr/>
        </p:nvSpPr>
        <p:spPr>
          <a:xfrm>
            <a:off x="4213080" y="3500280"/>
            <a:ext cx="143640" cy="14364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Кремль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214" name="Овал 11"/>
          <p:cNvSpPr/>
          <p:nvPr/>
        </p:nvSpPr>
        <p:spPr>
          <a:xfrm flipH="1">
            <a:off x="4340160" y="3717000"/>
            <a:ext cx="158760" cy="14364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 Тульский пряник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215" name="Овал 12"/>
          <p:cNvSpPr/>
          <p:nvPr/>
        </p:nvSpPr>
        <p:spPr>
          <a:xfrm>
            <a:off x="3761280" y="3127320"/>
            <a:ext cx="143640" cy="14364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Памятник Левше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216" name="Овал 13"/>
          <p:cNvSpPr/>
          <p:nvPr/>
        </p:nvSpPr>
        <p:spPr>
          <a:xfrm>
            <a:off x="4068000" y="3615120"/>
            <a:ext cx="144720" cy="14364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Площадь Ленина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217" name="Овал 14"/>
          <p:cNvSpPr/>
          <p:nvPr/>
        </p:nvSpPr>
        <p:spPr>
          <a:xfrm>
            <a:off x="3731400" y="4581000"/>
            <a:ext cx="143640" cy="14364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Всехсвятский собор</a:t>
            </a:r>
            <a:r>
              <a:rPr lang="ru-RU" sz="1800" b="1" strike="noStrike" spc="-1">
                <a:solidFill>
                  <a:srgbClr val="FFFFFF"/>
                </a:solidFill>
                <a:latin typeface="Book Antiqua"/>
              </a:rPr>
              <a:t>р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18" name="Овал 15"/>
          <p:cNvSpPr/>
          <p:nvPr/>
        </p:nvSpPr>
        <p:spPr>
          <a:xfrm>
            <a:off x="3060000" y="4776840"/>
            <a:ext cx="143640" cy="14364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Памятник Л.Н.Толстом</a:t>
            </a:r>
            <a:r>
              <a:rPr lang="ru-RU" sz="1050" b="0" strike="noStrike" spc="-1">
                <a:solidFill>
                  <a:srgbClr val="000000"/>
                </a:solidFill>
                <a:latin typeface="Book Antiqua"/>
              </a:rPr>
              <a:t>у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219" name="Овал 17"/>
          <p:cNvSpPr/>
          <p:nvPr/>
        </p:nvSpPr>
        <p:spPr>
          <a:xfrm>
            <a:off x="3946680" y="2743560"/>
            <a:ext cx="143640" cy="14364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Пятник Никите Демидову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220" name="Овал 18"/>
          <p:cNvSpPr/>
          <p:nvPr/>
        </p:nvSpPr>
        <p:spPr>
          <a:xfrm>
            <a:off x="4110480" y="3199320"/>
            <a:ext cx="143640" cy="14364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Бюст С.И.</a:t>
            </a:r>
            <a:endParaRPr lang="ru-RU" sz="1050" b="0" strike="noStrike" spc="-1">
              <a:latin typeface="Arial"/>
            </a:endParaRPr>
          </a:p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Мосину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221" name="Овал 19"/>
          <p:cNvSpPr/>
          <p:nvPr/>
        </p:nvSpPr>
        <p:spPr>
          <a:xfrm>
            <a:off x="3889080" y="2887560"/>
            <a:ext cx="129240" cy="14400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Памятник Петру </a:t>
            </a:r>
            <a:r>
              <a:rPr lang="en-US" sz="1050" b="1" strike="noStrike" spc="-1">
                <a:solidFill>
                  <a:srgbClr val="000000"/>
                </a:solidFill>
                <a:latin typeface="Book Antiqua"/>
              </a:rPr>
              <a:t>I</a:t>
            </a: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 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222" name="Овал 20"/>
          <p:cNvSpPr/>
          <p:nvPr/>
        </p:nvSpPr>
        <p:spPr>
          <a:xfrm>
            <a:off x="2627640" y="5589360"/>
            <a:ext cx="143640" cy="14364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Три штык</a:t>
            </a:r>
            <a:r>
              <a:rPr lang="ru-RU" sz="1050" b="0" strike="noStrike" spc="-1">
                <a:solidFill>
                  <a:srgbClr val="000000"/>
                </a:solidFill>
                <a:latin typeface="Book Antiqua"/>
              </a:rPr>
              <a:t>а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223" name="Овал 22"/>
          <p:cNvSpPr/>
          <p:nvPr/>
        </p:nvSpPr>
        <p:spPr>
          <a:xfrm>
            <a:off x="4427280" y="4869000"/>
            <a:ext cx="144360" cy="14364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Храм Двенадцати Апостолов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224" name="Овал 23"/>
          <p:cNvSpPr/>
          <p:nvPr/>
        </p:nvSpPr>
        <p:spPr>
          <a:xfrm>
            <a:off x="4669920" y="3343320"/>
            <a:ext cx="143640" cy="14364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50000"/>
              </a:lnSpc>
            </a:pP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Храм Рождества Христова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225" name="Овал 16"/>
          <p:cNvSpPr/>
          <p:nvPr/>
        </p:nvSpPr>
        <p:spPr>
          <a:xfrm>
            <a:off x="4140360" y="1905840"/>
            <a:ext cx="152280" cy="154800"/>
          </a:xfrm>
          <a:prstGeom prst="ellipse">
            <a:avLst/>
          </a:prstGeom>
          <a:solidFill>
            <a:schemeClr val="tx1"/>
          </a:solidFill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50000"/>
              </a:lnSpc>
            </a:pPr>
            <a:r>
              <a:rPr lang="ru-RU" sz="1800" b="0" strike="noStrike" spc="-1">
                <a:solidFill>
                  <a:srgbClr val="000000"/>
                </a:solidFill>
                <a:latin typeface="Book Antiqua"/>
              </a:rPr>
              <a:t>          </a:t>
            </a:r>
            <a:r>
              <a:rPr lang="ru-RU" sz="1050" b="1" strike="noStrike" spc="-1">
                <a:solidFill>
                  <a:srgbClr val="000000"/>
                </a:solidFill>
                <a:latin typeface="Book Antiqua"/>
              </a:rPr>
              <a:t>Х</a:t>
            </a:r>
            <a:r>
              <a:rPr lang="ru-RU" sz="1100" b="1" strike="noStrike" spc="-1">
                <a:solidFill>
                  <a:srgbClr val="000000"/>
                </a:solidFill>
                <a:latin typeface="Book Antiqua"/>
              </a:rPr>
              <a:t>рам Сергея Радонежского</a:t>
            </a:r>
            <a:endParaRPr lang="ru-RU" sz="1100" b="0" strike="noStrike" spc="-1">
              <a:latin typeface="Arial"/>
            </a:endParaRPr>
          </a:p>
        </p:txBody>
      </p:sp>
      <p:sp>
        <p:nvSpPr>
          <p:cNvPr id="226" name="Управляющая кнопка: возврат 1"/>
          <p:cNvSpPr/>
          <p:nvPr/>
        </p:nvSpPr>
        <p:spPr>
          <a:xfrm>
            <a:off x="8420040" y="0"/>
            <a:ext cx="683280" cy="404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000">
        <p:fade/>
      </p:transition>
    </mc:Choice>
    <mc:Fallback xmlns:p15="http://schemas.microsoft.com/office/powerpoint/2012/main" xmlns="">
      <p:transition spd="med" advTm="31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100" b="1" strike="noStrike" spc="-1">
                <a:solidFill>
                  <a:srgbClr val="E9D596"/>
                </a:solidFill>
                <a:latin typeface="Lucida Sans"/>
              </a:rPr>
              <a:t>Тульский кремль</a:t>
            </a:r>
            <a:endParaRPr lang="ru-RU" sz="4100" b="0" strike="noStrike" spc="-1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28" name="Объект 3"/>
          <p:cNvPicPr/>
          <p:nvPr/>
        </p:nvPicPr>
        <p:blipFill>
          <a:blip r:embed="rId2"/>
          <a:stretch/>
        </p:blipFill>
        <p:spPr>
          <a:xfrm>
            <a:off x="0" y="1124640"/>
            <a:ext cx="9143640" cy="5733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 advTm="5000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849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100" b="1" strike="noStrike" spc="-1">
                <a:solidFill>
                  <a:srgbClr val="E9D596"/>
                </a:solidFill>
                <a:latin typeface="Lucida Sans"/>
              </a:rPr>
              <a:t>История Тульского кремля</a:t>
            </a:r>
            <a:endParaRPr lang="ru-RU" sz="4100" b="0" strike="noStrike" spc="-1">
              <a:solidFill>
                <a:srgbClr val="FFFFFF"/>
              </a:solidFill>
              <a:latin typeface="Book Antiqua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/>
          </p:nvPr>
        </p:nvSpPr>
        <p:spPr>
          <a:xfrm>
            <a:off x="0" y="1556640"/>
            <a:ext cx="9143640" cy="5301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В начале XVI века Великое княжество Московское, правителем которого был Иван III Васильевич, расширило свои владения за счет рязанских городов, в том числе и Тулы. С того времени последняя не только стала собственностью Москвы, но и обрела стратегическое значение. Важность Тулы как оборонного форпоста возросла к 1507 году, когда Крымская Орда стала представлять всё большую опасность для русского государства.</a:t>
            </a: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endParaRPr lang="ru-RU" sz="2000" b="0" strike="noStrike" spc="-1">
              <a:solidFill>
                <a:srgbClr val="FFFFFF"/>
              </a:solidFill>
              <a:latin typeface="Book Antiqua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В том же году преемник Ивана Великого князь Василий III приказал заложить в городе, на правобережье Упы, дубовую крепость. Если быть совсем точным, сооружение возвели на Муравском шляхе (или сакме), одном из главных путей набегов крымских татар и ногайцев на Великое княжество Московское. Тем самым была обозначена главная цель строительства – оборонительная. Острог, ставший ключевым звеном знаменитой Большой Засечной черты, находился на страже южных границ средневекового княжества. Сюда были поставлены московские и немецкие пищали, использовавшиеся для прицельной стрельбы по живой силе и укреплениям. Доставили в крепость и немалое количество пушек.</a:t>
            </a:r>
          </a:p>
        </p:txBody>
      </p:sp>
    </p:spTree>
  </p:cSld>
  <p:clrMapOvr>
    <a:masterClrMapping/>
  </p:clrMapOvr>
  <p:transition spd="slow" advTm="9000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/>
          </p:nvPr>
        </p:nvSpPr>
        <p:spPr>
          <a:xfrm>
            <a:off x="0" y="1196640"/>
            <a:ext cx="9143640" cy="3456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Тульский кремль был для местного населения не просто фортификационным сооружением – он, по сути, стал для туляков родным домом. До наших дней дошли писцовые книги конца XVII века, в которых указано, что на его территории имелось 107 частных дворов, а общее количество проживающих составляло 197 человек. Даже первая улица Тулы, и то находилась здесь, о чем можно судить по ее названию – Большая Кремлевская. Однако со второй половины XVII века, когда земли Левобережной Украины вошли в состав России, он утратил свое прежнее военно-стратегическое значение. В петровские времена его даже перестали включать в официальный реестр крепостей.</a:t>
            </a:r>
          </a:p>
        </p:txBody>
      </p:sp>
      <p:sp>
        <p:nvSpPr>
          <p:cNvPr id="232" name="Прямоугольник 3"/>
          <p:cNvSpPr/>
          <p:nvPr/>
        </p:nvSpPr>
        <p:spPr>
          <a:xfrm>
            <a:off x="0" y="4725000"/>
            <a:ext cx="914364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0" strike="noStrike" spc="-1">
                <a:solidFill>
                  <a:srgbClr val="FFFFFF"/>
                </a:solidFill>
                <a:latin typeface="Book Antiqua"/>
              </a:rPr>
              <a:t>Между тем, Тульский кремль, которому однажды довелось побыть и «столицей» Русского государства (это было еще в 1605 году, в правление Лжедмитрия I), продолжал жить и даже пользовался определенным вниманием со стороны властей. 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233" name="Управляющая кнопка: возврат 1"/>
          <p:cNvSpPr/>
          <p:nvPr/>
        </p:nvSpPr>
        <p:spPr>
          <a:xfrm>
            <a:off x="0" y="0"/>
            <a:ext cx="755280" cy="476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 advTm="7000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Объект 3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 advTm="5000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9216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100" b="1" strike="noStrike" spc="-1">
                <a:solidFill>
                  <a:srgbClr val="E9D596"/>
                </a:solidFill>
                <a:latin typeface="Lucida Sans"/>
              </a:rPr>
              <a:t>Тульский пряник</a:t>
            </a:r>
            <a:endParaRPr lang="ru-RU" sz="4100" b="0" strike="noStrike" spc="-1">
              <a:solidFill>
                <a:srgbClr val="FFFFFF"/>
              </a:solidFill>
              <a:latin typeface="Book Antiqua"/>
            </a:endParaRPr>
          </a:p>
        </p:txBody>
      </p:sp>
      <p:pic>
        <p:nvPicPr>
          <p:cNvPr id="236" name="Объект 3"/>
          <p:cNvPicPr/>
          <p:nvPr/>
        </p:nvPicPr>
        <p:blipFill>
          <a:blip r:embed="rId2"/>
          <a:stretch/>
        </p:blipFill>
        <p:spPr>
          <a:xfrm>
            <a:off x="0" y="1340640"/>
            <a:ext cx="9143640" cy="5517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slow" advTm="6000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Прямоугольник 4"/>
          <p:cNvSpPr/>
          <p:nvPr/>
        </p:nvSpPr>
        <p:spPr>
          <a:xfrm>
            <a:off x="0" y="620640"/>
            <a:ext cx="8532000" cy="6188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В самом центре Тулы на площади Ленина напротив центрального Дворца бракосочетания установлен памятник прянику. Памятник исконному тульскому лакомству вылит из бронзы, его диаметр составляет 2 с половиной метра, а весит он больше тонны.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На лицевой стороне памятника тульскому прянику написано "На счастье. Тульский пряник известен с 1685 года", а на тыльной стороне нанесена надпись "Слава тульским умельцам" и четверостишие: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"Тульский пряник - Государь,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испекли его, как встарь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Этот пряник предки ели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и нам велели!"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000" b="0" strike="noStrike" spc="-1">
                <a:solidFill>
                  <a:srgbClr val="FFFFFF"/>
                </a:solidFill>
                <a:latin typeface="Book Antiqua"/>
              </a:rPr>
              <a:t>Это очень точное и правильное послание, ведь начало истории тульского пряника связывают именно с письменными источниками 1685 года, в которых впервые упоминается слово пряник. История пряника насчитывает уже более 300 лет, это лакомство делали наши предки и нам завещали рецепты его приготовления. И все это время популярность пряника в России и Мире только возрастает. </a:t>
            </a:r>
            <a:endParaRPr lang="ru-RU" sz="2000" b="0" strike="noStrike" spc="-1">
              <a:latin typeface="Arial"/>
            </a:endParaRPr>
          </a:p>
        </p:txBody>
      </p:sp>
      <p:sp>
        <p:nvSpPr>
          <p:cNvPr id="238" name="Управляющая кнопка: возврат 1"/>
          <p:cNvSpPr/>
          <p:nvPr/>
        </p:nvSpPr>
        <p:spPr>
          <a:xfrm>
            <a:off x="0" y="0"/>
            <a:ext cx="683280" cy="404280"/>
          </a:xfrm>
          <a:prstGeom prst="actionButtonReturn">
            <a:avLst/>
          </a:prstGeom>
          <a:solidFill>
            <a:srgbClr val="FFFF00"/>
          </a:solidFill>
          <a:ln>
            <a:solidFill>
              <a:srgbClr val="98884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ransition spd="slow" advTm="8000"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644</TotalTime>
  <Words>2030</Words>
  <Application>Microsoft Office PowerPoint</Application>
  <PresentationFormat>Экран (4:3)</PresentationFormat>
  <Paragraphs>85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22</vt:i4>
      </vt:variant>
    </vt:vector>
  </HeadingPairs>
  <TitlesOfParts>
    <vt:vector size="36" baseType="lpstr">
      <vt:lpstr>Arial</vt:lpstr>
      <vt:lpstr>Book Antiqua</vt:lpstr>
      <vt:lpstr>DejaVu Sans</vt:lpstr>
      <vt:lpstr>Lucida Sans</vt:lpstr>
      <vt:lpstr>Symbol</vt:lpstr>
      <vt:lpstr>Times New Roman</vt:lpstr>
      <vt:lpstr>Wingdings</vt:lpstr>
      <vt:lpstr>Wingdings 2</vt:lpstr>
      <vt:lpstr>Wingdings 3</vt:lpstr>
      <vt:lpstr>Office Theme</vt:lpstr>
      <vt:lpstr>Office Theme</vt:lpstr>
      <vt:lpstr>Office Theme</vt:lpstr>
      <vt:lpstr>Office Theme</vt:lpstr>
      <vt:lpstr>Office Theme</vt:lpstr>
      <vt:lpstr>240 ЛЕТ Тульской ГУБЕРНИИ. ПАМЯТНЫЕ МЕСТА </vt:lpstr>
      <vt:lpstr>Историческая справка</vt:lpstr>
      <vt:lpstr>Презентация PowerPoint</vt:lpstr>
      <vt:lpstr>Тульский кремль</vt:lpstr>
      <vt:lpstr>История Тульского кремля</vt:lpstr>
      <vt:lpstr>Презентация PowerPoint</vt:lpstr>
      <vt:lpstr>Презентация PowerPoint</vt:lpstr>
      <vt:lpstr>Тульский пряник</vt:lpstr>
      <vt:lpstr>Презентация PowerPoint</vt:lpstr>
      <vt:lpstr>Памятник Левше</vt:lpstr>
      <vt:lpstr>История</vt:lpstr>
      <vt:lpstr>Площадь Ленина</vt:lpstr>
      <vt:lpstr>Всехсвятский собор</vt:lpstr>
      <vt:lpstr>Памятник          Л. Н. Толстому</vt:lpstr>
      <vt:lpstr>Храм во имя преподобного Сергия Радонежского</vt:lpstr>
      <vt:lpstr>Памятник Никите Демидову</vt:lpstr>
      <vt:lpstr>Бюст Мосину Сергею Ивановичу</vt:lpstr>
      <vt:lpstr>Памятник     «Три штыка»</vt:lpstr>
      <vt:lpstr>Памятник Петру I</vt:lpstr>
      <vt:lpstr>Храм Двенадцати Апостолов </vt:lpstr>
      <vt:lpstr>Храм Рождества Христова</vt:lpstr>
      <vt:lpstr>Спасибо за внимание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Саша</dc:creator>
  <dc:description/>
  <cp:lastModifiedBy>Пользователь Windows</cp:lastModifiedBy>
  <cp:revision>53</cp:revision>
  <dcterms:created xsi:type="dcterms:W3CDTF">2018-02-11T18:01:58Z</dcterms:created>
  <dcterms:modified xsi:type="dcterms:W3CDTF">2022-04-03T16:19:41Z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1</vt:i4>
  </property>
  <property fmtid="{D5CDD505-2E9C-101B-9397-08002B2CF9AE}" pid="3" name="PresentationFormat">
    <vt:lpwstr>Экран (4:3)</vt:lpwstr>
  </property>
  <property fmtid="{D5CDD505-2E9C-101B-9397-08002B2CF9AE}" pid="4" name="Slides">
    <vt:i4>22</vt:i4>
  </property>
</Properties>
</file>