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308" r:id="rId3"/>
    <p:sldId id="305" r:id="rId4"/>
    <p:sldId id="307" r:id="rId5"/>
    <p:sldId id="310" r:id="rId6"/>
    <p:sldId id="311" r:id="rId7"/>
    <p:sldId id="313" r:id="rId8"/>
    <p:sldId id="320" r:id="rId9"/>
    <p:sldId id="319" r:id="rId10"/>
    <p:sldId id="333" r:id="rId11"/>
    <p:sldId id="334" r:id="rId12"/>
    <p:sldId id="335" r:id="rId13"/>
    <p:sldId id="336" r:id="rId14"/>
    <p:sldId id="337" r:id="rId15"/>
    <p:sldId id="338" r:id="rId16"/>
    <p:sldId id="339" r:id="rId17"/>
    <p:sldId id="340" r:id="rId18"/>
    <p:sldId id="341" r:id="rId19"/>
    <p:sldId id="342" r:id="rId20"/>
    <p:sldId id="343" r:id="rId21"/>
    <p:sldId id="344" r:id="rId22"/>
    <p:sldId id="345" r:id="rId23"/>
    <p:sldId id="346" r:id="rId24"/>
    <p:sldId id="347" r:id="rId25"/>
    <p:sldId id="348" r:id="rId26"/>
    <p:sldId id="324" r:id="rId27"/>
    <p:sldId id="332" r:id="rId28"/>
    <p:sldId id="315" r:id="rId29"/>
    <p:sldId id="329" r:id="rId30"/>
    <p:sldId id="316" r:id="rId31"/>
    <p:sldId id="353" r:id="rId32"/>
    <p:sldId id="355" r:id="rId33"/>
    <p:sldId id="356" r:id="rId34"/>
    <p:sldId id="302" r:id="rId35"/>
    <p:sldId id="357" r:id="rId36"/>
    <p:sldId id="318" r:id="rId37"/>
    <p:sldId id="304" r:id="rId3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99CC"/>
    <a:srgbClr val="FF66FF"/>
    <a:srgbClr val="D60093"/>
    <a:srgbClr val="00FFCC"/>
    <a:srgbClr val="99FF33"/>
    <a:srgbClr val="CC00FF"/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37" autoAdjust="0"/>
    <p:restoredTop sz="59054" autoAdjust="0"/>
  </p:normalViewPr>
  <p:slideViewPr>
    <p:cSldViewPr>
      <p:cViewPr varScale="1">
        <p:scale>
          <a:sx n="82" d="100"/>
          <a:sy n="82" d="100"/>
        </p:scale>
        <p:origin x="152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604374-C5DF-4B1A-912E-3A135C5A0FF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2ADC80-2AF2-4FCF-98BD-B03AF3F2123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E45AAF-64F0-48D2-B506-72060FC8379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3CEBF9-8EF6-4875-954F-49B4B9F6BF7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7DE88F-5698-4842-9DEF-EF79D63578B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6F25E9-75E5-4A28-B7B6-5C9143B7EE6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F9F55A-F4C9-4076-B760-79B408BB948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51089-0113-4BF9-8EAF-F3EC52E7BDA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D14F01-6832-42BD-9F76-01DEB490398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9EBBF4-D3DC-4B78-B72C-9ECF2952D91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737438-AD3D-40F2-9341-C0914AA68CE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3C5AAB-AECF-4B00-A3E4-1FB0D253419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60CE3A-D759-4E0D-9B1A-774DB82B9DF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8CFF19-26B0-4F0D-A42C-CE9756909DF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DC031-D60B-4392-89AD-FEB27F5054F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96A1B9C-20C2-4B02-BCE7-D48202AFE5F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WordArt 4"/>
          <p:cNvSpPr>
            <a:spLocks noChangeArrowheads="1" noChangeShapeType="1" noTextEdit="1"/>
          </p:cNvSpPr>
          <p:nvPr/>
        </p:nvSpPr>
        <p:spPr bwMode="auto">
          <a:xfrm>
            <a:off x="357188" y="1785938"/>
            <a:ext cx="8424862" cy="28082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48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66"/>
              </a:solidFill>
              <a:latin typeface="Arial"/>
              <a:cs typeface="Arial"/>
            </a:endParaRPr>
          </a:p>
        </p:txBody>
      </p:sp>
      <p:sp>
        <p:nvSpPr>
          <p:cNvPr id="2051" name="Заголовок 3"/>
          <p:cNvSpPr>
            <a:spLocks noGrp="1"/>
          </p:cNvSpPr>
          <p:nvPr>
            <p:ph type="title"/>
          </p:nvPr>
        </p:nvSpPr>
        <p:spPr>
          <a:xfrm>
            <a:off x="500063" y="357188"/>
            <a:ext cx="8429625" cy="785812"/>
          </a:xfrm>
        </p:spPr>
        <p:txBody>
          <a:bodyPr/>
          <a:lstStyle/>
          <a:p>
            <a:pPr>
              <a:defRPr/>
            </a:pPr>
            <a:br>
              <a:rPr lang="ru-RU" sz="48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br>
              <a:rPr lang="ru-RU" sz="48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br>
              <a:rPr lang="ru-RU" sz="48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МАДОУ  </a:t>
            </a:r>
            <a:r>
              <a:rPr lang="ru-RU" sz="4800" b="1" i="1" dirty="0" err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48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/с «Березка»</a:t>
            </a:r>
            <a:br>
              <a:rPr lang="ru-RU" sz="48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br>
              <a:rPr lang="ru-RU" sz="48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</a:t>
            </a:r>
            <a:br>
              <a:rPr lang="ru-RU" sz="48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«Королевство Зубной щетки»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23850" y="3349625"/>
            <a:ext cx="2890838" cy="3352800"/>
          </a:xfrm>
        </p:spPr>
      </p:pic>
      <p:sp>
        <p:nvSpPr>
          <p:cNvPr id="2053" name="Текст 2"/>
          <p:cNvSpPr>
            <a:spLocks noGrp="1"/>
          </p:cNvSpPr>
          <p:nvPr>
            <p:ph type="body" sz="half" idx="2"/>
          </p:nvPr>
        </p:nvSpPr>
        <p:spPr>
          <a:xfrm>
            <a:off x="4067175" y="2492375"/>
            <a:ext cx="4619625" cy="3744913"/>
          </a:xfrm>
        </p:spPr>
        <p:txBody>
          <a:bodyPr/>
          <a:lstStyle/>
          <a:p>
            <a:pPr marL="0" indent="0">
              <a:buFontTx/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Tx/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Tx/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Автор: Самойлова Галина Геннадиевна, воспитатель  </a:t>
            </a:r>
          </a:p>
          <a:p>
            <a:pPr marL="0" indent="0">
              <a:buFontTx/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г. Когалым,2020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35718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5400" b="1" i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Занятия</a:t>
            </a: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«День здоровья». </a:t>
            </a:r>
          </a:p>
          <a:p>
            <a:r>
              <a:rPr lang="ru-RU"/>
              <a:t>«О чистоте, опрятности и аккуратности». </a:t>
            </a:r>
          </a:p>
          <a:p>
            <a:r>
              <a:rPr lang="ru-RU"/>
              <a:t>«Чтобы зубки не болели».</a:t>
            </a:r>
          </a:p>
          <a:p>
            <a:r>
              <a:rPr lang="ru-RU"/>
              <a:t> «Кто лечит нам зубы».</a:t>
            </a:r>
          </a:p>
          <a:p>
            <a:r>
              <a:rPr lang="ru-RU"/>
              <a:t>«Путешествие к королеве Зубной щетке»</a:t>
            </a:r>
          </a:p>
          <a:p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1" descr="WP_20160510_08_56_13_Pro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071563"/>
            <a:ext cx="9017000" cy="507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1" descr="WP_20160510_08_57_21_Pro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928688"/>
            <a:ext cx="889000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5400" b="1" i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Отгадывание загадок</a:t>
            </a:r>
          </a:p>
        </p:txBody>
      </p:sp>
      <p:pic>
        <p:nvPicPr>
          <p:cNvPr id="14339" name="Рисунок 2" descr="WP_20160510_08_59_03_Pro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71450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5400" b="1" i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Беседа « Здоровье зубов»</a:t>
            </a:r>
          </a:p>
        </p:txBody>
      </p:sp>
      <p:pic>
        <p:nvPicPr>
          <p:cNvPr id="15363" name="Рисунок 2" descr="WP_20160510_08_59_50_Pro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71450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2" descr="WP_20160510_09_03_47_Pro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71450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2" descr="WP_20160510_09_04_55_Pro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71450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5400" b="1" i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Игра «Полезно-вредно»</a:t>
            </a:r>
          </a:p>
        </p:txBody>
      </p:sp>
      <p:pic>
        <p:nvPicPr>
          <p:cNvPr id="18435" name="Рисунок 2" descr="WP_20160510_09_09_43_Pro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71450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2" descr="WP_20160510_09_09_59_Pro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928813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5400" b="1" i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«Веселый и грустный зубик»</a:t>
            </a:r>
          </a:p>
        </p:txBody>
      </p:sp>
      <p:pic>
        <p:nvPicPr>
          <p:cNvPr id="20483" name="Рисунок 3" descr="WP_20160510_09_12_45_Pro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71450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3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18487" cy="720725"/>
          </a:xfrm>
        </p:spPr>
        <p:txBody>
          <a:bodyPr/>
          <a:lstStyle/>
          <a:p>
            <a:pPr algn="ctr">
              <a:defRPr/>
            </a:pPr>
            <a:r>
              <a:rPr lang="ru-RU" sz="5400" i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Актуальность темы:</a:t>
            </a:r>
          </a:p>
        </p:txBody>
      </p:sp>
      <p:pic>
        <p:nvPicPr>
          <p:cNvPr id="3075" name="Объект 7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059488" y="1125538"/>
            <a:ext cx="2976562" cy="4589462"/>
          </a:xfrm>
        </p:spPr>
      </p:pic>
      <p:sp useBgFill="1">
        <p:nvSpPr>
          <p:cNvPr id="3076" name="Текст 6"/>
          <p:cNvSpPr>
            <a:spLocks noGrp="1"/>
          </p:cNvSpPr>
          <p:nvPr>
            <p:ph type="body" sz="half" idx="2"/>
          </p:nvPr>
        </p:nvSpPr>
        <p:spPr>
          <a:xfrm>
            <a:off x="179388" y="1125538"/>
            <a:ext cx="5256212" cy="5565775"/>
          </a:xfrm>
        </p:spPr>
        <p:txBody>
          <a:bodyPr/>
          <a:lstStyle/>
          <a:p>
            <a:pPr algn="just"/>
            <a:r>
              <a:rPr lang="ru-RU" sz="2400">
                <a:latin typeface="Times New Roman" pitchFamily="18" charset="0"/>
                <a:cs typeface="Times New Roman" pitchFamily="18" charset="0"/>
              </a:rPr>
              <a:t>Кариес зубов остается одним самых распространенных заболеваний детей дошкольного возраста в России. Проблема сохранения здоровья зубов у детей не может быть решена без целенаправленного и своевременного формирования у детей привычки поддержания в здоровом состоянии зубов и десен, культуры гигиены полости рта. Выработанная еще в дошкольном возрасте привычка поддерживать зубы и десны в здоровом состоянии в будущем поможет избежать многих проблем.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2" descr="WP_20160510_09_12_24_Pro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71450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2" descr="WP_20160510_09_17_54_Pro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71450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5400" b="1" i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Игра «Полезно-вредно»</a:t>
            </a:r>
          </a:p>
        </p:txBody>
      </p:sp>
      <p:pic>
        <p:nvPicPr>
          <p:cNvPr id="23555" name="Рисунок 2" descr="WP_20160510_09_19_53_Pro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71450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Рисунок 2" descr="WP_20160510_09_22_12_Pro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71450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Рисунок 2" descr="WP_20160510_09_23_57_Pro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357313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Рисунок 2" descr="WP_20160510_09_24_28_Pro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71450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38" y="428625"/>
            <a:ext cx="8472487" cy="1593850"/>
          </a:xfrm>
        </p:spPr>
        <p:txBody>
          <a:bodyPr/>
          <a:lstStyle/>
          <a:p>
            <a:pPr algn="ctr">
              <a:buFontTx/>
              <a:buNone/>
              <a:defRPr/>
            </a:pPr>
            <a:r>
              <a:rPr lang="ru-RU" sz="3600" b="1" i="1" dirty="0">
                <a:solidFill>
                  <a:schemeClr val="accent3"/>
                </a:solidFill>
              </a:rPr>
              <a:t>Экскурсия в стоматологический кабинет</a:t>
            </a:r>
          </a:p>
        </p:txBody>
      </p:sp>
      <p:pic>
        <p:nvPicPr>
          <p:cNvPr id="27651" name="Picture 4" descr="C:\Users\Галина\Desktop\SGvNcPmI6lQ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23938" y="1546225"/>
            <a:ext cx="6834187" cy="512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b="1" i="1" dirty="0">
                <a:solidFill>
                  <a:schemeClr val="accent3"/>
                </a:solidFill>
                <a:latin typeface="+mn-lt"/>
                <a:ea typeface="+mn-ea"/>
                <a:cs typeface="+mn-cs"/>
              </a:rPr>
              <a:t>Игровая   деятельность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/>
              <a:t>Дидактические игры и упражнения:</a:t>
            </a:r>
          </a:p>
          <a:p>
            <a:pPr>
              <a:lnSpc>
                <a:spcPct val="90000"/>
              </a:lnSpc>
            </a:pPr>
            <a:r>
              <a:rPr lang="ru-RU"/>
              <a:t>«Запрещается-разрешается»</a:t>
            </a:r>
          </a:p>
          <a:p>
            <a:pPr>
              <a:lnSpc>
                <a:spcPct val="90000"/>
              </a:lnSpc>
            </a:pPr>
            <a:r>
              <a:rPr lang="ru-RU"/>
              <a:t>«Цепочка действий»</a:t>
            </a:r>
          </a:p>
          <a:p>
            <a:pPr>
              <a:lnSpc>
                <a:spcPct val="90000"/>
              </a:lnSpc>
            </a:pPr>
            <a:r>
              <a:rPr lang="ru-RU"/>
              <a:t>«Повтори –не ошибись»</a:t>
            </a:r>
          </a:p>
          <a:p>
            <a:pPr>
              <a:lnSpc>
                <a:spcPct val="90000"/>
              </a:lnSpc>
            </a:pPr>
            <a:r>
              <a:rPr lang="ru-RU"/>
              <a:t>«Хорошо-плохо»</a:t>
            </a:r>
          </a:p>
          <a:p>
            <a:pPr>
              <a:lnSpc>
                <a:spcPct val="90000"/>
              </a:lnSpc>
            </a:pPr>
            <a:r>
              <a:rPr lang="ru-RU"/>
              <a:t>«Вредное и полезное»</a:t>
            </a:r>
          </a:p>
          <a:p>
            <a:pPr>
              <a:lnSpc>
                <a:spcPct val="90000"/>
              </a:lnSpc>
            </a:pPr>
            <a:r>
              <a:rPr lang="ru-RU"/>
              <a:t>Сюжетно-ролевая игра «Поликлиника»</a:t>
            </a:r>
          </a:p>
          <a:p>
            <a:pPr>
              <a:lnSpc>
                <a:spcPct val="90000"/>
              </a:lnSpc>
            </a:pPr>
            <a:r>
              <a:rPr lang="ru-RU"/>
              <a:t>Игровые ситуации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ъект 2"/>
          <p:cNvSpPr>
            <a:spLocks noGrp="1"/>
          </p:cNvSpPr>
          <p:nvPr>
            <p:ph idx="1"/>
          </p:nvPr>
        </p:nvSpPr>
        <p:spPr>
          <a:xfrm>
            <a:off x="395288" y="549275"/>
            <a:ext cx="8229600" cy="58801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/>
              <a:t> 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Чтение сказок, стихов: «Мойдодыр» К.Чуковский, «Королева Зубная Щетка» Н.Коростылев, «Зубки заболели» А.Ангилова, «Крепкие-крепкие зубки» Г. Зайцева ,  Михалков «Как у нашей Любы разболелись зубы», «Сказка про больные зубки»,  Борис Корнилов «Как от мёда у медведя зубы начали болеть»,  стихотворение М. Яснов «Я взрослею», Г. П. Шалаева «Большая книга правил поведения для воспитанных детей»,  загадки о зубах. Прослушивание аудио-видео записей: «Мойдодыр», «Айболит», «Королева Зубная Щетка». Практикум «Как правильно чистить зубы».</a:t>
            </a:r>
          </a:p>
          <a:p>
            <a:pPr marL="0" indent="0">
              <a:buFontTx/>
              <a:buNone/>
            </a:pPr>
            <a:endParaRPr lang="ru-RU" sz="4400" u="sng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5400" i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Продуктивная деятельность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Рисование «Мой  зуб»</a:t>
            </a:r>
          </a:p>
          <a:p>
            <a:r>
              <a:rPr lang="ru-RU"/>
              <a:t>Пластилинография «Мой зуб»</a:t>
            </a:r>
          </a:p>
          <a:p>
            <a:r>
              <a:rPr lang="ru-RU"/>
              <a:t>Рисование «Веселый и грустный зубик»</a:t>
            </a:r>
          </a:p>
          <a:p>
            <a:r>
              <a:rPr lang="ru-RU"/>
              <a:t>Аппликация «Зубная щетка»</a:t>
            </a:r>
          </a:p>
          <a:p>
            <a:r>
              <a:rPr lang="ru-RU"/>
              <a:t>Коллаж «Блюдо полезных продуктов»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5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5400" b="1" i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Кариес</a:t>
            </a:r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4425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— это заболевание твёрдых тканей зубов, появляющееся во время и/или после их прорезывания при непосредственном участии микроорганизмов. В настоящий момент распространенность кариеса зубов у детей младшего возраста очень высока (в среднем, 87% детей в России имеют это заболевание). Поэтому с данной проблемой предстоит столкнуться практически каждой маме.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5400" i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Работа с родителями</a:t>
            </a:r>
          </a:p>
        </p:txBody>
      </p:sp>
      <p:sp>
        <p:nvSpPr>
          <p:cNvPr id="31747" name="Текст 3"/>
          <p:cNvSpPr>
            <a:spLocks noGrp="1"/>
          </p:cNvSpPr>
          <p:nvPr>
            <p:ph type="body" sz="half" idx="2"/>
          </p:nvPr>
        </p:nvSpPr>
        <p:spPr>
          <a:xfrm>
            <a:off x="4643438" y="1341438"/>
            <a:ext cx="4244975" cy="5832475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ru-RU" sz="2800">
                <a:latin typeface="Times New Roman" pitchFamily="18" charset="0"/>
                <a:cs typeface="Times New Roman" pitchFamily="18" charset="0"/>
              </a:rPr>
              <a:t>Консультации для родителей  на  темы:</a:t>
            </a:r>
          </a:p>
          <a:p>
            <a:pPr marL="0" indent="0" algn="ctr">
              <a:buFontTx/>
              <a:buNone/>
            </a:pPr>
            <a:r>
              <a:rPr lang="ru-RU" sz="2800">
                <a:latin typeface="Times New Roman" pitchFamily="18" charset="0"/>
                <a:cs typeface="Times New Roman" pitchFamily="18" charset="0"/>
              </a:rPr>
              <a:t> «Как сохранить зубы здоровыми и  красивыми», «Профилактика кариеса», «Гигиена полости рта», «Вредные привычки»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ctr">
              <a:buFontTx/>
              <a:buNone/>
            </a:pPr>
            <a:r>
              <a:rPr lang="ru-RU" sz="2800">
                <a:latin typeface="Times New Roman" pitchFamily="18" charset="0"/>
                <a:cs typeface="Times New Roman" pitchFamily="18" charset="0"/>
              </a:rPr>
              <a:t>Семинар-практикум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«Профилактика кариеса зубов у детей и взрослых»</a:t>
            </a:r>
          </a:p>
          <a:p>
            <a:pPr marL="0" indent="0" algn="ctr">
              <a:buFontTx/>
              <a:buNone/>
            </a:pPr>
            <a:endParaRPr lang="ru-RU"/>
          </a:p>
        </p:txBody>
      </p:sp>
      <p:pic>
        <p:nvPicPr>
          <p:cNvPr id="31748" name="Picture 5" descr="Безымянный5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388" y="1773238"/>
            <a:ext cx="4265612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Рисунок 1" descr="WP_20160510_09_33_25_Pro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071563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5400" i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«Как сохранить зубы здоровыми»</a:t>
            </a:r>
          </a:p>
        </p:txBody>
      </p:sp>
      <p:pic>
        <p:nvPicPr>
          <p:cNvPr id="33795" name="Рисунок 2" descr="WP_20160510_09_33_47_Pro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143125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5400" i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«Жевательная резинка польза или вред»</a:t>
            </a:r>
          </a:p>
        </p:txBody>
      </p:sp>
      <p:pic>
        <p:nvPicPr>
          <p:cNvPr id="34819" name="Рисунок 2" descr="WP_20160510_09_34_27_Pro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71450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002588" cy="995363"/>
          </a:xfrm>
        </p:spPr>
        <p:txBody>
          <a:bodyPr/>
          <a:lstStyle/>
          <a:p>
            <a:pPr algn="ctr">
              <a:defRPr/>
            </a:pPr>
            <a:r>
              <a:rPr lang="ru-RU" sz="3600" i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Профилактика кариеса зубов у детей и взрослых</a:t>
            </a:r>
          </a:p>
        </p:txBody>
      </p:sp>
      <p:sp>
        <p:nvSpPr>
          <p:cNvPr id="35843" name="Текст 1"/>
          <p:cNvSpPr>
            <a:spLocks noGrp="1"/>
          </p:cNvSpPr>
          <p:nvPr>
            <p:ph type="body" sz="half" idx="2"/>
          </p:nvPr>
        </p:nvSpPr>
        <p:spPr>
          <a:xfrm>
            <a:off x="457200" y="4508500"/>
            <a:ext cx="8147050" cy="2349500"/>
          </a:xfrm>
        </p:spPr>
        <p:txBody>
          <a:bodyPr/>
          <a:lstStyle/>
          <a:p>
            <a:pPr algn="just"/>
            <a:r>
              <a:rPr lang="ru-RU" sz="2600" b="1" i="1">
                <a:latin typeface="Times New Roman" pitchFamily="18" charset="0"/>
                <a:cs typeface="Times New Roman" pitchFamily="18" charset="0"/>
              </a:rPr>
              <a:t>Учите ребенка ухаживать за зубами с самого раннего возраста. Собственный пример немаловажен — все дети хотят быть похожими на родителей. Чистите зубы вместе после завтрака и обязательно перед сном.</a:t>
            </a:r>
          </a:p>
        </p:txBody>
      </p:sp>
      <p:pic>
        <p:nvPicPr>
          <p:cNvPr id="35844" name="Picture 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88" y="1285875"/>
            <a:ext cx="4657725" cy="310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Рисунок 2" descr="IMG-20160509-WA000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05013" y="285750"/>
            <a:ext cx="4781550" cy="638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60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Итоговый этап</a:t>
            </a:r>
          </a:p>
        </p:txBody>
      </p:sp>
      <p:pic>
        <p:nvPicPr>
          <p:cNvPr id="37891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1844675"/>
            <a:ext cx="3883025" cy="28702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5043488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sz="2800" dirty="0"/>
              <a:t>Диагностика знаний детей, обработка результатов и их анализ. Открытое занятие на тему «Путешествие к Королеве Зубной Щетке</a:t>
            </a:r>
            <a:r>
              <a:rPr lang="ru-RU" sz="2800" i="1" dirty="0"/>
              <a:t>».</a:t>
            </a:r>
          </a:p>
          <a:p>
            <a:pPr marL="0" indent="0">
              <a:buFontTx/>
              <a:buNone/>
              <a:defRPr/>
            </a:pPr>
            <a:r>
              <a:rPr lang="ru-RU" sz="2800" i="1" dirty="0"/>
              <a:t>(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Приложение 5)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ctrTitle"/>
          </p:nvPr>
        </p:nvSpPr>
        <p:spPr>
          <a:xfrm>
            <a:off x="323850" y="500063"/>
            <a:ext cx="8640763" cy="6357937"/>
          </a:xfrm>
        </p:spPr>
        <p:txBody>
          <a:bodyPr/>
          <a:lstStyle/>
          <a:p>
            <a:pPr algn="l">
              <a:defRPr/>
            </a:pPr>
            <a:r>
              <a:rPr lang="ru-RU" sz="4800" b="1" i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Я знаю правила здоровых зубов  </a:t>
            </a: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1.полоскать рот после еды и чистить зубы утром и вечером;</a:t>
            </a:r>
            <a:br>
              <a:rPr lang="ru-RU" sz="40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2.правильно питаться;</a:t>
            </a:r>
            <a:br>
              <a:rPr lang="ru-RU" sz="40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3.меньше  кушать сладости;</a:t>
            </a:r>
            <a:br>
              <a:rPr lang="ru-RU" sz="40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4.посещать кабинет стоматолога 2 раза в год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539750" y="549275"/>
            <a:ext cx="7777163" cy="935038"/>
          </a:xfrm>
        </p:spPr>
        <p:txBody>
          <a:bodyPr/>
          <a:lstStyle/>
          <a:p>
            <a:pPr>
              <a:defRPr/>
            </a:pPr>
            <a:r>
              <a:rPr lang="ru-RU" sz="6600" b="1" i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Проблема:</a:t>
            </a:r>
          </a:p>
        </p:txBody>
      </p:sp>
      <p:sp>
        <p:nvSpPr>
          <p:cNvPr id="5123" name="Объект 1"/>
          <p:cNvSpPr>
            <a:spLocks noGrp="1"/>
          </p:cNvSpPr>
          <p:nvPr>
            <p:ph idx="1"/>
          </p:nvPr>
        </p:nvSpPr>
        <p:spPr>
          <a:xfrm>
            <a:off x="457200" y="1773238"/>
            <a:ext cx="8218488" cy="4608512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ru-RU" sz="6600">
                <a:latin typeface="Times New Roman" pitchFamily="18" charset="0"/>
                <a:cs typeface="Times New Roman" pitchFamily="18" charset="0"/>
              </a:rPr>
              <a:t>Сохранение и укрепление здоровья детей дошкольного возраста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>
              <a:defRPr/>
            </a:pPr>
            <a:r>
              <a:rPr lang="ru-RU" sz="7200" b="1" i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Цель:</a:t>
            </a:r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>
          <a:xfrm>
            <a:off x="684213" y="1196975"/>
            <a:ext cx="8002587" cy="5327650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ru-RU" sz="4000">
                <a:latin typeface="Times New Roman" pitchFamily="18" charset="0"/>
                <a:cs typeface="Times New Roman" pitchFamily="18" charset="0"/>
              </a:rPr>
              <a:t>Дать детям сведения, необходимые для укрепления здоровья; выработать на основе полученных знаний необходимые гигиенические навыки и привычки, которые нужны для жизни и труда.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7200" b="1" i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Задачи:</a:t>
            </a:r>
          </a:p>
        </p:txBody>
      </p:sp>
      <p:sp>
        <p:nvSpPr>
          <p:cNvPr id="7171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4425"/>
          </a:xfrm>
        </p:spPr>
        <p:txBody>
          <a:bodyPr/>
          <a:lstStyle/>
          <a:p>
            <a:pPr marL="514350" indent="-514350"/>
            <a:r>
              <a:rPr lang="ru-RU" sz="3600">
                <a:latin typeface="Times New Roman" pitchFamily="18" charset="0"/>
                <a:cs typeface="Times New Roman" pitchFamily="18" charset="0"/>
              </a:rPr>
              <a:t>Расширить знания детей о культурно-гигиенических навыках, о причинах возникновения кариеса;</a:t>
            </a:r>
          </a:p>
          <a:p>
            <a:pPr marL="514350" indent="-514350"/>
            <a:r>
              <a:rPr lang="ru-RU" sz="3600">
                <a:latin typeface="Times New Roman" pitchFamily="18" charset="0"/>
                <a:cs typeface="Times New Roman" pitchFamily="18" charset="0"/>
              </a:rPr>
              <a:t>Учить правильно и последовательно  чистить зубы, пользоваться зубной щеткой;</a:t>
            </a:r>
          </a:p>
          <a:p>
            <a:pPr marL="514350" indent="-514350"/>
            <a:r>
              <a:rPr lang="ru-RU" sz="3600">
                <a:latin typeface="Times New Roman" pitchFamily="18" charset="0"/>
                <a:cs typeface="Times New Roman" pitchFamily="18" charset="0"/>
              </a:rPr>
              <a:t>Воспитывать у детей бережное отношение к своему здоровью.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38" y="1000125"/>
            <a:ext cx="7415212" cy="1295400"/>
          </a:xfrm>
        </p:spPr>
        <p:txBody>
          <a:bodyPr/>
          <a:lstStyle/>
          <a:p>
            <a:pPr>
              <a:defRPr/>
            </a:pPr>
            <a:br>
              <a:rPr lang="ru-RU" sz="6000" b="1" i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000" b="1" i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Этапы проекта:</a:t>
            </a:r>
            <a:br>
              <a:rPr lang="ru-RU" sz="54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54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116013" y="2349500"/>
            <a:ext cx="7200900" cy="3671888"/>
          </a:xfrm>
        </p:spPr>
        <p:txBody>
          <a:bodyPr/>
          <a:lstStyle/>
          <a:p>
            <a:pPr algn="l"/>
            <a:r>
              <a:rPr lang="ru-RU" sz="6000">
                <a:latin typeface="Times New Roman" pitchFamily="18" charset="0"/>
                <a:cs typeface="Times New Roman" pitchFamily="18" charset="0"/>
              </a:rPr>
              <a:t>  подготовительный;</a:t>
            </a:r>
            <a:br>
              <a:rPr lang="ru-RU" sz="6000">
                <a:latin typeface="Times New Roman" pitchFamily="18" charset="0"/>
                <a:cs typeface="Times New Roman" pitchFamily="18" charset="0"/>
              </a:rPr>
            </a:br>
            <a:r>
              <a:rPr lang="ru-RU" sz="6000">
                <a:latin typeface="Times New Roman" pitchFamily="18" charset="0"/>
                <a:cs typeface="Times New Roman" pitchFamily="18" charset="0"/>
              </a:rPr>
              <a:t>  основной;</a:t>
            </a:r>
            <a:br>
              <a:rPr lang="ru-RU" sz="6000">
                <a:latin typeface="Times New Roman" pitchFamily="18" charset="0"/>
                <a:cs typeface="Times New Roman" pitchFamily="18" charset="0"/>
              </a:rPr>
            </a:br>
            <a:r>
              <a:rPr lang="ru-RU" sz="6000">
                <a:latin typeface="Times New Roman" pitchFamily="18" charset="0"/>
                <a:cs typeface="Times New Roman" pitchFamily="18" charset="0"/>
              </a:rPr>
              <a:t>  заключительный.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/>
          <a:lstStyle/>
          <a:p>
            <a:pPr>
              <a:defRPr/>
            </a:pPr>
            <a:r>
              <a:rPr lang="ru-RU" sz="5400" b="1" i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Подготовительный этап</a:t>
            </a:r>
          </a:p>
        </p:txBody>
      </p:sp>
      <p:sp>
        <p:nvSpPr>
          <p:cNvPr id="9219" name="Объект 2"/>
          <p:cNvSpPr>
            <a:spLocks noGrp="1"/>
          </p:cNvSpPr>
          <p:nvPr>
            <p:ph idx="1"/>
          </p:nvPr>
        </p:nvSpPr>
        <p:spPr>
          <a:xfrm>
            <a:off x="250825" y="1628775"/>
            <a:ext cx="8713788" cy="4895850"/>
          </a:xfrm>
        </p:spPr>
        <p:txBody>
          <a:bodyPr/>
          <a:lstStyle/>
          <a:p>
            <a:pPr algn="just"/>
            <a:r>
              <a:rPr lang="ru-RU" sz="2800">
                <a:latin typeface="Times New Roman" pitchFamily="18" charset="0"/>
                <a:cs typeface="Times New Roman" pitchFamily="18" charset="0"/>
              </a:rPr>
              <a:t>Анкетирование родителей;</a:t>
            </a:r>
          </a:p>
          <a:p>
            <a:pPr algn="just"/>
            <a:r>
              <a:rPr lang="ru-RU" sz="2800">
                <a:latin typeface="Times New Roman" pitchFamily="18" charset="0"/>
                <a:cs typeface="Times New Roman" pitchFamily="18" charset="0"/>
              </a:rPr>
              <a:t>Диагностика знаний детей;</a:t>
            </a:r>
          </a:p>
          <a:p>
            <a:pPr algn="just"/>
            <a:r>
              <a:rPr lang="ru-RU" sz="2800">
                <a:latin typeface="Times New Roman" pitchFamily="18" charset="0"/>
                <a:cs typeface="Times New Roman" pitchFamily="18" charset="0"/>
              </a:rPr>
              <a:t>Подготовка выставки книг для детей по теме;</a:t>
            </a:r>
          </a:p>
          <a:p>
            <a:pPr algn="just"/>
            <a:r>
              <a:rPr lang="ru-RU" sz="2800">
                <a:latin typeface="Times New Roman" pitchFamily="18" charset="0"/>
                <a:cs typeface="Times New Roman" pitchFamily="18" charset="0"/>
              </a:rPr>
              <a:t>Разработка дидактических игр «хорошо-плохо», «Вредная еда»;</a:t>
            </a:r>
          </a:p>
          <a:p>
            <a:pPr algn="just"/>
            <a:r>
              <a:rPr lang="ru-RU" sz="2800">
                <a:latin typeface="Times New Roman" pitchFamily="18" charset="0"/>
                <a:cs typeface="Times New Roman" pitchFamily="18" charset="0"/>
              </a:rPr>
              <a:t>Подготовка консультаций для родителей;</a:t>
            </a:r>
          </a:p>
          <a:p>
            <a:pPr algn="just"/>
            <a:r>
              <a:rPr lang="ru-RU" sz="2800">
                <a:latin typeface="Times New Roman" pitchFamily="18" charset="0"/>
                <a:cs typeface="Times New Roman" pitchFamily="18" charset="0"/>
              </a:rPr>
              <a:t>Оформление стенда для родителей «Как сохранить зубы здоровыми и красивыми»;</a:t>
            </a:r>
          </a:p>
          <a:p>
            <a:pPr algn="just"/>
            <a:r>
              <a:rPr lang="ru-RU" sz="2800">
                <a:latin typeface="Times New Roman" pitchFamily="18" charset="0"/>
                <a:cs typeface="Times New Roman" pitchFamily="18" charset="0"/>
              </a:rPr>
              <a:t>Оформление карточек загадок, пословиц, поговорок</a:t>
            </a:r>
          </a:p>
          <a:p>
            <a:pPr algn="just"/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ъект 2"/>
          <p:cNvSpPr>
            <a:spLocks noGrp="1"/>
          </p:cNvSpPr>
          <p:nvPr>
            <p:ph idx="1"/>
          </p:nvPr>
        </p:nvSpPr>
        <p:spPr>
          <a:xfrm>
            <a:off x="468313" y="0"/>
            <a:ext cx="8229600" cy="652462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endParaRPr lang="ru-RU" dirty="0"/>
          </a:p>
          <a:p>
            <a:pPr marL="0" indent="0" algn="ctr">
              <a:buFontTx/>
              <a:buNone/>
              <a:defRPr/>
            </a:pPr>
            <a:r>
              <a:rPr lang="ru-RU" sz="4400" b="1" i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Основной этап</a:t>
            </a:r>
          </a:p>
          <a:p>
            <a:pPr marL="0" indent="0">
              <a:buFontTx/>
              <a:buNone/>
              <a:defRPr/>
            </a:pPr>
            <a:r>
              <a:rPr lang="ru-RU" dirty="0"/>
              <a:t> </a:t>
            </a:r>
            <a:r>
              <a:rPr lang="ru-RU" sz="4400" b="1" i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Беседы с детьми на темы: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«Чистота и здоровье», «Витамины», «Кариес», «Полезная и вредная еда», «Моя  зубная</a:t>
            </a:r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щетка»</a:t>
            </a:r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Tx/>
              <a:buNone/>
              <a:defRPr/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Разучивание физкультминуток и пальчиковых игр по теме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3413</TotalTime>
  <Words>731</Words>
  <Application>Microsoft Office PowerPoint</Application>
  <PresentationFormat>Экран (4:3)</PresentationFormat>
  <Paragraphs>71</Paragraphs>
  <Slides>37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40" baseType="lpstr">
      <vt:lpstr>Arial</vt:lpstr>
      <vt:lpstr>Times New Roman</vt:lpstr>
      <vt:lpstr>Оформление по умолчанию</vt:lpstr>
      <vt:lpstr>   МАДОУ  д/с «Березка»  Проект «Королевство Зубной щетки»</vt:lpstr>
      <vt:lpstr>Актуальность темы:</vt:lpstr>
      <vt:lpstr>Кариес</vt:lpstr>
      <vt:lpstr>Проблема:</vt:lpstr>
      <vt:lpstr>Цель:</vt:lpstr>
      <vt:lpstr>Задачи:</vt:lpstr>
      <vt:lpstr> Этапы проекта: </vt:lpstr>
      <vt:lpstr>Подготовительный этап</vt:lpstr>
      <vt:lpstr>Презентация PowerPoint</vt:lpstr>
      <vt:lpstr>Занятия</vt:lpstr>
      <vt:lpstr>Презентация PowerPoint</vt:lpstr>
      <vt:lpstr>Презентация PowerPoint</vt:lpstr>
      <vt:lpstr>Отгадывание загадок</vt:lpstr>
      <vt:lpstr>Беседа « Здоровье зубов»</vt:lpstr>
      <vt:lpstr>Презентация PowerPoint</vt:lpstr>
      <vt:lpstr>Презентация PowerPoint</vt:lpstr>
      <vt:lpstr>Игра «Полезно-вредно»</vt:lpstr>
      <vt:lpstr>Презентация PowerPoint</vt:lpstr>
      <vt:lpstr>«Веселый и грустный зубик»</vt:lpstr>
      <vt:lpstr>Презентация PowerPoint</vt:lpstr>
      <vt:lpstr>Презентация PowerPoint</vt:lpstr>
      <vt:lpstr>Игра «Полезно-вредно»</vt:lpstr>
      <vt:lpstr>Презентация PowerPoint</vt:lpstr>
      <vt:lpstr>Презентация PowerPoint</vt:lpstr>
      <vt:lpstr>Презентация PowerPoint</vt:lpstr>
      <vt:lpstr>Презентация PowerPoint</vt:lpstr>
      <vt:lpstr>Игровая   деятельность</vt:lpstr>
      <vt:lpstr>Презентация PowerPoint</vt:lpstr>
      <vt:lpstr>Продуктивная деятельность</vt:lpstr>
      <vt:lpstr>Работа с родителями</vt:lpstr>
      <vt:lpstr>Презентация PowerPoint</vt:lpstr>
      <vt:lpstr>«Как сохранить зубы здоровыми»</vt:lpstr>
      <vt:lpstr>«Жевательная резинка польза или вред»</vt:lpstr>
      <vt:lpstr>Профилактика кариеса зубов у детей и взрослых</vt:lpstr>
      <vt:lpstr>Презентация PowerPoint</vt:lpstr>
      <vt:lpstr>Итоговый этап</vt:lpstr>
      <vt:lpstr>Я знаю правила здоровых зубов  1.полоскать рот после еды и чистить зубы утром и вечером; 2.правильно питаться; 3.меньше  кушать сладости; 4.посещать кабинет стоматолога 2 раза в год</vt:lpstr>
    </vt:vector>
  </TitlesOfParts>
  <Company>Дом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Ворона и лисица</dc:title>
  <dc:creator>Наталья</dc:creator>
  <cp:lastModifiedBy>Галина Самойлова</cp:lastModifiedBy>
  <cp:revision>83</cp:revision>
  <dcterms:created xsi:type="dcterms:W3CDTF">2008-02-25T17:04:55Z</dcterms:created>
  <dcterms:modified xsi:type="dcterms:W3CDTF">2022-04-06T04:19:20Z</dcterms:modified>
</cp:coreProperties>
</file>