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80" r:id="rId3"/>
    <p:sldId id="281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9" r:id="rId25"/>
    <p:sldId id="278" r:id="rId26"/>
    <p:sldId id="25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B6AA0A"/>
    <a:srgbClr val="484600"/>
    <a:srgbClr val="5654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853" autoAdjust="0"/>
    <p:restoredTop sz="94660"/>
  </p:normalViewPr>
  <p:slideViewPr>
    <p:cSldViewPr snapToGrid="0">
      <p:cViewPr>
        <p:scale>
          <a:sx n="70" d="100"/>
          <a:sy n="70" d="100"/>
        </p:scale>
        <p:origin x="-1116" y="-8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2724F07-F50A-492E-9AA7-62845A0663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2072" y="671979"/>
            <a:ext cx="7274256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2969F6E-1C42-472B-B3C4-7069C46CEB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2072" y="3151654"/>
            <a:ext cx="7274256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D6DDC81-5434-4983-B967-7AA607732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6EEEBEA-46AC-4401-8356-E3680148B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7283AC3-5C77-439B-A790-F496229BA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7176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D7138D-9601-419A-810C-0AD079738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5D219F9-FF14-4E33-8B1B-3AA139164E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911638C-1B18-4325-87AC-89BB12505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A4B81EE-1E9F-4B6C-A2F5-444BA25FF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2E39AE6-CB6F-4946-BA49-68447D9DE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5297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B5C4E7A-A896-4361-8000-F65EB08DE1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42EFAD4-7446-427A-A06C-F7A160AABE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2F3A4ED-EFB2-451B-9B75-55777873F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6A73434-5B36-47B9-B240-A111BB955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C04C85F-71DB-409C-9CD5-EC6ABDF00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1634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1163E9-AF37-498A-8050-99C240475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94D51B5-0E9A-4E58-8012-0A9B2051E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5F77C4A-5F36-452A-820F-5E3D5B8E7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60BFCDA-4768-4407-B085-0FE11DFB2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B0B986D-AF7A-42E0-8FBF-C653B0A90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2068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DFA576-BA84-4877-ADC2-1CC89D459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012" y="576263"/>
            <a:ext cx="7779224" cy="285273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F1A7402-6112-4EB4-9DB4-042C037F0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2012" y="3455988"/>
            <a:ext cx="7779224" cy="150018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B200E6D-154F-4F7F-9FEE-D0CE5C032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87B4974-735D-4015-AAF7-CC09D6909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B55D2A1-D5AD-4853-AA84-4B90CBCD2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2061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7E1AC17-6D2B-4E8D-863D-CEBE2C954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ACCAAF2-88EC-401B-ACC0-CB437E9396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2294" y="1774541"/>
            <a:ext cx="4066182" cy="44024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2662B7F-3B0C-4690-874F-AA64028267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99548" y="1774541"/>
            <a:ext cx="4066182" cy="44024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8013D9B-26D1-4E91-B6FF-254E187F8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18A5927-8169-49DC-BBAA-B1B9C3350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9E8132F-35F2-4259-9ABE-37659A2FA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65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7FA221-BD1A-4E22-9E7F-CC960DBF6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857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E4D1AB4-351F-42CA-961F-F5584932B2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1858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8BA827E-AD88-4990-9F3F-947123FE8C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61858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E3CEF8B-263D-4B28-BDC1-52CC711C31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61166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3DBB6D3-53FB-4C78-BCF3-4568A3B915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61166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BC38ECF3-0379-473E-91C9-7D96734A79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0666" y="6356351"/>
            <a:ext cx="2057400" cy="365125"/>
          </a:xfrm>
        </p:spPr>
        <p:txBody>
          <a:bodyPr/>
          <a:lstStyle/>
          <a:p>
            <a:fld id="{8EF5F458-6A3E-4B0B-AF47-FB931331943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49313EA-94F9-4495-B5FF-D65707433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60966" y="6356351"/>
            <a:ext cx="30861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1690EC9A-CA19-442C-B070-6C99B3AF6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89966" y="6356351"/>
            <a:ext cx="2057400" cy="365125"/>
          </a:xfrm>
        </p:spPr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041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74140F5-BC28-4F23-9742-23AF77EB4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9590"/>
            <a:ext cx="839252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64B231FA-EC02-4718-8FE5-115F52499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F706EF2-0099-4D59-8098-50F37E81A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3EAF1A3-C2E2-4239-861B-94A8C5A69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6755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BDAC55D8-8588-49E8-8791-88615EE8B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5EE9C18-EB0F-4226-BED1-437603E6B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5CFBF3A1-EDDD-4C79-BDD6-28782AE8D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4238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5583C8F-2389-40B7-A8D6-3430B6DDC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9821FB7-25A0-41CB-8691-EB5B8A6B1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341BD74-2AA3-4F6E-A40E-34F98A09D4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94C6882-8371-487E-B2CD-CD6BE3E4C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A8C3005-4BC2-47F2-A8F0-74FA30A2A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21E4415-9402-4744-964A-ECA25D438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4460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0E25D9-7937-4F76-B9E9-B680180BE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16AC0CA-F533-465E-8B46-D7C9DE91BC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57901CA-0D32-4422-BDAD-88801C6F2D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0115B36-A1AC-42C6-A61C-B0759B8EA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F0A27DE-1A90-4B43-B0BF-0835955DF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41DDD22-D75D-4EB0-9D35-29CD4B027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7679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9CCDB81-EEB1-4419-85C8-410957C18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627" y="269590"/>
            <a:ext cx="82295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57150" prstMaterial="matte">
              <a:bevelT w="38100" h="38100"/>
            </a:sp3d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3557189-169C-44FF-8CC9-89B17DE34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0627" y="1730089"/>
            <a:ext cx="82295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EBD5E7A-0971-4178-BD78-E02F8180AE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5F458-6A3E-4B0B-AF47-FB931331943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7E2238F-D6CF-4B59-8188-021281BDF0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736A112-810F-45C1-92A4-DE488D0617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075B8-A22A-4273-A81F-F37386C1EE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927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918E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Intro " panose="02000000000000000000" pitchFamily="50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itd2.mycdn.me/image?id=838335100860&amp;t=20&amp;plc=WEB&amp;tkn=*3OddMs5AXzDKU_HDLGMmEzqElbE" TargetMode="External"/><Relationship Id="rId3" Type="http://schemas.openxmlformats.org/officeDocument/2006/relationships/hyperlink" Target="https://img0.liveinternet.ru/images/attach/c/8/128/869/128869106_0_933a8_793c4a0d_orig__3_.png" TargetMode="External"/><Relationship Id="rId7" Type="http://schemas.openxmlformats.org/officeDocument/2006/relationships/hyperlink" Target="http://newschool-16.ru/wp-content/uploads/2019/02/&#1086;&#1094;&#1077;&#1085;&#1086;&#1090;&#1084;&#1077;&#1090;.png" TargetMode="External"/><Relationship Id="rId2" Type="http://schemas.openxmlformats.org/officeDocument/2006/relationships/hyperlink" Target="http://websitepresentation.com/wp-content/uploads/colorful-lined-presentation-backgrounds-3d-abstract-grey-with-regard-to-3d-presentation-background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hotos-public-domain.com/wp-content/uploads/2011/04/baby-blue-canvas-fabric-texture.jpg" TargetMode="External"/><Relationship Id="rId5" Type="http://schemas.openxmlformats.org/officeDocument/2006/relationships/hyperlink" Target="https://png.pngtree.com/element_origin_min_pic/00/00/00/0056a22a7fc1efb.jpg" TargetMode="External"/><Relationship Id="rId4" Type="http://schemas.openxmlformats.org/officeDocument/2006/relationships/hyperlink" Target="https://png.pngtree.com/png_detail/18/09/10/pngtree-vector-ballpoint-pen-png-clipart_1921472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6.xml"/><Relationship Id="rId18" Type="http://schemas.openxmlformats.org/officeDocument/2006/relationships/slide" Target="slide21.xml"/><Relationship Id="rId3" Type="http://schemas.openxmlformats.org/officeDocument/2006/relationships/slide" Target="slide6.xml"/><Relationship Id="rId21" Type="http://schemas.openxmlformats.org/officeDocument/2006/relationships/slide" Target="slide24.xml"/><Relationship Id="rId7" Type="http://schemas.openxmlformats.org/officeDocument/2006/relationships/slide" Target="slide10.xml"/><Relationship Id="rId12" Type="http://schemas.openxmlformats.org/officeDocument/2006/relationships/slide" Target="slide15.xml"/><Relationship Id="rId17" Type="http://schemas.openxmlformats.org/officeDocument/2006/relationships/slide" Target="slide20.xml"/><Relationship Id="rId2" Type="http://schemas.openxmlformats.org/officeDocument/2006/relationships/slide" Target="slide5.xml"/><Relationship Id="rId16" Type="http://schemas.openxmlformats.org/officeDocument/2006/relationships/slide" Target="slide1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3.xml"/><Relationship Id="rId6" Type="http://schemas.openxmlformats.org/officeDocument/2006/relationships/slide" Target="slide9.xml"/><Relationship Id="rId11" Type="http://schemas.openxmlformats.org/officeDocument/2006/relationships/slide" Target="slide14.xml"/><Relationship Id="rId5" Type="http://schemas.openxmlformats.org/officeDocument/2006/relationships/slide" Target="slide8.xml"/><Relationship Id="rId15" Type="http://schemas.openxmlformats.org/officeDocument/2006/relationships/slide" Target="slide18.xml"/><Relationship Id="rId23" Type="http://schemas.openxmlformats.org/officeDocument/2006/relationships/slide" Target="slide25.xml"/><Relationship Id="rId10" Type="http://schemas.openxmlformats.org/officeDocument/2006/relationships/slide" Target="slide13.xml"/><Relationship Id="rId19" Type="http://schemas.openxmlformats.org/officeDocument/2006/relationships/slide" Target="slide22.xml"/><Relationship Id="rId4" Type="http://schemas.openxmlformats.org/officeDocument/2006/relationships/slide" Target="slide7.xml"/><Relationship Id="rId9" Type="http://schemas.openxmlformats.org/officeDocument/2006/relationships/slide" Target="slide12.xml"/><Relationship Id="rId14" Type="http://schemas.openxmlformats.org/officeDocument/2006/relationships/slide" Target="slide17.xml"/><Relationship Id="rId2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E483DC-FE5F-40E2-BF98-9004B9D0B7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1551" y="327547"/>
            <a:ext cx="7792872" cy="357571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ГЕОМЕТРИЯ                                   В РИСУНКАХ:                       решение задач                                              по теме                                 «Теорема Пифагора»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://newschool-16.ru/wp-content/uploads/2019/02/%D0%BE%D1%86%D0%B5%D0%BD%D0%BE%D1%82%D0%BC%D0%B5%D1%82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278" y="3739487"/>
            <a:ext cx="2757417" cy="203351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ый треугольник 3"/>
          <p:cNvSpPr/>
          <p:nvPr/>
        </p:nvSpPr>
        <p:spPr>
          <a:xfrm>
            <a:off x="6332562" y="4189863"/>
            <a:ext cx="1842448" cy="1310185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rot="6427387">
            <a:off x="7833815" y="1392072"/>
            <a:ext cx="777922" cy="723331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 rot="20788302">
            <a:off x="1173707" y="1501254"/>
            <a:ext cx="1228299" cy="1405719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625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627" y="0"/>
            <a:ext cx="8229599" cy="1325563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6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>
            <a:hlinkClick r:id="rId2" action="ppaction://hlinksldjump"/>
          </p:cNvPr>
          <p:cNvSpPr/>
          <p:nvPr/>
        </p:nvSpPr>
        <p:spPr>
          <a:xfrm>
            <a:off x="8325134" y="5734772"/>
            <a:ext cx="692216" cy="457200"/>
          </a:xfrm>
          <a:prstGeom prst="triangle">
            <a:avLst/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F:\А8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33767" y="1187355"/>
            <a:ext cx="3861227" cy="331640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60310" y="5199797"/>
            <a:ext cx="66737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 ВС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639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6036" y="0"/>
            <a:ext cx="8229599" cy="1325563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7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>
            <a:hlinkClick r:id="rId2" action="ppaction://hlinksldjump"/>
          </p:cNvPr>
          <p:cNvSpPr/>
          <p:nvPr/>
        </p:nvSpPr>
        <p:spPr>
          <a:xfrm>
            <a:off x="8325134" y="5622878"/>
            <a:ext cx="692216" cy="569094"/>
          </a:xfrm>
          <a:prstGeom prst="triangle">
            <a:avLst/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F:\А13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52233" y="1091821"/>
            <a:ext cx="3471397" cy="38623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28800" y="5172501"/>
            <a:ext cx="63462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CD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15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627" y="0"/>
            <a:ext cx="8229599" cy="1325563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8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>
            <a:hlinkClick r:id="rId2" action="ppaction://hlinksldjump"/>
          </p:cNvPr>
          <p:cNvSpPr/>
          <p:nvPr/>
        </p:nvSpPr>
        <p:spPr>
          <a:xfrm>
            <a:off x="8486998" y="5734772"/>
            <a:ext cx="530352" cy="457200"/>
          </a:xfrm>
          <a:prstGeom prst="triangle">
            <a:avLst/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F:\467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57389" y="1287948"/>
            <a:ext cx="5553075" cy="3352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10436" y="4790364"/>
            <a:ext cx="65509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FC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094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979" y="0"/>
            <a:ext cx="8229599" cy="1325563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9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>
            <a:hlinkClick r:id="rId2" action="ppaction://hlinksldjump"/>
          </p:cNvPr>
          <p:cNvSpPr/>
          <p:nvPr/>
        </p:nvSpPr>
        <p:spPr>
          <a:xfrm>
            <a:off x="8486998" y="5734772"/>
            <a:ext cx="530352" cy="457200"/>
          </a:xfrm>
          <a:prstGeom prst="triangle">
            <a:avLst/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F:\А1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702327" y="968990"/>
            <a:ext cx="5117839" cy="358936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01254" y="5090615"/>
            <a:ext cx="7055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 ВА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575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275" y="0"/>
            <a:ext cx="8229599" cy="1325563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10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>
            <a:hlinkClick r:id="rId2" action="ppaction://hlinksldjump"/>
          </p:cNvPr>
          <p:cNvSpPr/>
          <p:nvPr/>
        </p:nvSpPr>
        <p:spPr>
          <a:xfrm>
            <a:off x="8338782" y="5636524"/>
            <a:ext cx="678568" cy="555447"/>
          </a:xfrm>
          <a:prstGeom prst="triangle">
            <a:avLst/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55845" y="5090615"/>
            <a:ext cx="67419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FC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F:\А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10639" y="1228169"/>
            <a:ext cx="6610350" cy="3794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4293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980" y="0"/>
            <a:ext cx="8229599" cy="1325563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11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8079475" y="5650173"/>
            <a:ext cx="955343" cy="491319"/>
          </a:xfrm>
          <a:prstGeom prst="trapezoid">
            <a:avLst>
              <a:gd name="adj" fmla="val 54630"/>
            </a:avLst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651379" y="5117910"/>
            <a:ext cx="64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2382" y="883143"/>
            <a:ext cx="3534770" cy="3566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78614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9683" y="-112547"/>
            <a:ext cx="8229599" cy="1325563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12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8079475" y="5650173"/>
            <a:ext cx="955343" cy="491319"/>
          </a:xfrm>
          <a:prstGeom prst="trapezoid">
            <a:avLst>
              <a:gd name="adj" fmla="val 54630"/>
            </a:avLst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92825" y="1173708"/>
            <a:ext cx="5227092" cy="357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583140" y="4858603"/>
            <a:ext cx="67146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– трапеция,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AD = 9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 Найти ВЕ.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935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922" y="0"/>
            <a:ext cx="8229599" cy="1325563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13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8079475" y="5650173"/>
            <a:ext cx="955343" cy="491319"/>
          </a:xfrm>
          <a:prstGeom prst="trapezoid">
            <a:avLst>
              <a:gd name="adj" fmla="val 54630"/>
            </a:avLst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80513" y="1037230"/>
            <a:ext cx="4611857" cy="373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733266" y="4804012"/>
            <a:ext cx="6086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 МВ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566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1" y="0"/>
            <a:ext cx="8229599" cy="1325563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14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8079475" y="5650173"/>
            <a:ext cx="955343" cy="491319"/>
          </a:xfrm>
          <a:prstGeom prst="trapezoid">
            <a:avLst>
              <a:gd name="adj" fmla="val 54630"/>
            </a:avLst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83643" y="1177217"/>
            <a:ext cx="4390363" cy="3654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828800" y="5158854"/>
            <a:ext cx="61414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 МА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423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627" y="0"/>
            <a:ext cx="8229599" cy="1325563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15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8079475" y="5650173"/>
            <a:ext cx="955343" cy="491319"/>
          </a:xfrm>
          <a:prstGeom prst="trapezoid">
            <a:avLst>
              <a:gd name="adj" fmla="val 54630"/>
            </a:avLst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38733" y="1055281"/>
            <a:ext cx="4612944" cy="3148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487606" y="4763069"/>
            <a:ext cx="6441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NQ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461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F:\slide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331" y="0"/>
            <a:ext cx="8420669" cy="58241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331" y="0"/>
            <a:ext cx="8229599" cy="1325563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16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8079475" y="5650173"/>
            <a:ext cx="955343" cy="491319"/>
          </a:xfrm>
          <a:prstGeom prst="trapezoid">
            <a:avLst>
              <a:gd name="adj" fmla="val 54630"/>
            </a:avLst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16156" y="928048"/>
            <a:ext cx="4096962" cy="3316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828800" y="4872251"/>
            <a:ext cx="63598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879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275" y="-126195"/>
            <a:ext cx="8229599" cy="1325563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17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8079475" y="5650173"/>
            <a:ext cx="955343" cy="491319"/>
          </a:xfrm>
          <a:prstGeom prst="trapezoid">
            <a:avLst>
              <a:gd name="adj" fmla="val 54630"/>
            </a:avLst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2382" y="1269242"/>
            <a:ext cx="3918281" cy="335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24084" y="5063319"/>
            <a:ext cx="62097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RM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400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866" y="0"/>
            <a:ext cx="8229599" cy="1325563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18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8079475" y="5650173"/>
            <a:ext cx="955343" cy="491319"/>
          </a:xfrm>
          <a:prstGeom prst="trapezoid">
            <a:avLst>
              <a:gd name="adj" fmla="val 54630"/>
            </a:avLst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743200" y="1274358"/>
            <a:ext cx="4098502" cy="3502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746913" y="5213445"/>
            <a:ext cx="5977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BF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936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923" y="0"/>
            <a:ext cx="8229599" cy="1325563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19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8079475" y="5650173"/>
            <a:ext cx="955343" cy="491319"/>
          </a:xfrm>
          <a:prstGeom prst="trapezoid">
            <a:avLst>
              <a:gd name="adj" fmla="val 54630"/>
            </a:avLst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770496" y="1173707"/>
            <a:ext cx="3998794" cy="2878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719618" y="4572000"/>
            <a:ext cx="63325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en-US" sz="4000" b="1" smtClean="0">
                <a:latin typeface="Times New Roman" pitchFamily="18" charset="0"/>
                <a:cs typeface="Times New Roman" pitchFamily="18" charset="0"/>
              </a:rPr>
              <a:t>MQ</a:t>
            </a:r>
            <a:endParaRPr lang="ru-RU" sz="40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997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275" y="0"/>
            <a:ext cx="8229599" cy="1105469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рапеция 3">
            <a:hlinkClick r:id="rId2" action="ppaction://hlinksldjump"/>
          </p:cNvPr>
          <p:cNvSpPr/>
          <p:nvPr/>
        </p:nvSpPr>
        <p:spPr>
          <a:xfrm>
            <a:off x="8079475" y="5650173"/>
            <a:ext cx="955343" cy="491319"/>
          </a:xfrm>
          <a:prstGeom prst="trapezoid">
            <a:avLst>
              <a:gd name="adj" fmla="val 54630"/>
            </a:avLst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IMG_20220405_000478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75212" y="1146748"/>
            <a:ext cx="3780429" cy="337066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487606" y="4694832"/>
            <a:ext cx="65099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АВС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-квадрат. Периметр квадрата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ABCD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равен 8.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Найти периметр квадрата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MNKP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925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332" y="0"/>
            <a:ext cx="8229599" cy="1173707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Проверим ответы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41445" y="1091820"/>
            <a:ext cx="3125336" cy="43126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1) 10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2) 4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3) 5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4) 10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5) 13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6) 3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7) 6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8) 6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9) 3√2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10) 2√3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316407" y="1173708"/>
            <a:ext cx="2920619" cy="4948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11) 2√13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12) 4√2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13) √17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14) 5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15) 15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16) 120/13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17) 10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18) 5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19) 20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20) (√3- 1)х4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newschool-16.ru/wp-content/uploads/2019/02/%D0%BE%D1%86%D0%B5%D0%BD%D0%BE%D1%82%D0%BC%D0%B5%D1%82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583" y="4271750"/>
            <a:ext cx="2757417" cy="20335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39330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26E274A-4F6B-4305-9334-07977BE11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979" y="95534"/>
            <a:ext cx="8229599" cy="694401"/>
          </a:xfrm>
        </p:spPr>
        <p:txBody>
          <a:bodyPr/>
          <a:lstStyle/>
          <a:p>
            <a:r>
              <a:rPr lang="ru-RU" dirty="0"/>
              <a:t>Источники информации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743EC09-AD27-43DB-A83D-7A3ED76455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684" y="788394"/>
            <a:ext cx="8229599" cy="5407690"/>
          </a:xfrm>
        </p:spPr>
        <p:txBody>
          <a:bodyPr>
            <a:normAutofit/>
          </a:bodyPr>
          <a:lstStyle/>
          <a:p>
            <a:r>
              <a:rPr lang="en-US" sz="1400" dirty="0">
                <a:hlinkClick r:id="rId2"/>
              </a:rPr>
              <a:t>http://websitepresentation.com/wp-content/uploads/colorful-lined-presentation-backgrounds-3d-abstract-grey-with-regard-to-3d-presentation-background.jpg</a:t>
            </a:r>
            <a:endParaRPr lang="ru-RU" sz="1400" dirty="0"/>
          </a:p>
          <a:p>
            <a:r>
              <a:rPr lang="en-US" sz="1400" dirty="0">
                <a:hlinkClick r:id="rId3"/>
              </a:rPr>
              <a:t>https://img0.liveinternet.ru/images/attach/c/8/128/869/128869106_0_933a8_793c4a0d_orig__3_.png</a:t>
            </a:r>
            <a:endParaRPr lang="ru-RU" sz="1400" dirty="0"/>
          </a:p>
          <a:p>
            <a:r>
              <a:rPr lang="en-US" sz="1400" dirty="0">
                <a:hlinkClick r:id="rId4"/>
              </a:rPr>
              <a:t>https://png.pngtree.com/png_detail/18/09/10/pngtree-vector-ballpoint-pen-png-clipart_1921472.jpg</a:t>
            </a:r>
            <a:endParaRPr lang="ru-RU" sz="1400" dirty="0"/>
          </a:p>
          <a:p>
            <a:r>
              <a:rPr lang="en-US" sz="1400" dirty="0">
                <a:hlinkClick r:id="rId5"/>
              </a:rPr>
              <a:t>https://png.pngtree.com/element_origin_min_pic/00/00/00/0056a22a7fc1efb.jpg</a:t>
            </a:r>
            <a:endParaRPr lang="ru-RU" sz="1400" dirty="0"/>
          </a:p>
          <a:p>
            <a:r>
              <a:rPr lang="en-US" sz="1400" dirty="0">
                <a:hlinkClick r:id="rId6"/>
              </a:rPr>
              <a:t>http://</a:t>
            </a:r>
            <a:r>
              <a:rPr lang="en-US" sz="1400" dirty="0" smtClean="0">
                <a:hlinkClick r:id="rId6"/>
              </a:rPr>
              <a:t>www.photos-public-domain.com/wp-content/uploads/2011/04/baby-blue-canvas-fabric-texture.jpg</a:t>
            </a:r>
            <a:endParaRPr lang="ru-RU" sz="1400" dirty="0" smtClean="0"/>
          </a:p>
          <a:p>
            <a:r>
              <a:rPr lang="ru-RU" dirty="0"/>
              <a:t>Шаблон презентации подготовила </a:t>
            </a:r>
            <a:r>
              <a:rPr lang="ru-RU" b="1" dirty="0"/>
              <a:t>Осипова М.И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Презентацию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подготовили учащиеся 8 класса (учитель математики  Косолапова Н.В.)</a:t>
            </a:r>
          </a:p>
          <a:p>
            <a:r>
              <a:rPr lang="ru-RU" dirty="0" smtClean="0"/>
              <a:t>Картинка с книжкой/ </a:t>
            </a:r>
            <a:r>
              <a:rPr lang="ru-RU" sz="1400" u="sng" dirty="0">
                <a:hlinkClick r:id="rId7"/>
              </a:rPr>
              <a:t>http://newschool-16.ru/wp-content/uploads/2019/02/оценотмет.png</a:t>
            </a:r>
            <a:endParaRPr lang="ru-RU" sz="1400" dirty="0"/>
          </a:p>
          <a:p>
            <a:r>
              <a:rPr lang="ru-RU" dirty="0" smtClean="0"/>
              <a:t>Картинка с детьми/ </a:t>
            </a:r>
            <a:r>
              <a:rPr lang="ru-RU" sz="1400" u="sng" dirty="0">
                <a:hlinkClick r:id="rId8"/>
              </a:rPr>
              <a:t>http://itd2.mycdn.me/image?id=838335100860&amp;t=20&amp;plc=WEB&amp;tkn=*</a:t>
            </a:r>
            <a:r>
              <a:rPr lang="ru-RU" sz="1400" u="sng" dirty="0" smtClean="0">
                <a:hlinkClick r:id="rId8"/>
              </a:rPr>
              <a:t>3OddMs5AXzDKU_HDLGMmEzqElbE</a:t>
            </a:r>
            <a:endParaRPr lang="ru-RU" sz="1400" u="sng" dirty="0" smtClean="0"/>
          </a:p>
          <a:p>
            <a:endParaRPr lang="ru-RU" sz="1400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5594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627" y="269590"/>
            <a:ext cx="8229599" cy="478008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Подготовка к ОГЭ</a:t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 задач по теме                      «Теорема Пифагора»</a:t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Три уровня сложности: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Первый уровень: задачи №1- №6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Второй уровень: задачи №7 - №14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Третий уровень: задачи №15 - №20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===Овал 2">
            <a:hlinkClick r:id="rId2" action="ppaction://hlinksldjump"/>
          </p:cNvPr>
          <p:cNvSpPr/>
          <p:nvPr/>
        </p:nvSpPr>
        <p:spPr>
          <a:xfrm>
            <a:off x="2129051" y="541360"/>
            <a:ext cx="91440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1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6" name="---Овал 5">
            <a:hlinkClick r:id="rId3" action="ppaction://hlinksldjump"/>
          </p:cNvPr>
          <p:cNvSpPr/>
          <p:nvPr/>
        </p:nvSpPr>
        <p:spPr>
          <a:xfrm>
            <a:off x="3421039" y="602776"/>
            <a:ext cx="91440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2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7" name="===Овал 6">
            <a:hlinkClick r:id="rId4" action="ppaction://hlinksldjump"/>
          </p:cNvPr>
          <p:cNvSpPr/>
          <p:nvPr/>
        </p:nvSpPr>
        <p:spPr>
          <a:xfrm>
            <a:off x="4658436" y="568656"/>
            <a:ext cx="91440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3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8" name="ххОвал 7">
            <a:hlinkClick r:id="rId5" action="ppaction://hlinksldjump"/>
          </p:cNvPr>
          <p:cNvSpPr/>
          <p:nvPr/>
        </p:nvSpPr>
        <p:spPr>
          <a:xfrm>
            <a:off x="5900382" y="557283"/>
            <a:ext cx="91440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4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9" name="---Овал 8">
            <a:hlinkClick r:id="rId6" action="ppaction://hlinksldjump"/>
          </p:cNvPr>
          <p:cNvSpPr/>
          <p:nvPr/>
        </p:nvSpPr>
        <p:spPr>
          <a:xfrm>
            <a:off x="7130956" y="586852"/>
            <a:ext cx="91440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5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0" name="\\\Овал 9">
            <a:hlinkClick r:id="rId7" action="ppaction://hlinksldjump"/>
          </p:cNvPr>
          <p:cNvSpPr/>
          <p:nvPr/>
        </p:nvSpPr>
        <p:spPr>
          <a:xfrm>
            <a:off x="2240508" y="1737815"/>
            <a:ext cx="91440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1" name="\\\Овал 10">
            <a:hlinkClick r:id="rId8" action="ppaction://hlinksldjump"/>
          </p:cNvPr>
          <p:cNvSpPr/>
          <p:nvPr/>
        </p:nvSpPr>
        <p:spPr>
          <a:xfrm>
            <a:off x="3421039" y="1687773"/>
            <a:ext cx="91440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7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2" name="\\\Овал 11">
            <a:hlinkClick r:id="rId9" action="ppaction://hlinksldjump"/>
          </p:cNvPr>
          <p:cNvSpPr/>
          <p:nvPr/>
        </p:nvSpPr>
        <p:spPr>
          <a:xfrm>
            <a:off x="4708478" y="1737815"/>
            <a:ext cx="91440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8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3" name="\\\Овал 12">
            <a:hlinkClick r:id="rId10" action="ppaction://hlinksldjump"/>
          </p:cNvPr>
          <p:cNvSpPr/>
          <p:nvPr/>
        </p:nvSpPr>
        <p:spPr>
          <a:xfrm>
            <a:off x="5900382" y="1737815"/>
            <a:ext cx="91440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9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14" name="\\\Овал 13">
            <a:hlinkClick r:id="rId11" action="ppaction://hlinksldjump"/>
          </p:cNvPr>
          <p:cNvSpPr/>
          <p:nvPr/>
        </p:nvSpPr>
        <p:spPr>
          <a:xfrm>
            <a:off x="7130956" y="1749188"/>
            <a:ext cx="91440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10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7" name="...Овал 16">
            <a:hlinkClick r:id="rId12" action="ppaction://hlinksldjump"/>
          </p:cNvPr>
          <p:cNvSpPr/>
          <p:nvPr/>
        </p:nvSpPr>
        <p:spPr>
          <a:xfrm>
            <a:off x="2169995" y="3036627"/>
            <a:ext cx="91440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11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8" name="....Овал 17">
            <a:hlinkClick r:id="rId13" action="ppaction://hlinksldjump"/>
          </p:cNvPr>
          <p:cNvSpPr/>
          <p:nvPr/>
        </p:nvSpPr>
        <p:spPr>
          <a:xfrm>
            <a:off x="3421039" y="3079845"/>
            <a:ext cx="91440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12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9" name="...Овал 18">
            <a:hlinkClick r:id="rId14" action="ppaction://hlinksldjump"/>
          </p:cNvPr>
          <p:cNvSpPr/>
          <p:nvPr/>
        </p:nvSpPr>
        <p:spPr>
          <a:xfrm>
            <a:off x="4708478" y="3068472"/>
            <a:ext cx="91440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13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0" name="...Овал 19">
            <a:hlinkClick r:id="rId15" action="ppaction://hlinksldjump"/>
          </p:cNvPr>
          <p:cNvSpPr/>
          <p:nvPr/>
        </p:nvSpPr>
        <p:spPr>
          <a:xfrm>
            <a:off x="5934502" y="3070746"/>
            <a:ext cx="91440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14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1" name="...Овал 20">
            <a:hlinkClick r:id="rId16" action="ppaction://hlinksldjump"/>
          </p:cNvPr>
          <p:cNvSpPr/>
          <p:nvPr/>
        </p:nvSpPr>
        <p:spPr>
          <a:xfrm>
            <a:off x="7130956" y="3079845"/>
            <a:ext cx="91440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15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2" name="юююОвал 21">
            <a:hlinkClick r:id="rId17" action="ppaction://hlinksldjump"/>
          </p:cNvPr>
          <p:cNvSpPr/>
          <p:nvPr/>
        </p:nvSpPr>
        <p:spPr>
          <a:xfrm>
            <a:off x="2129051" y="4271749"/>
            <a:ext cx="91440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16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3" name="юююОвал 22">
            <a:hlinkClick r:id="rId18" action="ppaction://hlinksldjump"/>
          </p:cNvPr>
          <p:cNvSpPr/>
          <p:nvPr/>
        </p:nvSpPr>
        <p:spPr>
          <a:xfrm>
            <a:off x="3421039" y="4271749"/>
            <a:ext cx="91440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17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4" name="юююОвал 23">
            <a:hlinkClick r:id="rId19" action="ppaction://hlinksldjump"/>
          </p:cNvPr>
          <p:cNvSpPr/>
          <p:nvPr/>
        </p:nvSpPr>
        <p:spPr>
          <a:xfrm>
            <a:off x="4658436" y="4271749"/>
            <a:ext cx="91440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18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9" name="===Овал 28">
            <a:hlinkClick r:id="rId20" action="ppaction://hlinksldjump"/>
          </p:cNvPr>
          <p:cNvSpPr/>
          <p:nvPr/>
        </p:nvSpPr>
        <p:spPr>
          <a:xfrm>
            <a:off x="5900382" y="4326340"/>
            <a:ext cx="91440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19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0" name="\\ю\\Овал 29">
            <a:hlinkClick r:id="rId21" action="ppaction://hlinksldjump"/>
          </p:cNvPr>
          <p:cNvSpPr/>
          <p:nvPr/>
        </p:nvSpPr>
        <p:spPr>
          <a:xfrm>
            <a:off x="7458501" y="5186149"/>
            <a:ext cx="91440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20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1028" name="Picture 4" descr="image?id=838335100860&amp;t=20&amp;plc=WEB&amp;tkn=*3OddMs5AXzDKU_HDLGMmEzqElbE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66116"/>
          <a:stretch>
            <a:fillRect/>
          </a:stretch>
        </p:blipFill>
        <p:spPr bwMode="auto">
          <a:xfrm>
            <a:off x="252769" y="149839"/>
            <a:ext cx="1646363" cy="534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7360" y="4544283"/>
            <a:ext cx="1591772" cy="9233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3" action="ppaction://hlinksldjump"/>
              </a:rPr>
              <a:t>Итог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028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9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276" y="0"/>
            <a:ext cx="8229599" cy="1218016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>
            <a:hlinkClick r:id="rId2" action="ppaction://hlinksldjump"/>
          </p:cNvPr>
          <p:cNvSpPr/>
          <p:nvPr/>
        </p:nvSpPr>
        <p:spPr>
          <a:xfrm>
            <a:off x="8486998" y="5734772"/>
            <a:ext cx="530352" cy="457200"/>
          </a:xfrm>
          <a:prstGeom prst="triangle">
            <a:avLst/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F:\А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34018" y="968990"/>
            <a:ext cx="4667534" cy="38077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46913" y="5240740"/>
            <a:ext cx="61687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 АВ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322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6979" y="0"/>
            <a:ext cx="8229599" cy="1325563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>
            <a:hlinkClick r:id="rId2" action="ppaction://hlinksldjump"/>
          </p:cNvPr>
          <p:cNvSpPr/>
          <p:nvPr/>
        </p:nvSpPr>
        <p:spPr>
          <a:xfrm>
            <a:off x="8486998" y="5734772"/>
            <a:ext cx="530352" cy="457200"/>
          </a:xfrm>
          <a:prstGeom prst="triangle">
            <a:avLst/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46663" y="4885899"/>
            <a:ext cx="69603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DC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F:\А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79427" y="1347800"/>
            <a:ext cx="4026089" cy="29785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7763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275" y="0"/>
            <a:ext cx="8229599" cy="1325563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>
            <a:hlinkClick r:id="rId2" action="ppaction://hlinksldjump"/>
          </p:cNvPr>
          <p:cNvSpPr/>
          <p:nvPr/>
        </p:nvSpPr>
        <p:spPr>
          <a:xfrm>
            <a:off x="8486998" y="5734772"/>
            <a:ext cx="530352" cy="457200"/>
          </a:xfrm>
          <a:prstGeom prst="triangle">
            <a:avLst/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F:\А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56096" y="1356686"/>
            <a:ext cx="5950423" cy="328355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37731" y="5213445"/>
            <a:ext cx="66328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AD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363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331" y="0"/>
            <a:ext cx="8229599" cy="1325563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4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>
            <a:hlinkClick r:id="rId2" action="ppaction://hlinksldjump"/>
          </p:cNvPr>
          <p:cNvSpPr/>
          <p:nvPr/>
        </p:nvSpPr>
        <p:spPr>
          <a:xfrm>
            <a:off x="8486998" y="5734772"/>
            <a:ext cx="530352" cy="457200"/>
          </a:xfrm>
          <a:prstGeom prst="triangle">
            <a:avLst/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F:\А7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60812" y="996287"/>
            <a:ext cx="6045958" cy="356206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05970" y="4981433"/>
            <a:ext cx="67419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 АС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153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274" y="0"/>
            <a:ext cx="8229599" cy="1325563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5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>
            <a:hlinkClick r:id="rId2" action="ppaction://hlinksldjump"/>
          </p:cNvPr>
          <p:cNvSpPr/>
          <p:nvPr/>
        </p:nvSpPr>
        <p:spPr>
          <a:xfrm>
            <a:off x="8486998" y="5734772"/>
            <a:ext cx="530352" cy="457200"/>
          </a:xfrm>
          <a:prstGeom prst="triangle">
            <a:avLst/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А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44362" y="1433808"/>
            <a:ext cx="3406265" cy="31245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96788" y="4776716"/>
            <a:ext cx="68238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KM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015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нивер6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Универ5.potx" id="{648D1469-64F3-466D-B332-98D0DBBBA35B}" vid="{720ECF1C-1AE0-4AC9-8D0F-BB18E514955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Универ6</Template>
  <TotalTime>343</TotalTime>
  <Words>269</Words>
  <Application>Microsoft Office PowerPoint</Application>
  <PresentationFormat>Экран (4:3)</PresentationFormat>
  <Paragraphs>96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Универ6</vt:lpstr>
      <vt:lpstr>ГЕОМЕТРИЯ                                   В РИСУНКАХ:                       решение задач                                              по теме                                 «Теорема Пифагора»</vt:lpstr>
      <vt:lpstr>Слайд 2</vt:lpstr>
      <vt:lpstr>Подготовка к ОГЭ  Решение задач по теме                      «Теорема Пифагора»  Три уровня сложности: Первый уровень: задачи №1- №6 Второй уровень: задачи №7 - №14 Третий уровень: задачи №15 - №20 </vt:lpstr>
      <vt:lpstr>Слайд 4</vt:lpstr>
      <vt:lpstr>Задача 1</vt:lpstr>
      <vt:lpstr>Задача 2</vt:lpstr>
      <vt:lpstr>Задача 3</vt:lpstr>
      <vt:lpstr>Задача 4</vt:lpstr>
      <vt:lpstr>Задача 5</vt:lpstr>
      <vt:lpstr>Задача 6</vt:lpstr>
      <vt:lpstr>Задача 7</vt:lpstr>
      <vt:lpstr>Задача 8</vt:lpstr>
      <vt:lpstr>Задача 9</vt:lpstr>
      <vt:lpstr>Задача 10</vt:lpstr>
      <vt:lpstr>Задача 11</vt:lpstr>
      <vt:lpstr>Задача 12</vt:lpstr>
      <vt:lpstr>Задача 13</vt:lpstr>
      <vt:lpstr>Задача 14</vt:lpstr>
      <vt:lpstr>Задача 15</vt:lpstr>
      <vt:lpstr>Задача 16</vt:lpstr>
      <vt:lpstr>Задача 17</vt:lpstr>
      <vt:lpstr>Задача 18</vt:lpstr>
      <vt:lpstr>Задача 19</vt:lpstr>
      <vt:lpstr>Задача 20</vt:lpstr>
      <vt:lpstr>Проверим ответы</vt:lpstr>
      <vt:lpstr>Источники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</dc:title>
  <dc:creator>Марина</dc:creator>
  <cp:lastModifiedBy>Школа</cp:lastModifiedBy>
  <cp:revision>52</cp:revision>
  <dcterms:created xsi:type="dcterms:W3CDTF">2019-07-28T09:59:28Z</dcterms:created>
  <dcterms:modified xsi:type="dcterms:W3CDTF">2022-04-06T11:58:39Z</dcterms:modified>
</cp:coreProperties>
</file>