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9" r:id="rId4"/>
    <p:sldId id="267" r:id="rId5"/>
    <p:sldId id="270" r:id="rId6"/>
    <p:sldId id="272" r:id="rId7"/>
    <p:sldId id="274" r:id="rId8"/>
    <p:sldId id="259" r:id="rId9"/>
    <p:sldId id="260" r:id="rId10"/>
    <p:sldId id="261" r:id="rId11"/>
    <p:sldId id="262" r:id="rId12"/>
    <p:sldId id="273"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87838" autoAdjust="0"/>
  </p:normalViewPr>
  <p:slideViewPr>
    <p:cSldViewPr>
      <p:cViewPr>
        <p:scale>
          <a:sx n="71" d="100"/>
          <a:sy n="71" d="100"/>
        </p:scale>
        <p:origin x="-13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3C5D8677-3E83-474A-B584-0459A78BD6C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D8677-3E83-474A-B584-0459A78BD6C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D8677-3E83-474A-B584-0459A78BD6C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3C5D8677-3E83-474A-B584-0459A78BD6C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3C5D8677-3E83-474A-B584-0459A78BD6C2}"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3C5D8677-3E83-474A-B584-0459A78BD6C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3C5D8677-3E83-474A-B584-0459A78BD6C2}"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C5D8677-3E83-474A-B584-0459A78BD6C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C5D8677-3E83-474A-B584-0459A78BD6C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C5D8677-3E83-474A-B584-0459A78BD6C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71058629-342F-405B-9449-ABA19EE2C271}" type="datetimeFigureOut">
              <a:rPr lang="ru-RU" smtClean="0"/>
              <a:pPr/>
              <a:t>02.03.2021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3C5D8677-3E83-474A-B584-0459A78BD6C2}"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1058629-342F-405B-9449-ABA19EE2C271}" type="datetimeFigureOut">
              <a:rPr lang="ru-RU" smtClean="0"/>
              <a:pPr/>
              <a:t>02.03.2021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3C5D8677-3E83-474A-B584-0459A78BD6C2}"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
        <p:nvSpPr>
          <p:cNvPr id="5" name="Прямоугольник 4"/>
          <p:cNvSpPr/>
          <p:nvPr/>
        </p:nvSpPr>
        <p:spPr>
          <a:xfrm rot="10800000" flipV="1">
            <a:off x="7219" y="0"/>
            <a:ext cx="9136780" cy="126876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B050"/>
                </a:solidFill>
              </a:rPr>
              <a:t>МАСТЕР – КЛАСС </a:t>
            </a:r>
            <a:r>
              <a:rPr lang="ru-RU" sz="2800" b="1" dirty="0">
                <a:solidFill>
                  <a:srgbClr val="00B050"/>
                </a:solidFill>
              </a:rPr>
              <a:t> </a:t>
            </a:r>
            <a:r>
              <a:rPr lang="ru-RU" sz="2800" b="1" dirty="0" smtClean="0">
                <a:solidFill>
                  <a:srgbClr val="00B050"/>
                </a:solidFill>
              </a:rPr>
              <a:t>по экспериментированию «Природная лаборатория»</a:t>
            </a:r>
          </a:p>
          <a:p>
            <a:pPr algn="ctr"/>
            <a:r>
              <a:rPr lang="ru-RU" sz="2800" b="1" dirty="0" smtClean="0">
                <a:solidFill>
                  <a:srgbClr val="00B050"/>
                </a:solidFill>
              </a:rPr>
              <a:t>Тема: «Драгоценности природы».</a:t>
            </a:r>
            <a:endParaRPr lang="ru-RU" sz="2800" b="1" dirty="0">
              <a:solidFill>
                <a:srgbClr val="00B05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8760"/>
            <a:ext cx="9143999" cy="558923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67944" y="188640"/>
            <a:ext cx="4923656" cy="6192688"/>
          </a:xfrm>
        </p:spPr>
        <p:txBody>
          <a:bodyPr>
            <a:normAutofit/>
          </a:bodyPr>
          <a:lstStyle/>
          <a:p>
            <a:pPr marL="0" indent="0" algn="ctr">
              <a:buNone/>
            </a:pPr>
            <a:r>
              <a:rPr lang="ru-RU" sz="7200" dirty="0" smtClean="0"/>
              <a:t/>
            </a:r>
            <a:br>
              <a:rPr lang="ru-RU" sz="7200" dirty="0" smtClean="0"/>
            </a:br>
            <a:endParaRPr lang="ru-RU" dirty="0"/>
          </a:p>
        </p:txBody>
      </p:sp>
      <p:sp>
        <p:nvSpPr>
          <p:cNvPr id="2" name="Прямоугольник 1"/>
          <p:cNvSpPr/>
          <p:nvPr/>
        </p:nvSpPr>
        <p:spPr>
          <a:xfrm>
            <a:off x="3995935" y="332656"/>
            <a:ext cx="5149389" cy="6247864"/>
          </a:xfrm>
          <a:prstGeom prst="rect">
            <a:avLst/>
          </a:prstGeom>
        </p:spPr>
        <p:txBody>
          <a:bodyPr wrap="square">
            <a:spAutoFit/>
          </a:bodyPr>
          <a:lstStyle/>
          <a:p>
            <a:r>
              <a:rPr lang="ru-RU" sz="1600" b="1" dirty="0">
                <a:latin typeface="Times New Roman" pitchFamily="18" charset="0"/>
                <a:cs typeface="Times New Roman" pitchFamily="18" charset="0"/>
              </a:rPr>
              <a:t>Эксперимент  </a:t>
            </a:r>
            <a:r>
              <a:rPr lang="ru-RU" sz="1600" b="1" dirty="0" smtClean="0">
                <a:latin typeface="Times New Roman" pitchFamily="18" charset="0"/>
                <a:cs typeface="Times New Roman" pitchFamily="18" charset="0"/>
              </a:rPr>
              <a:t>1</a:t>
            </a:r>
          </a:p>
          <a:p>
            <a:r>
              <a:rPr lang="ru-RU" sz="1600" b="1" dirty="0" smtClean="0">
                <a:latin typeface="Times New Roman" pitchFamily="18" charset="0"/>
                <a:cs typeface="Times New Roman" pitchFamily="18" charset="0"/>
              </a:rPr>
              <a:t>«Лёгкий-тяжелый»</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rPr>
              <a:t>Цель: сформировать представления о свойствах камня</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Материалы: камешки разной плотности и величины, весы.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Ход опыта Предполагаемые ответы детей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Дети, как вы думает модно посмотрев на камни сказать, какой из них самый тяжелый? Можно. Самый большой- и будет самым тяжелым</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А если взять камешки одного размера они будут равные по весу? Так? Затрудняются ответить</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Давайте проверим. Как мы можем это сделать? Взять в руки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Возьмите в одну руку – пемзу – пористый камень, в другую – плотный, такого же размера. Какой из них тяжелее? Почему? Пемза легче, потому что в нем много дырочек, в плотном камне нет дырочек, он тяжелый.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Как вы думаете если взять большой пористый камень и маленький плотный, какой из них будет тяжелее? Плотный будет тяжелее</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Точно? Как мы еще можем узнать вес камня. Точный вес? С помощью весов (дети взвешивают камни на весах)</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Дети, какой можно сделать вывод? Камни имеют вес. Вес камня порой не зависит от его размера.</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89" y="1268760"/>
            <a:ext cx="3995935" cy="458739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96408" y="1268760"/>
            <a:ext cx="4347592" cy="6048672"/>
          </a:xfrm>
        </p:spPr>
        <p:txBody>
          <a:bodyPr>
            <a:noAutofit/>
          </a:bodyPr>
          <a:lstStyle/>
          <a:p>
            <a:r>
              <a:rPr lang="ru-RU" sz="1600" b="1" dirty="0">
                <a:solidFill>
                  <a:schemeClr val="tx1"/>
                </a:solidFill>
                <a:latin typeface="Times New Roman" pitchFamily="18" charset="0"/>
                <a:cs typeface="Times New Roman" pitchFamily="18" charset="0"/>
              </a:rPr>
              <a:t>Эксперимент  2</a:t>
            </a:r>
            <a:endParaRPr lang="ru-RU" sz="1600" dirty="0">
              <a:solidFill>
                <a:schemeClr val="tx1"/>
              </a:solidFill>
              <a:latin typeface="Times New Roman" pitchFamily="18" charset="0"/>
              <a:cs typeface="Times New Roman" pitchFamily="18" charset="0"/>
            </a:endParaRPr>
          </a:p>
          <a:p>
            <a:r>
              <a:rPr lang="ru-RU" sz="1600" dirty="0">
                <a:solidFill>
                  <a:schemeClr val="tx1"/>
                </a:solidFill>
                <a:latin typeface="Times New Roman" pitchFamily="18" charset="0"/>
                <a:cs typeface="Times New Roman" pitchFamily="18" charset="0"/>
              </a:rPr>
              <a:t>Может ли камень издавать звуки?</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Цель: сформировать представление о свойствах камня</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Материалы: разнообразные камни</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Ход опыта Предполагаемые ответы детей</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Дети, как вы думаете, может ли камень издавать звуки? Может</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Как нам это проверить? Постучать камешками</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Постучите разными камешками </a:t>
            </a:r>
            <a:r>
              <a:rPr lang="ru-RU" sz="1600" dirty="0" smtClean="0">
                <a:solidFill>
                  <a:schemeClr val="tx1"/>
                </a:solidFill>
                <a:latin typeface="Times New Roman" pitchFamily="18" charset="0"/>
                <a:cs typeface="Times New Roman" pitchFamily="18" charset="0"/>
              </a:rPr>
              <a:t>камень о камень. </a:t>
            </a:r>
            <a:r>
              <a:rPr lang="ru-RU" sz="1600" dirty="0">
                <a:solidFill>
                  <a:schemeClr val="tx1"/>
                </a:solidFill>
                <a:latin typeface="Times New Roman" pitchFamily="18" charset="0"/>
                <a:cs typeface="Times New Roman" pitchFamily="18" charset="0"/>
              </a:rPr>
              <a:t>Похожи ли звуки, которые при этом получаются? Нет. Тяжелые камни издают звук громкий, маленькие – тонкий, легкие – тихий.</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Камни издают звуки при трении или резком соприкосновении друг с другом. Разные камни издают звуки, не похожие друг на друга.</a:t>
            </a:r>
          </a:p>
          <a:p>
            <a:endParaRPr lang="ru-RU" sz="1600" dirty="0">
              <a:solidFill>
                <a:schemeClr val="tx1"/>
              </a:solidFill>
              <a:latin typeface="Times New Roman" pitchFamily="18" charset="0"/>
              <a:cs typeface="Times New Roman" pitchFamily="18"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61" y="1556791"/>
            <a:ext cx="5085026" cy="421722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9408" y="2636912"/>
            <a:ext cx="8640960" cy="2862322"/>
          </a:xfrm>
          <a:prstGeom prst="rect">
            <a:avLst/>
          </a:prstGeom>
        </p:spPr>
        <p:txBody>
          <a:bodyPr wrap="square">
            <a:spAutoFit/>
          </a:bodyPr>
          <a:lstStyle/>
          <a:p>
            <a:r>
              <a:rPr lang="ru-RU" sz="2000" dirty="0">
                <a:latin typeface="Times New Roman" pitchFamily="18" charset="0"/>
                <a:cs typeface="Times New Roman" pitchFamily="18" charset="0"/>
              </a:rPr>
              <a:t>- Уважаемы коллеги! Вот и подошло наше путешествие в мир науки к концу. </a:t>
            </a:r>
            <a:r>
              <a:rPr lang="ru-RU" sz="2000" dirty="0" smtClean="0">
                <a:latin typeface="Times New Roman" pitchFamily="18" charset="0"/>
                <a:cs typeface="Times New Roman" pitchFamily="18" charset="0"/>
              </a:rPr>
              <a:t>С </a:t>
            </a:r>
            <a:r>
              <a:rPr lang="ru-RU" sz="2000" dirty="0">
                <a:latin typeface="Times New Roman" pitchFamily="18" charset="0"/>
                <a:cs typeface="Times New Roman" pitchFamily="18" charset="0"/>
              </a:rPr>
              <a:t>помощью таких занимательных экспериментов вы подарите детям массу положительных эмоций, научите наблюдать, анализировать, делать выводы, выражать свои мысли. Так давайте же сделаем детство наших воспитанников интересным, счастливым, весёлым, максимально познавательным. Подготовим их к дальнейшему обучению в школе. Сделаем так, чтобы это обучение давалось им легко. Пробудим интерес к учёбе, будем развивать любознательность и усидчивость. Большое спасибо за внимание, дорогие друзья! Творческих вам успехов!</a:t>
            </a:r>
          </a:p>
        </p:txBody>
      </p:sp>
    </p:spTree>
    <p:extLst>
      <p:ext uri="{BB962C8B-B14F-4D97-AF65-F5344CB8AC3E}">
        <p14:creationId xmlns:p14="http://schemas.microsoft.com/office/powerpoint/2010/main" val="198354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1124745"/>
          </a:xfrm>
        </p:spPr>
        <p:txBody>
          <a:bodyPr>
            <a:noAutofit/>
          </a:bodyPr>
          <a:lstStyle/>
          <a:p>
            <a:pPr algn="ctr"/>
            <a:r>
              <a:rPr lang="ru-RU" sz="5400" b="1" dirty="0" smtClean="0">
                <a:solidFill>
                  <a:schemeClr val="tx1"/>
                </a:solidFill>
              </a:rPr>
              <a:t>СПАСИБО ЗА ВНИМАНИЕ!</a:t>
            </a:r>
            <a:endParaRPr lang="ru-RU" sz="5400" b="1" dirty="0">
              <a:solidFill>
                <a:schemeClr val="tx1"/>
              </a:solidFill>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28800"/>
            <a:ext cx="8352928" cy="489873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40650" y="1700808"/>
            <a:ext cx="9036496" cy="2031325"/>
          </a:xfrm>
          <a:prstGeom prst="rect">
            <a:avLst/>
          </a:prstGeom>
        </p:spPr>
        <p:txBody>
          <a:bodyPr wrap="square">
            <a:spAutoFit/>
          </a:bodyPr>
          <a:lstStyle/>
          <a:p>
            <a:r>
              <a:rPr lang="ru-RU" dirty="0"/>
              <a:t>- </a:t>
            </a:r>
            <a:r>
              <a:rPr lang="ru-RU" dirty="0">
                <a:latin typeface="Times New Roman" pitchFamily="18" charset="0"/>
                <a:cs typeface="Times New Roman" pitchFamily="18" charset="0"/>
              </a:rPr>
              <a:t>Здравствуйте, уважаемые коллеги. Я рада вас видеть на своё</a:t>
            </a:r>
            <a:r>
              <a:rPr lang="ru-RU" u="sng" dirty="0">
                <a:latin typeface="Times New Roman" pitchFamily="18" charset="0"/>
                <a:cs typeface="Times New Roman" pitchFamily="18" charset="0"/>
              </a:rPr>
              <a:t>м </a:t>
            </a:r>
            <a:r>
              <a:rPr lang="ru-RU" u="sng" dirty="0" smtClean="0">
                <a:latin typeface="Times New Roman" pitchFamily="18" charset="0"/>
                <a:cs typeface="Times New Roman" pitchFamily="18" charset="0"/>
              </a:rPr>
              <a:t>мастер-классе </a:t>
            </a:r>
            <a:r>
              <a:rPr lang="ru-RU" dirty="0" smtClean="0">
                <a:latin typeface="Times New Roman" pitchFamily="18" charset="0"/>
                <a:cs typeface="Times New Roman" pitchFamily="18" charset="0"/>
              </a:rPr>
              <a:t>по </a:t>
            </a:r>
            <a:r>
              <a:rPr lang="ru-RU" dirty="0">
                <a:latin typeface="Times New Roman" pitchFamily="18" charset="0"/>
                <a:cs typeface="Times New Roman" pitchFamily="18" charset="0"/>
              </a:rPr>
              <a:t>экспериментированию «Природная лаборатория</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 на тему </a:t>
            </a:r>
            <a:r>
              <a:rPr lang="ru-RU" i="1" dirty="0">
                <a:latin typeface="Times New Roman" pitchFamily="18" charset="0"/>
                <a:cs typeface="Times New Roman" pitchFamily="18" charset="0"/>
              </a:rPr>
              <a:t>«</a:t>
            </a:r>
            <a:r>
              <a:rPr lang="ru-RU" dirty="0">
                <a:latin typeface="Times New Roman" pitchFamily="18" charset="0"/>
                <a:cs typeface="Times New Roman" pitchFamily="18" charset="0"/>
              </a:rPr>
              <a:t>Драгоценности природы</a:t>
            </a:r>
            <a:r>
              <a:rPr lang="ru-RU" i="1" dirty="0">
                <a:latin typeface="Times New Roman" pitchFamily="18" charset="0"/>
                <a:cs typeface="Times New Roman" pitchFamily="18" charset="0"/>
              </a:rPr>
              <a:t>»</a:t>
            </a:r>
            <a:r>
              <a:rPr lang="ru-RU" dirty="0">
                <a:latin typeface="Times New Roman" pitchFamily="18" charset="0"/>
                <a:cs typeface="Times New Roman" pitchFamily="18" charset="0"/>
              </a:rPr>
              <a:t>. Он будет посвящен опытам и экспериментам , которые можно и нужно проводить с детьми для всестороннего развития личности каждого ребёнка.</a:t>
            </a:r>
          </a:p>
          <a:p>
            <a:r>
              <a:rPr lang="ru-RU" dirty="0">
                <a:latin typeface="Times New Roman" pitchFamily="18" charset="0"/>
                <a:cs typeface="Times New Roman" pitchFamily="18" charset="0"/>
              </a:rPr>
              <a:t>Дети любят всё таинственное, загадочное и необычное. Поэтому опыты на занятиях проводить просто необходимо, это вызовет у них любопытство и интерес к учебной деятельности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675596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60648"/>
            <a:ext cx="8229600" cy="5865515"/>
          </a:xfrm>
        </p:spPr>
        <p:txBody>
          <a:bodyPr/>
          <a:lstStyle/>
          <a:p>
            <a:pPr>
              <a:buNone/>
            </a:pPr>
            <a:endParaRPr lang="ru-RU" b="1" dirty="0" smtClean="0">
              <a:solidFill>
                <a:schemeClr val="tx1"/>
              </a:solidFill>
              <a:latin typeface="Monotype Corsiva" pitchFamily="66" charset="0"/>
              <a:cs typeface="Times New Roman" pitchFamily="18" charset="0"/>
            </a:endParaRPr>
          </a:p>
          <a:p>
            <a:pPr>
              <a:buNone/>
            </a:pPr>
            <a:r>
              <a:rPr lang="ru-RU" b="1" dirty="0" smtClean="0">
                <a:solidFill>
                  <a:schemeClr val="tx1"/>
                </a:solidFill>
                <a:latin typeface="Monotype Corsiva" pitchFamily="66" charset="0"/>
                <a:cs typeface="Times New Roman" pitchFamily="18" charset="0"/>
              </a:rPr>
              <a:t>Детское экспериментирование</a:t>
            </a:r>
            <a:r>
              <a:rPr lang="ru-RU" dirty="0" smtClean="0">
                <a:solidFill>
                  <a:schemeClr val="tx1"/>
                </a:solidFill>
                <a:latin typeface="Monotype Corsiva" pitchFamily="66" charset="0"/>
                <a:cs typeface="Times New Roman" pitchFamily="18" charset="0"/>
              </a:rPr>
              <a:t> </a:t>
            </a:r>
            <a:r>
              <a:rPr lang="ru-RU" dirty="0" smtClean="0">
                <a:solidFill>
                  <a:schemeClr val="tx1"/>
                </a:solidFill>
                <a:latin typeface="Times New Roman" pitchFamily="18" charset="0"/>
                <a:cs typeface="Times New Roman" pitchFamily="18" charset="0"/>
              </a:rPr>
              <a:t>– </a:t>
            </a:r>
            <a:r>
              <a:rPr lang="ru-RU" sz="2400" dirty="0" smtClean="0">
                <a:solidFill>
                  <a:schemeClr val="tx1"/>
                </a:solidFill>
                <a:latin typeface="Times New Roman" pitchFamily="18" charset="0"/>
                <a:cs typeface="Times New Roman" pitchFamily="18" charset="0"/>
              </a:rPr>
              <a:t>это особая форма поисковой деятельности  дошкольников, в которой проявляется собственная активность детей, направленная на получение новых сведений и новых знаний». </a:t>
            </a:r>
          </a:p>
          <a:p>
            <a:pPr algn="r">
              <a:buNone/>
            </a:pPr>
            <a:r>
              <a:rPr lang="ru-RU" sz="2400" dirty="0" smtClean="0">
                <a:solidFill>
                  <a:schemeClr val="tx1"/>
                </a:solidFill>
                <a:latin typeface="Times New Roman" pitchFamily="18" charset="0"/>
                <a:cs typeface="Times New Roman" pitchFamily="18" charset="0"/>
              </a:rPr>
              <a:t>Н. Н. </a:t>
            </a:r>
            <a:r>
              <a:rPr lang="ru-RU" sz="2400" dirty="0" err="1" smtClean="0">
                <a:solidFill>
                  <a:schemeClr val="tx1"/>
                </a:solidFill>
                <a:latin typeface="Times New Roman" pitchFamily="18" charset="0"/>
                <a:cs typeface="Times New Roman" pitchFamily="18" charset="0"/>
              </a:rPr>
              <a:t>Поддьяков</a:t>
            </a:r>
            <a:endParaRPr lang="ru-RU" sz="2400" dirty="0" smtClean="0">
              <a:solidFill>
                <a:schemeClr val="tx1"/>
              </a:solidFill>
              <a:latin typeface="Times New Roman" pitchFamily="18" charset="0"/>
              <a:cs typeface="Times New Roman" pitchFamily="18" charset="0"/>
            </a:endParaRPr>
          </a:p>
          <a:p>
            <a:pPr algn="r">
              <a:buNone/>
            </a:pPr>
            <a:endParaRPr lang="ru-RU" sz="2400" dirty="0" smtClean="0">
              <a:solidFill>
                <a:srgbClr val="6600CC"/>
              </a:solidFill>
              <a:latin typeface="Times New Roman" pitchFamily="18" charset="0"/>
              <a:cs typeface="Times New Roman" pitchFamily="18" charset="0"/>
            </a:endParaRPr>
          </a:p>
        </p:txBody>
      </p:sp>
      <p:pic>
        <p:nvPicPr>
          <p:cNvPr id="4" name="Объект 3" descr="C:\Users\дом\Desktop\кружок\P81029-090519.jpg"/>
          <p:cNvPicPr>
            <a:picLocks/>
          </p:cNvPicPr>
          <p:nvPr/>
        </p:nvPicPr>
        <p:blipFill>
          <a:blip r:embed="rId2" cstate="print"/>
          <a:srcRect/>
          <a:stretch>
            <a:fillRect/>
          </a:stretch>
        </p:blipFill>
        <p:spPr bwMode="auto">
          <a:xfrm>
            <a:off x="539552" y="2708920"/>
            <a:ext cx="3384376" cy="2404462"/>
          </a:xfrm>
          <a:prstGeom prst="rect">
            <a:avLst/>
          </a:prstGeom>
          <a:ln>
            <a:noFill/>
          </a:ln>
          <a:effectLst>
            <a:softEdge rad="112500"/>
          </a:effectLst>
        </p:spPr>
      </p:pic>
      <p:pic>
        <p:nvPicPr>
          <p:cNvPr id="5" name="Рисунок 4" descr="C:\Users\дом\Desktop\кружок\P81029-091209.jpg"/>
          <p:cNvPicPr/>
          <p:nvPr/>
        </p:nvPicPr>
        <p:blipFill rotWithShape="1">
          <a:blip r:embed="rId3" cstate="print"/>
          <a:srcRect t="5267" r="5484"/>
          <a:stretch/>
        </p:blipFill>
        <p:spPr bwMode="auto">
          <a:xfrm>
            <a:off x="2915816" y="4005064"/>
            <a:ext cx="3268985" cy="2664296"/>
          </a:xfrm>
          <a:prstGeom prst="ellipse">
            <a:avLst/>
          </a:prstGeom>
          <a:ln>
            <a:noFill/>
          </a:ln>
          <a:effectLst>
            <a:softEdge rad="112500"/>
          </a:effectLst>
        </p:spPr>
      </p:pic>
      <p:pic>
        <p:nvPicPr>
          <p:cNvPr id="6" name="Рисунок 5" descr="C:\Users\дом\Desktop\кружок\P81029-091453.jpg"/>
          <p:cNvPicPr/>
          <p:nvPr/>
        </p:nvPicPr>
        <p:blipFill>
          <a:blip r:embed="rId4" cstate="print"/>
          <a:srcRect/>
          <a:stretch>
            <a:fillRect/>
          </a:stretch>
        </p:blipFill>
        <p:spPr bwMode="auto">
          <a:xfrm>
            <a:off x="5940152" y="3212976"/>
            <a:ext cx="2592288" cy="187220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770340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3342" y="1196752"/>
            <a:ext cx="8280920" cy="4401205"/>
          </a:xfrm>
          <a:prstGeom prst="rect">
            <a:avLst/>
          </a:prstGeom>
        </p:spPr>
        <p:txBody>
          <a:bodyPr wrap="square">
            <a:spAutoFit/>
          </a:bodyPr>
          <a:lstStyle/>
          <a:p>
            <a:r>
              <a:rPr lang="ru-RU" sz="2800" b="1" u="sng" dirty="0">
                <a:latin typeface="Times New Roman" pitchFamily="18" charset="0"/>
                <a:cs typeface="Times New Roman" pitchFamily="18" charset="0"/>
              </a:rPr>
              <a:t>Цель</a:t>
            </a:r>
            <a:r>
              <a:rPr lang="ru-RU" sz="2800" b="1" dirty="0">
                <a:latin typeface="Times New Roman" pitchFamily="18" charset="0"/>
                <a:cs typeface="Times New Roman" pitchFamily="18" charset="0"/>
              </a:rPr>
              <a:t>: </a:t>
            </a:r>
            <a:r>
              <a:rPr lang="ru-RU" sz="2800" dirty="0">
                <a:latin typeface="Times New Roman" pitchFamily="18" charset="0"/>
                <a:cs typeface="Times New Roman" pitchFamily="18" charset="0"/>
              </a:rPr>
              <a:t>повысить уровень профессиональной компетентности у педагогов по экспериментально-исследовательской деятельности.</a:t>
            </a:r>
          </a:p>
          <a:p>
            <a:r>
              <a:rPr lang="ru-RU" sz="2800" b="1" u="sng" dirty="0">
                <a:latin typeface="Times New Roman" pitchFamily="18" charset="0"/>
                <a:cs typeface="Times New Roman" pitchFamily="18" charset="0"/>
              </a:rPr>
              <a:t>Задачи</a:t>
            </a:r>
            <a:r>
              <a:rPr lang="ru-RU" sz="2800" b="1" dirty="0">
                <a:latin typeface="Times New Roman" pitchFamily="18" charset="0"/>
                <a:cs typeface="Times New Roman" pitchFamily="18" charset="0"/>
              </a:rPr>
              <a:t>:</a:t>
            </a:r>
          </a:p>
          <a:p>
            <a:r>
              <a:rPr lang="ru-RU" sz="2800" dirty="0">
                <a:latin typeface="Times New Roman" pitchFamily="18" charset="0"/>
                <a:cs typeface="Times New Roman" pitchFamily="18" charset="0"/>
              </a:rPr>
              <a:t>1. Познакомить с понятием, что такое "эксперимент";</a:t>
            </a:r>
          </a:p>
          <a:p>
            <a:r>
              <a:rPr lang="ru-RU" sz="2800" dirty="0">
                <a:latin typeface="Times New Roman" pitchFamily="18" charset="0"/>
                <a:cs typeface="Times New Roman" pitchFamily="18" charset="0"/>
              </a:rPr>
              <a:t>2. Познакомить слушателей, как можно использовать опыт в экспериментальной деятельности детей;</a:t>
            </a:r>
          </a:p>
          <a:p>
            <a:r>
              <a:rPr lang="ru-RU" sz="2800" dirty="0">
                <a:latin typeface="Times New Roman" pitchFamily="18" charset="0"/>
                <a:cs typeface="Times New Roman" pitchFamily="18" charset="0"/>
              </a:rPr>
              <a:t>3. Раскрыть особенности проведения детского экспериментирования.</a:t>
            </a:r>
          </a:p>
        </p:txBody>
      </p:sp>
    </p:spTree>
    <p:extLst>
      <p:ext uri="{BB962C8B-B14F-4D97-AF65-F5344CB8AC3E}">
        <p14:creationId xmlns:p14="http://schemas.microsoft.com/office/powerpoint/2010/main" val="2069978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52736"/>
          </a:xfrm>
        </p:spPr>
        <p:txBody>
          <a:bodyPr>
            <a:normAutofit/>
          </a:bodyPr>
          <a:lstStyle/>
          <a:p>
            <a:r>
              <a:rPr lang="ru-RU" b="1" dirty="0" smtClean="0">
                <a:solidFill>
                  <a:schemeClr val="tx1"/>
                </a:solidFill>
                <a:latin typeface="Monotype Corsiva" pitchFamily="66" charset="0"/>
              </a:rPr>
              <a:t>Правила поведения в лаборатории</a:t>
            </a:r>
            <a:endParaRPr lang="ru-RU" b="1" dirty="0">
              <a:solidFill>
                <a:schemeClr val="tx1"/>
              </a:solidFill>
              <a:latin typeface="Monotype Corsiva" pitchFamily="66" charset="0"/>
            </a:endParaRPr>
          </a:p>
        </p:txBody>
      </p:sp>
      <p:pic>
        <p:nvPicPr>
          <p:cNvPr id="4" name="Содержимое 3" descr="img5.jpg"/>
          <p:cNvPicPr>
            <a:picLocks noGrp="1" noChangeAspect="1"/>
          </p:cNvPicPr>
          <p:nvPr>
            <p:ph idx="1"/>
          </p:nvPr>
        </p:nvPicPr>
        <p:blipFill>
          <a:blip r:embed="rId2" cstate="print"/>
          <a:srcRect t="18309" r="-904"/>
          <a:stretch>
            <a:fillRect/>
          </a:stretch>
        </p:blipFill>
        <p:spPr>
          <a:xfrm>
            <a:off x="467544" y="1268760"/>
            <a:ext cx="8229600" cy="4996959"/>
          </a:xfrm>
        </p:spPr>
      </p:pic>
    </p:spTree>
    <p:extLst>
      <p:ext uri="{BB962C8B-B14F-4D97-AF65-F5344CB8AC3E}">
        <p14:creationId xmlns:p14="http://schemas.microsoft.com/office/powerpoint/2010/main" val="14031864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5589240"/>
            <a:ext cx="8458200" cy="486546"/>
          </a:xfrm>
        </p:spPr>
        <p:txBody>
          <a:bodyPr>
            <a:normAutofit fontScale="90000"/>
          </a:bodyPr>
          <a:lstStyle/>
          <a:p>
            <a:r>
              <a:rPr lang="ru-RU" dirty="0" smtClean="0">
                <a:solidFill>
                  <a:schemeClr val="bg2"/>
                </a:solidFill>
              </a:rPr>
              <a:t>.</a:t>
            </a:r>
            <a:endParaRPr lang="ru-RU" dirty="0">
              <a:solidFill>
                <a:schemeClr val="bg2"/>
              </a:solidFill>
            </a:endParaRPr>
          </a:p>
        </p:txBody>
      </p:sp>
      <p:sp>
        <p:nvSpPr>
          <p:cNvPr id="3" name="Подзаголовок 2"/>
          <p:cNvSpPr>
            <a:spLocks noGrp="1"/>
          </p:cNvSpPr>
          <p:nvPr>
            <p:ph type="subTitle" idx="1"/>
          </p:nvPr>
        </p:nvSpPr>
        <p:spPr>
          <a:xfrm>
            <a:off x="395536" y="1196752"/>
            <a:ext cx="8458200" cy="5040560"/>
          </a:xfrm>
        </p:spPr>
        <p:txBody>
          <a:bodyPr>
            <a:noAutofit/>
          </a:bodyPr>
          <a:lstStyle/>
          <a:p>
            <a:r>
              <a:rPr lang="ru-RU" dirty="0" smtClean="0">
                <a:solidFill>
                  <a:schemeClr val="tx1"/>
                </a:solidFill>
                <a:latin typeface="Times New Roman" pitchFamily="18" charset="0"/>
                <a:cs typeface="Times New Roman" pitchFamily="18" charset="0"/>
              </a:rPr>
              <a:t>Данный мастер класс может быть интересен педагогам, работающим по теме экспериментирования и поисковой деятельности детей. Педагог, использующий экспериментирование в своей работе, найдет для себя что-то новое, поймет насколько это интересное и увлекательное занятие. </a:t>
            </a:r>
          </a:p>
          <a:p>
            <a:r>
              <a:rPr lang="ru-RU" dirty="0" smtClean="0">
                <a:solidFill>
                  <a:schemeClr val="tx1"/>
                </a:solidFill>
                <a:latin typeface="Times New Roman"/>
                <a:cs typeface="Times New Roman"/>
              </a:rPr>
              <a:t>*</a:t>
            </a:r>
            <a:r>
              <a:rPr lang="ru-RU" dirty="0" smtClean="0">
                <a:solidFill>
                  <a:schemeClr val="tx1"/>
                </a:solidFill>
                <a:latin typeface="Times New Roman" pitchFamily="18" charset="0"/>
                <a:cs typeface="Times New Roman" pitchFamily="18" charset="0"/>
              </a:rPr>
              <a:t>В ходе проведения мастер класса будут продемонстрированы опыты с некоторыми </a:t>
            </a:r>
            <a:r>
              <a:rPr lang="ru-RU" dirty="0" smtClean="0">
                <a:solidFill>
                  <a:schemeClr val="tx1"/>
                </a:solidFill>
                <a:latin typeface="Times New Roman" pitchFamily="18" charset="0"/>
                <a:cs typeface="Times New Roman" pitchFamily="18" charset="0"/>
              </a:rPr>
              <a:t>материалами. </a:t>
            </a:r>
            <a:r>
              <a:rPr lang="ru-RU" dirty="0" smtClean="0">
                <a:solidFill>
                  <a:schemeClr val="tx1"/>
                </a:solidFill>
                <a:latin typeface="Times New Roman" pitchFamily="18" charset="0"/>
                <a:cs typeface="Times New Roman" pitchFamily="18" charset="0"/>
              </a:rPr>
              <a:t>Каждый участник мастер класса </a:t>
            </a:r>
            <a:r>
              <a:rPr lang="ru-RU" dirty="0" smtClean="0">
                <a:solidFill>
                  <a:schemeClr val="tx1"/>
                </a:solidFill>
                <a:latin typeface="Times New Roman" pitchFamily="18" charset="0"/>
                <a:cs typeface="Times New Roman" pitchFamily="18" charset="0"/>
              </a:rPr>
              <a:t>может</a:t>
            </a:r>
            <a:r>
              <a:rPr lang="ru-RU" dirty="0" smtClean="0">
                <a:solidFill>
                  <a:schemeClr val="tx1"/>
                </a:solidFill>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провести опыт и определить свойства материалов. </a:t>
            </a:r>
          </a:p>
          <a:p>
            <a:r>
              <a:rPr lang="ru-RU" dirty="0" smtClean="0">
                <a:solidFill>
                  <a:schemeClr val="tx1"/>
                </a:solidFill>
                <a:latin typeface="Times New Roman"/>
                <a:cs typeface="Times New Roman"/>
              </a:rPr>
              <a:t>*</a:t>
            </a:r>
            <a:r>
              <a:rPr lang="ru-RU" dirty="0" smtClean="0">
                <a:solidFill>
                  <a:schemeClr val="tx1"/>
                </a:solidFill>
                <a:latin typeface="Times New Roman" pitchFamily="18" charset="0"/>
                <a:cs typeface="Times New Roman" pitchFamily="18" charset="0"/>
              </a:rPr>
              <a:t>Методические рекомендации: Чтобы мастер класс был интереснее и более похож на инсценировку сказки, советую к каждому опыту подобрать соответствующую музыку</a:t>
            </a:r>
            <a:endParaRPr lang="ru-RU" dirty="0">
              <a:solidFill>
                <a:schemeClr val="tx1"/>
              </a:solidFill>
              <a:latin typeface="Times New Roman" pitchFamily="18" charset="0"/>
              <a:cs typeface="Times New Roman" pitchFamily="18" charset="0"/>
            </a:endParaRPr>
          </a:p>
        </p:txBody>
      </p:sp>
      <p:sp>
        <p:nvSpPr>
          <p:cNvPr id="4" name="TextBox 3"/>
          <p:cNvSpPr txBox="1"/>
          <p:nvPr/>
        </p:nvSpPr>
        <p:spPr>
          <a:xfrm>
            <a:off x="395536" y="260648"/>
            <a:ext cx="7992888" cy="2308324"/>
          </a:xfrm>
          <a:prstGeom prst="rect">
            <a:avLst/>
          </a:prstGeom>
          <a:noFill/>
        </p:spPr>
        <p:txBody>
          <a:bodyPr wrap="square" rtlCol="0">
            <a:spAutoFit/>
          </a:bodyPr>
          <a:lstStyle/>
          <a:p>
            <a:r>
              <a:rPr lang="ru-RU" sz="3600" b="1" i="1" dirty="0" smtClean="0">
                <a:latin typeface="Times New Roman" pitchFamily="18" charset="0"/>
                <a:cs typeface="Times New Roman" pitchFamily="18" charset="0"/>
              </a:rPr>
              <a:t>Практическая значимость:</a:t>
            </a:r>
          </a:p>
          <a:p>
            <a:r>
              <a:rPr lang="ru-RU" sz="3600" b="1" i="1" dirty="0" smtClean="0">
                <a:latin typeface="Times New Roman" pitchFamily="18" charset="0"/>
                <a:cs typeface="Times New Roman" pitchFamily="18" charset="0"/>
              </a:rPr>
              <a:t> </a:t>
            </a:r>
          </a:p>
          <a:p>
            <a:endParaRPr lang="ru-RU" sz="3600" dirty="0" smtClean="0">
              <a:latin typeface="Times New Roman" pitchFamily="18" charset="0"/>
              <a:cs typeface="Times New Roman" pitchFamily="18" charset="0"/>
            </a:endParaRPr>
          </a:p>
          <a:p>
            <a:endParaRPr lang="ru-RU" sz="3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535897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27275" y="2996952"/>
            <a:ext cx="8686800" cy="841248"/>
          </a:xfrm>
        </p:spPr>
        <p:txBody>
          <a:bodyPr>
            <a:normAutofit fontScale="90000"/>
          </a:bodyPr>
          <a:lstStyle/>
          <a:p>
            <a:r>
              <a:rPr lang="ru-RU" dirty="0">
                <a:solidFill>
                  <a:schemeClr val="tx1"/>
                </a:solidFill>
                <a:effectLst/>
                <a:latin typeface="Times New Roman" pitchFamily="18" charset="0"/>
                <a:cs typeface="Times New Roman" pitchFamily="18" charset="0"/>
              </a:rPr>
              <a:t>На мотивационно-побудительном этапе мы отправимся в страну </a:t>
            </a:r>
            <a:r>
              <a:rPr lang="ru-RU" dirty="0" err="1" smtClean="0">
                <a:solidFill>
                  <a:schemeClr val="tx1"/>
                </a:solidFill>
                <a:effectLst/>
                <a:latin typeface="Times New Roman" pitchFamily="18" charset="0"/>
                <a:cs typeface="Times New Roman" pitchFamily="18" charset="0"/>
              </a:rPr>
              <a:t>экспериментирования.Давайте</a:t>
            </a:r>
            <a:r>
              <a:rPr lang="ru-RU" dirty="0" smtClean="0">
                <a:solidFill>
                  <a:schemeClr val="tx1"/>
                </a:solidFill>
                <a:effectLst/>
                <a:latin typeface="Times New Roman" pitchFamily="18" charset="0"/>
                <a:cs typeface="Times New Roman" pitchFamily="18" charset="0"/>
              </a:rPr>
              <a:t> </a:t>
            </a:r>
            <a:r>
              <a:rPr lang="ru-RU" dirty="0">
                <a:solidFill>
                  <a:schemeClr val="tx1"/>
                </a:solidFill>
                <a:effectLst/>
                <a:latin typeface="Times New Roman" pitchFamily="18" charset="0"/>
                <a:cs typeface="Times New Roman" pitchFamily="18" charset="0"/>
              </a:rPr>
              <a:t>по экспериментируем !</a:t>
            </a:r>
            <a:r>
              <a:rPr lang="ru-RU" dirty="0">
                <a:effectLst/>
              </a:rPr>
              <a:t/>
            </a:r>
            <a:br>
              <a:rPr lang="ru-RU" dirty="0">
                <a:effectLst/>
              </a:rPr>
            </a:br>
            <a:endParaRPr lang="ru-RU" dirty="0"/>
          </a:p>
        </p:txBody>
      </p:sp>
    </p:spTree>
    <p:extLst>
      <p:ext uri="{BB962C8B-B14F-4D97-AF65-F5344CB8AC3E}">
        <p14:creationId xmlns:p14="http://schemas.microsoft.com/office/powerpoint/2010/main" val="2352404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ChangeArrowheads="1"/>
          </p:cNvSpPr>
          <p:nvPr/>
        </p:nvSpPr>
        <p:spPr bwMode="auto">
          <a:xfrm>
            <a:off x="3995936" y="678872"/>
            <a:ext cx="5148064" cy="547842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1600" i="1" dirty="0">
                <a:latin typeface="Times New Roman" pitchFamily="18" charset="0"/>
                <a:cs typeface="Times New Roman" pitchFamily="18" charset="0"/>
              </a:rPr>
              <a:t>«Камешки в воде »</a:t>
            </a:r>
            <a:endParaRPr lang="ru-RU" sz="1600" dirty="0">
              <a:latin typeface="Times New Roman" pitchFamily="18" charset="0"/>
              <a:cs typeface="Times New Roman" pitchFamily="18" charset="0"/>
            </a:endParaRPr>
          </a:p>
          <a:p>
            <a:r>
              <a:rPr lang="ru-RU" sz="1600" b="1" dirty="0">
                <a:latin typeface="Times New Roman" pitchFamily="18" charset="0"/>
                <a:cs typeface="Times New Roman" pitchFamily="18" charset="0"/>
              </a:rPr>
              <a:t>Опыт 1</a:t>
            </a:r>
            <a:endParaRPr lang="ru-RU" sz="1600" dirty="0">
              <a:latin typeface="Times New Roman" pitchFamily="18" charset="0"/>
              <a:cs typeface="Times New Roman" pitchFamily="18" charset="0"/>
            </a:endParaRPr>
          </a:p>
          <a:p>
            <a:r>
              <a:rPr lang="ru-RU" sz="1600" dirty="0">
                <a:latin typeface="Times New Roman" pitchFamily="18" charset="0"/>
                <a:cs typeface="Times New Roman" pitchFamily="18" charset="0"/>
              </a:rPr>
              <a:t>Цель: показать разнообразие камней по внешним признакам.</a:t>
            </a:r>
          </a:p>
          <a:p>
            <a:r>
              <a:rPr lang="ru-RU" sz="1600" dirty="0">
                <a:latin typeface="Times New Roman" pitchFamily="18" charset="0"/>
                <a:cs typeface="Times New Roman" pitchFamily="18" charset="0"/>
              </a:rPr>
              <a:t>Материал: разнообразные камни, мисочки с водой.</a:t>
            </a:r>
          </a:p>
          <a:p>
            <a:r>
              <a:rPr lang="ru-RU" sz="1600" dirty="0">
                <a:latin typeface="Times New Roman" pitchFamily="18" charset="0"/>
                <a:cs typeface="Times New Roman" pitchFamily="18" charset="0"/>
              </a:rPr>
              <a:t>Рассмотрим, какие бывают камни. Найдите среди них самый большой (маленький, самый красивый (невзрачный) и т. д. Пусть дети обоснуют свой выбор.</a:t>
            </a:r>
          </a:p>
          <a:p>
            <a:r>
              <a:rPr lang="ru-RU" sz="1600" dirty="0">
                <a:latin typeface="Times New Roman" pitchFamily="18" charset="0"/>
                <a:cs typeface="Times New Roman" pitchFamily="18" charset="0"/>
              </a:rPr>
              <a:t>Выложите камни в ряд от большого к маленькому, от шершавого до гладкого, от белого до самого темного. Выберите камушки, похожие на овал, круг, четырехугольник. С закрытыми глазами выбираем самый гладкий (шершавый, самый круглый (неровный).</a:t>
            </a:r>
          </a:p>
          <a:p>
            <a:r>
              <a:rPr lang="ru-RU" sz="1600" dirty="0">
                <a:latin typeface="Times New Roman" pitchFamily="18" charset="0"/>
                <a:cs typeface="Times New Roman" pitchFamily="18" charset="0"/>
              </a:rPr>
              <a:t>Рассматриваем самый круглый камень. Как вы думаете, этот камешек всегда был таким круглым или у него были углы? Вода двигает морские и речные камушки. Они трутся о песок, друг о друга, и острые углы постепенно исчезают, стираются, - так камушек становится круглым. Дети берут камешки в ладони, трясут их, ударяют друг о друга, слушают, как они стучат.</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666" y="1772816"/>
            <a:ext cx="3744416" cy="364779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67944" y="189021"/>
            <a:ext cx="5076057" cy="6336704"/>
          </a:xfrm>
        </p:spPr>
        <p:txBody>
          <a:bodyPr>
            <a:noAutofit/>
          </a:bodyPr>
          <a:lstStyle/>
          <a:p>
            <a:r>
              <a:rPr lang="ru-RU" sz="1600" b="1" dirty="0">
                <a:solidFill>
                  <a:schemeClr val="tx1"/>
                </a:solidFill>
                <a:latin typeface="Times New Roman" pitchFamily="18" charset="0"/>
                <a:cs typeface="Times New Roman" pitchFamily="18" charset="0"/>
              </a:rPr>
              <a:t>Опыт 2</a:t>
            </a:r>
            <a:r>
              <a:rPr lang="ru-RU" sz="1600" dirty="0">
                <a:solidFill>
                  <a:schemeClr val="tx1"/>
                </a:solidFill>
                <a:latin typeface="Times New Roman" pitchFamily="18" charset="0"/>
                <a:cs typeface="Times New Roman" pitchFamily="18" charset="0"/>
              </a:rPr>
              <a:t/>
            </a:r>
            <a:br>
              <a:rPr lang="ru-RU" sz="1600" dirty="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«Цветные камни».</a:t>
            </a:r>
          </a:p>
          <a:p>
            <a:r>
              <a:rPr lang="ru-RU" sz="1600" dirty="0" smtClean="0">
                <a:solidFill>
                  <a:schemeClr val="tx1"/>
                </a:solidFill>
                <a:latin typeface="Times New Roman" pitchFamily="18" charset="0"/>
                <a:cs typeface="Times New Roman" pitchFamily="18" charset="0"/>
              </a:rPr>
              <a:t>Цель</a:t>
            </a:r>
            <a:r>
              <a:rPr lang="ru-RU" sz="1600" dirty="0">
                <a:solidFill>
                  <a:schemeClr val="tx1"/>
                </a:solidFill>
                <a:latin typeface="Times New Roman" pitchFamily="18" charset="0"/>
                <a:cs typeface="Times New Roman" pitchFamily="18" charset="0"/>
              </a:rPr>
              <a:t>: сформировать представления о свойствах камня</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Материалы: Морские камешки, кусочки гранила и пемзы, прозрачные сосуды с водой.</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Ход опыта Предполагаемые ответы детей</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Дети, как вы думаете, что будет, если положить камень в воду? Он утонет</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Бросьте камень в сосуд с водой и наблюдайте, что будет с ним происходить. Утонул </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Может ли камень плавать? Нет</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Возьмите гранит и пемзу. Сравните их по весу. Одинаковы камни по весу? Нет, один – легкий, другой -тяжелый.</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Что произойдет с каждым из них, если их опустить в воду? Утонут</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Давайте проверим, так ли это: опустите гранит и пемзу в воду. Что произошло? Пемза не утонула, гранит утонул.</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Как вы думаете почему? Потому что пемза легкая. В ней много дырочек. А в дырочках есть воздух и пузырьки с воздухом не давали ей утонуть.</a:t>
            </a:r>
            <a:br>
              <a:rPr lang="ru-RU" sz="1600" dirty="0">
                <a:solidFill>
                  <a:schemeClr val="tx1"/>
                </a:solidFill>
                <a:latin typeface="Times New Roman" pitchFamily="18" charset="0"/>
                <a:cs typeface="Times New Roman" pitchFamily="18" charset="0"/>
              </a:rPr>
            </a:br>
            <a:r>
              <a:rPr lang="ru-RU" sz="1600" dirty="0">
                <a:solidFill>
                  <a:schemeClr val="tx1"/>
                </a:solidFill>
                <a:latin typeface="Times New Roman" pitchFamily="18" charset="0"/>
                <a:cs typeface="Times New Roman" pitchFamily="18" charset="0"/>
              </a:rPr>
              <a:t>В пемзе много дырочек, в которых скапливается воздух, поэтому она легкая и не тонет.</a:t>
            </a:r>
          </a:p>
          <a:p>
            <a:endParaRPr lang="ru-RU" sz="1600" dirty="0">
              <a:solidFill>
                <a:schemeClr val="tx1"/>
              </a:solidFill>
              <a:latin typeface="Times New Roman" pitchFamily="18" charset="0"/>
              <a:cs typeface="Times New Roman"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40768"/>
            <a:ext cx="4248472" cy="4659111"/>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466</TotalTime>
  <Words>397</Words>
  <Application>Microsoft Office PowerPoint</Application>
  <PresentationFormat>Экран (4:3)</PresentationFormat>
  <Paragraphs>37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Трек</vt:lpstr>
      <vt:lpstr>Презентация PowerPoint</vt:lpstr>
      <vt:lpstr>Презентация PowerPoint</vt:lpstr>
      <vt:lpstr>Презентация PowerPoint</vt:lpstr>
      <vt:lpstr>Презентация PowerPoint</vt:lpstr>
      <vt:lpstr>Правила поведения в лаборатории</vt:lpstr>
      <vt:lpstr>.</vt:lpstr>
      <vt:lpstr>На мотивационно-побудительном этапе мы отправимся в страну экспериментирования.Давайте по экспериментируем !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Пользователь</cp:lastModifiedBy>
  <cp:revision>35</cp:revision>
  <cp:lastPrinted>2021-03-02T04:35:13Z</cp:lastPrinted>
  <dcterms:created xsi:type="dcterms:W3CDTF">2018-09-19T18:46:22Z</dcterms:created>
  <dcterms:modified xsi:type="dcterms:W3CDTF">2021-03-02T05:53:16Z</dcterms:modified>
</cp:coreProperties>
</file>