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1" r:id="rId5"/>
    <p:sldId id="268" r:id="rId6"/>
    <p:sldId id="266" r:id="rId7"/>
    <p:sldId id="270" r:id="rId8"/>
    <p:sldId id="262" r:id="rId9"/>
    <p:sldId id="264" r:id="rId10"/>
    <p:sldId id="260" r:id="rId11"/>
    <p:sldId id="259" r:id="rId12"/>
    <p:sldId id="261" r:id="rId13"/>
    <p:sldId id="27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B5D01-5F94-42E7-891E-1A24C958B1C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BDFCF-A38B-402D-9081-47C5D99B18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BDFCF-A38B-402D-9081-47C5D99B18E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21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99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53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1847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4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62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90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68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41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634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55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5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05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6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3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3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0E60F7F-96AE-4D81-A8D6-AE973100438C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F50DAD5-712E-48EC-9249-5B5A8C7ABD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33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44700-9BEF-43FB-999E-A982F0860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766" y="0"/>
            <a:ext cx="3420867" cy="14742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b="1" i="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br>
              <a:rPr lang="ru-RU" sz="1300" b="1" i="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i="0" dirty="0">
                <a:solidFill>
                  <a:srgbClr val="000000"/>
                </a:solidFill>
                <a:effectLst/>
                <a:latin typeface="Open Sans"/>
              </a:rPr>
            </a:br>
            <a:r>
              <a:rPr lang="ru-RU" sz="1600" b="1" cap="al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ГОРОДА НЕФТЕЮГАНСКА </a:t>
            </a:r>
            <a:br>
              <a:rPr lang="ru-RU" sz="1600" b="1" cap="al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cap="al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"ДЕТСКИЙ САД №1 "РЯБИНКА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9D1E04-D517-412D-A484-897656FDD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63863"/>
            <a:ext cx="4569708" cy="1214051"/>
          </a:xfrm>
        </p:spPr>
        <p:txBody>
          <a:bodyPr>
            <a:noAutofit/>
          </a:bodyPr>
          <a:lstStyle/>
          <a:p>
            <a:pPr algn="ctr"/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Город,  в  котором  я  живу»</a:t>
            </a: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г.Нефтеюганск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2021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A22C264-427E-4F97-A405-7292A42B8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098" y="0"/>
            <a:ext cx="776990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381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30BE25-DF11-499E-A922-2CCAE92E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C716B4-44BC-478F-89AC-6FB929F2C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766" y="3033146"/>
            <a:ext cx="5054022" cy="324945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917595-71A9-4C2B-956D-C0F89F03AA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816" y="499535"/>
            <a:ext cx="4463143" cy="3347357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11886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498899-9E9C-4F59-A50C-2AE49B1223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6601" y="728931"/>
            <a:ext cx="2792264" cy="3659175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3FFC21-F4CD-43F5-9EEF-F04722AF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42A7AF-0C9D-4FCB-BC69-FE9CC0BD09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72" y="685800"/>
            <a:ext cx="2892490" cy="3659175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C29405-88CC-4497-BB1F-9D79EA53ED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6297" y="3405583"/>
            <a:ext cx="2783296" cy="3275833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DD75C7-901E-4204-AA36-24A231E9355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7514" y="3641200"/>
            <a:ext cx="2118049" cy="3040216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55873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641B8-010F-4CDD-9A7D-84B67B1B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013C09-28D4-4791-B462-773938A9E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BD0BB0-DB93-4401-B52F-17A17D3330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293" y="261083"/>
            <a:ext cx="4210041" cy="28784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0EECDC-63EE-4F17-93C0-027DAD6B1B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388" y="3956179"/>
            <a:ext cx="5847184" cy="26312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D46F39-3FAD-456D-A71D-AB6BA0038E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1012" y="65141"/>
            <a:ext cx="4456776" cy="327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119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3087E-11CF-4D3A-A8B9-DDD52F58E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BDC7E2-9D54-4502-AE90-10D853D77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DC0AED-93D6-4E65-8C12-58ABFEF93D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9629" y="2983277"/>
            <a:ext cx="5658983" cy="30081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679731-459F-4A47-9C89-AA6107AA95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67535" y="4338814"/>
            <a:ext cx="2059667" cy="29787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BFD15D-4B93-456C-9DB8-4AEC68DDCE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22" y="183848"/>
            <a:ext cx="2333084" cy="28968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390781-957F-4551-B061-4D287ACA49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8679" y="255187"/>
            <a:ext cx="2493290" cy="31133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F7E61E0-C515-429F-BE48-EF76F49728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22" y="174517"/>
            <a:ext cx="2333084" cy="289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13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3D3AA-BCD6-40FA-AA7D-F7654CF06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6F15A7-2BF3-4192-BEC5-8B1A25992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305" y="732453"/>
            <a:ext cx="8534400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0905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DA9A83-A0BF-4780-9994-2AC7043EE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167951"/>
            <a:ext cx="10055323" cy="66900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патриотических чувств детей старшего дошкольного возраста  через проектную деятельность.</a:t>
            </a:r>
          </a:p>
          <a:p>
            <a:pPr>
              <a:lnSpc>
                <a:spcPct val="120000"/>
              </a:lnSpc>
              <a:buNone/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Обобщить и систематизировать представления  детей о родном городе, его достопримечательностях, о профессиях людей нашего города.</a:t>
            </a:r>
          </a:p>
          <a:p>
            <a:pPr lvl="0"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понимание выражения «малая родина».</a:t>
            </a:r>
          </a:p>
          <a:p>
            <a:pPr lvl="0"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патриотические чувства к родному городу, к своей родине.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Повышать компетентность родителей (законных представителей) воспитанников в вопросах формирования патриотических чувств у старших дошкольников.</a:t>
            </a:r>
            <a:b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lang="ru-RU" sz="2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Воспитанник имеющий представления о родном городе, его достопримечательностях, о профессиях людей нашего города. 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Воспитанник понимающий выражение «Малая Родина» .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Воспитанник проявляющий интерес, любознательность к своей малой Родине через различные виды деятельности.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2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Родители:</a:t>
            </a:r>
            <a:endParaRPr lang="ru-RU" sz="21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21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проявляющий компетентность </a:t>
            </a: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вопросах формирования патриотических чувств у старших дошкольников;</a:t>
            </a:r>
            <a:b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-являющийся активным участником в совместной проектной деятельности;</a:t>
            </a:r>
            <a:endParaRPr lang="ru-RU" sz="21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2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заинтересованный в </a:t>
            </a:r>
            <a:r>
              <a:rPr lang="ru-RU" sz="2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развитие у ребенка познавательного интереса.</a:t>
            </a:r>
            <a:endParaRPr lang="ru-RU" sz="2100" dirty="0">
              <a:effectLst/>
            </a:endParaRPr>
          </a:p>
          <a:p>
            <a:pPr marL="180340" marR="269875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1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109FC-228A-4BA8-B609-C7E3E00C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4BFD056-9D48-42C7-A81B-F81AC8FF1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5570" y="219270"/>
            <a:ext cx="8427108" cy="5406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 descr="https://phonoteka.org/uploads/posts/2021-04/1619507273_26-phonoteka_org-p-neznaika-fon-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86050"/>
            <a:ext cx="2594673" cy="4371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127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6844BBCA-648E-4D34-9BAF-413E6E4BB4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079538"/>
              </p:ext>
            </p:extLst>
          </p:nvPr>
        </p:nvGraphicFramePr>
        <p:xfrm>
          <a:off x="0" y="-39474"/>
          <a:ext cx="12191998" cy="67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085">
                  <a:extLst>
                    <a:ext uri="{9D8B030D-6E8A-4147-A177-3AD203B41FA5}">
                      <a16:colId xmlns:a16="http://schemas.microsoft.com/office/drawing/2014/main" val="440994640"/>
                    </a:ext>
                  </a:extLst>
                </a:gridCol>
                <a:gridCol w="10797913">
                  <a:extLst>
                    <a:ext uri="{9D8B030D-6E8A-4147-A177-3AD203B41FA5}">
                      <a16:colId xmlns:a16="http://schemas.microsoft.com/office/drawing/2014/main" val="4116326600"/>
                    </a:ext>
                  </a:extLst>
                </a:gridCol>
              </a:tblGrid>
              <a:tr h="620879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rgbClr val="052F61"/>
                          </a:solidFill>
                          <a:highlight>
                            <a:srgbClr val="C0C0C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ПРОЕКТА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highlight>
                          <a:srgbClr val="C0C0C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465735"/>
                  </a:ext>
                </a:extLst>
              </a:tr>
              <a:tr h="354788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и формы деятельности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466219"/>
                  </a:ext>
                </a:extLst>
              </a:tr>
              <a:tr h="1102277">
                <a:tc>
                  <a:txBody>
                    <a:bodyPr/>
                    <a:lstStyle/>
                    <a:p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Пн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занятие «Наш город, город нефтяных профессий»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-занятие экспериментирование «Свойства нефти»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презентация «Города России» 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-Беседа и просмотр презентации «Достопримечательности нашего города». </a:t>
                      </a:r>
                      <a:b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-Работа с родителями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–привлечение родителей к участию в проекте: подбор познавательного материала по теме проекта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373878"/>
                  </a:ext>
                </a:extLst>
              </a:tr>
              <a:tr h="103479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-Разучивание стихотворения Нины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Вишницкой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«Наш Нефтеюганск»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-Рассматривание иллюстраций, открыток, фотографий с достопримечательностями города»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-Икт игра «Кому что нужно для профессии»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-Конструирование «Город будущего»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-Работа с родителями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–консультация«Растим маленького патриота»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852322"/>
                  </a:ext>
                </a:extLst>
              </a:tr>
              <a:tr h="1271324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-Беседа «Кто добывает нефть?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-Беседа и просмотр презентации «Полезные свойства нефти»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иллюстраций герба, рисование элементов герба города Нефтеюганска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-Дидактические игры «Сложи герб Нефтеюганска», «Герб Югры»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-Интерактивная дидактическая игра «Моя родина-Мой Нефтеюганск»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-Художественно-продуктивная деятельность: рисование на тему «С чего начинается Родина»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-Творческая мастерская-создание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макета центральной площади.</a:t>
                      </a:r>
                      <a:br>
                        <a:rPr lang="ru-RU" sz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-Работа с родителями- привлечение родителей к созданию творческой выставки «Нефтеюганск, глазами детей»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324275"/>
                  </a:ext>
                </a:extLst>
              </a:tr>
              <a:tr h="1300890">
                <a:tc>
                  <a:txBody>
                    <a:bodyPr/>
                    <a:lstStyle/>
                    <a:p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Прослушивание аудиозаписи А.Морозова- «Наш Нефтеюганск»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-Просмотр презентации «Знаменитые люди нашего города»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-Дидактическая игра «Что в родном городе есть»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-Сюжетно ролевая игра «Экскурсия по городу»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 игры «Сложи герб Нефтеюганска», «Герб Югры»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оздание коллажа «Город, рожденный нефтью»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247188"/>
                  </a:ext>
                </a:extLst>
              </a:tr>
              <a:tr h="722526">
                <a:tc>
                  <a:txBody>
                    <a:bodyPr/>
                    <a:lstStyle/>
                    <a:p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Пт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Составление рассказов на тему: «Что я видел на нашей улице?»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-Беседа «Прошлое, настоящее города Нефтеюганска»</a:t>
                      </a:r>
                      <a:b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-Представление детских исследовательских проектов на тему «Нефтяные профессии»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2727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F17761-B6A6-4EEC-8256-D0FE813FAE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971" y="3615748"/>
            <a:ext cx="5814041" cy="261631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670486-D01B-485A-BF35-ECAB1EA8AA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05" y="536510"/>
            <a:ext cx="3172019" cy="4229359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F14EBA-028D-4897-92ED-D2AD39B58D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209" y="1317234"/>
            <a:ext cx="5486367" cy="2468865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1C7BD-A9BE-4638-9EBD-98129456D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A27764-2ED5-49D9-B239-8E3A3B3565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562" y="4534678"/>
            <a:ext cx="4802121" cy="216095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88997C-D8F9-4AED-A82D-0D552ECBE3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586" y="4362980"/>
            <a:ext cx="3110202" cy="2332652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76AB25-2FF9-4E0F-989F-633067A776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152" y="717939"/>
            <a:ext cx="4337260" cy="2943808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82901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19E808-5044-44D4-BBEF-DBA3BD60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067F9-5864-4C82-B0FC-822A3841F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9A625B-CA0D-41BB-A978-5050785AC3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32" y="383161"/>
            <a:ext cx="1788756" cy="3975013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2B9E21-6CD5-44D8-AB98-2364180F2D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0902" y="3930432"/>
            <a:ext cx="3039848" cy="2620866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B3165D-A633-44B6-97C5-786624B84D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3434" y="3352194"/>
            <a:ext cx="3039463" cy="3214396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BF17D3-5471-47D8-B706-8ED955DF827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6645" y="385282"/>
            <a:ext cx="2779355" cy="280125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0F8E2E-99A4-49C7-B768-6BF210EA669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165" y="1401662"/>
            <a:ext cx="1516926" cy="3370946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32970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0A6F4-B159-46DE-861D-0D507EB86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272918"/>
            <a:ext cx="8534400" cy="1507067"/>
          </a:xfrm>
        </p:spPr>
        <p:txBody>
          <a:bodyPr>
            <a:normAutofit/>
          </a:bodyPr>
          <a:lstStyle/>
          <a:p>
            <a:endParaRPr lang="ru-RU" sz="2800" b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4700DD-35CA-4D4C-A0A3-BCDB6485DB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852" y="4028496"/>
            <a:ext cx="3408781" cy="2556586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3F1124-314E-46C7-8F74-63D9677925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80" y="405789"/>
            <a:ext cx="2992021" cy="2244016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5BC6B1A-E5FD-444C-BDEC-4A79EFAF66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864" y="443023"/>
            <a:ext cx="2143257" cy="2857676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DCF09E-D21A-4E8F-8179-7394A04CED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9073" y="3263465"/>
            <a:ext cx="2410278" cy="3213704"/>
          </a:xfrm>
          <a:prstGeom prst="rect">
            <a:avLst/>
          </a:prstGeom>
          <a:ln w="228600" cap="sq" cmpd="thickThin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16677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476A8-5DEB-4E74-B8AE-0ACE91813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24" y="335210"/>
            <a:ext cx="8534400" cy="1507067"/>
          </a:xfrm>
        </p:spPr>
        <p:txBody>
          <a:bodyPr>
            <a:normAutofit/>
          </a:bodyPr>
          <a:lstStyle/>
          <a:p>
            <a:endParaRPr lang="ru-RU" sz="2800" b="1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3005E4-6FCE-4E9D-AEA5-4354500A44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43"/>
          <a:stretch/>
        </p:blipFill>
        <p:spPr bwMode="auto">
          <a:xfrm>
            <a:off x="681048" y="787918"/>
            <a:ext cx="2670324" cy="3601616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7628E4-2B75-438A-8A43-90E8A55A10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641" y="2918609"/>
            <a:ext cx="2249582" cy="355921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8AFDE6-A49D-4FDF-A497-5BC41B7493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897" y="673618"/>
            <a:ext cx="4572000" cy="205740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76425794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Другая 2">
      <a:dk1>
        <a:sysClr val="windowText" lastClr="000000"/>
      </a:dk1>
      <a:lt1>
        <a:sysClr val="window" lastClr="FFFFFF"/>
      </a:lt1>
      <a:dk2>
        <a:srgbClr val="86C5EE"/>
      </a:dk2>
      <a:lt2>
        <a:srgbClr val="E3F7FC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815</TotalTime>
  <Words>492</Words>
  <Application>Microsoft Office PowerPoint</Application>
  <PresentationFormat>Широкоэкранный</PresentationFormat>
  <Paragraphs>40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Century Gothic</vt:lpstr>
      <vt:lpstr>Open Sans</vt:lpstr>
      <vt:lpstr>Times New Roman</vt:lpstr>
      <vt:lpstr>Wingdings 3</vt:lpstr>
      <vt:lpstr>Сектор</vt:lpstr>
      <vt:lpstr>"  МУНИЦИПАЛЬНОЕ БЮДЖЕТНОЕ ДОШКОЛЬНОЕ ОБРАЗОВАТЕЛЬНОЕ УЧРЕЖДЕНИЕ ГОРОДА НЕФТЕЮГАНСКА  "ДЕТСКИЙ САД №1 "РЯБИНКА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  МУНИЦИПАЛЬНОЕ БЮДЖЕТНОЕ ДОШКОЛЬНОЕ ОБРАЗОВАТЕЛЬНОЕ УЧРЕЖДЕНИЕ ГОРОДА НЕФТЕЮГАНСКА "ДЕТСКИЙ САД №1 "РЯБИНКА</dc:title>
  <dc:creator>Оля Трескина</dc:creator>
  <cp:lastModifiedBy>Оля Трескина</cp:lastModifiedBy>
  <cp:revision>15</cp:revision>
  <dcterms:created xsi:type="dcterms:W3CDTF">2021-10-17T10:51:02Z</dcterms:created>
  <dcterms:modified xsi:type="dcterms:W3CDTF">2022-04-06T16:35:08Z</dcterms:modified>
</cp:coreProperties>
</file>