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6" r:id="rId1"/>
  </p:sldMasterIdLst>
  <p:notesMasterIdLst>
    <p:notesMasterId r:id="rId40"/>
  </p:notes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</p:sldIdLst>
  <p:sldSz cx="12192000" cy="6858000"/>
  <p:notesSz cx="6858000" cy="9144000"/>
  <p:custDataLst>
    <p:tags r:id="rId4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>
        <p:scale>
          <a:sx n="51" d="100"/>
          <a:sy n="51" d="100"/>
        </p:scale>
        <p:origin x="-402" y="-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B99706-C08E-42C5-AA0B-D4787B452088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AD1B60-FEFF-4697-973B-29004E08DF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387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</a:ln>
        </p:spPr>
        <p:txBody>
          <a:bodyPr/>
          <a:lstStyle/>
          <a:p>
            <a:fld id="{A77FA3D2-498D-4144-938A-871263964C9D}" type="slidenum">
              <a:rPr lang="en-US"/>
              <a:t>20</a:t>
            </a:fld>
            <a:endParaRPr lang="en-US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</a:ln>
        </p:spPr>
        <p:txBody>
          <a:bodyPr/>
          <a:lstStyle/>
          <a:p>
            <a:fld id="{DFB5D723-6F99-4CF3-92C7-9F1823F4533E}" type="slidenum">
              <a:rPr lang="en-US"/>
              <a:t>38</a:t>
            </a:fld>
            <a:endParaRPr lang="en-US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/>
            </a:p>
          </p:txBody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702E3704-A6BE-4BB5-A08A-93C5EF03C40A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E7AA2B05-C7F2-4B1A-9031-D77F5CE1823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4696556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E3704-A6BE-4BB5-A08A-93C5EF03C40A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A2B05-C7F2-4B1A-9031-D77F5CE18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81692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E3704-A6BE-4BB5-A08A-93C5EF03C40A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A2B05-C7F2-4B1A-9031-D77F5CE1823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8816897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E3704-A6BE-4BB5-A08A-93C5EF03C40A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A2B05-C7F2-4B1A-9031-D77F5CE1823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095262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E3704-A6BE-4BB5-A08A-93C5EF03C40A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A2B05-C7F2-4B1A-9031-D77F5CE18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712381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ct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E3704-A6BE-4BB5-A08A-93C5EF03C40A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A2B05-C7F2-4B1A-9031-D77F5CE1823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2037151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ct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E3704-A6BE-4BB5-A08A-93C5EF03C40A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A2B05-C7F2-4B1A-9031-D77F5CE1823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252047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E3704-A6BE-4BB5-A08A-93C5EF03C40A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A2B05-C7F2-4B1A-9031-D77F5CE1823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7837277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E3704-A6BE-4BB5-A08A-93C5EF03C40A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A2B05-C7F2-4B1A-9031-D77F5CE1823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715377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E3704-A6BE-4BB5-A08A-93C5EF03C40A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A2B05-C7F2-4B1A-9031-D77F5CE18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4035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E3704-A6BE-4BB5-A08A-93C5EF03C40A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A2B05-C7F2-4B1A-9031-D77F5CE1823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0023097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E3704-A6BE-4BB5-A08A-93C5EF03C40A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A2B05-C7F2-4B1A-9031-D77F5CE18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550870"/>
      </p:ext>
    </p:extLst>
  </p:cSld>
  <p:clrMapOvr>
    <a:masterClrMapping/>
  </p:clrMapOvr>
  <p:transition/>
  <p:extLst>
    <p:ext uri="{DCECCB84-F9BA-43D5-87BE-67443E8EF086}">
      <p15:sldGuideLst xmlns="" xmlns:p15="http://schemas.microsoft.com/office/powerpoint/2012/main" xmlns:p159="http://schemas.microsoft.com/office/powerpoint/2015/09/main" xmlns:a14="http://schemas.microsoft.com/office/drawing/2010/main" xmlns:p14="http://schemas.microsoft.com/office/powerpoint/2010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E3704-A6BE-4BB5-A08A-93C5EF03C40A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A2B05-C7F2-4B1A-9031-D77F5CE1823A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1341991"/>
      </p:ext>
    </p:extLst>
  </p:cSld>
  <p:clrMapOvr>
    <a:masterClrMapping/>
  </p:clrMapOvr>
  <p:transition/>
  <p:extLst>
    <p:ext uri="{DCECCB84-F9BA-43D5-87BE-67443E8EF086}">
      <p15:sldGuideLst xmlns="" xmlns:p15="http://schemas.microsoft.com/office/powerpoint/2012/main" xmlns:p159="http://schemas.microsoft.com/office/powerpoint/2015/09/main" xmlns:a14="http://schemas.microsoft.com/office/drawing/2010/main" xmlns:p14="http://schemas.microsoft.com/office/powerpoint/2010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E3704-A6BE-4BB5-A08A-93C5EF03C40A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A2B05-C7F2-4B1A-9031-D77F5CE1823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951221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E3704-A6BE-4BB5-A08A-93C5EF03C40A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A2B05-C7F2-4B1A-9031-D77F5CE18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54471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E3704-A6BE-4BB5-A08A-93C5EF03C40A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A2B05-C7F2-4B1A-9031-D77F5CE1823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1455943"/>
      </p:ext>
    </p:extLst>
  </p:cSld>
  <p:clrMapOvr>
    <a:masterClrMapping/>
  </p:clrMapOvr>
  <p:transition/>
  <p:extLst>
    <p:ext uri="{DCECCB84-F9BA-43D5-87BE-67443E8EF086}">
      <p15:sldGuideLst xmlns="" xmlns:p15="http://schemas.microsoft.com/office/powerpoint/2012/main" xmlns:p159="http://schemas.microsoft.com/office/powerpoint/2015/09/main" xmlns:a14="http://schemas.microsoft.com/office/drawing/2010/main" xmlns:p14="http://schemas.microsoft.com/office/powerpoint/2010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E3704-A6BE-4BB5-A08A-93C5EF03C40A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A2B05-C7F2-4B1A-9031-D77F5CE18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24490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/>
            </a:p>
          </p:txBody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02E3704-A6BE-4BB5-A08A-93C5EF03C40A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7AA2B05-C7F2-4B1A-9031-D77F5CE18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405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  <p:sldLayoutId id="2147483809" r:id="rId13"/>
    <p:sldLayoutId id="2147483810" r:id="rId14"/>
    <p:sldLayoutId id="2147483811" r:id="rId15"/>
    <p:sldLayoutId id="2147483812" r:id="rId16"/>
    <p:sldLayoutId id="2147483813" r:id="rId17"/>
  </p:sldLayoutIdLst>
  <p:transition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 xmlns:p159="http://schemas.microsoft.com/office/powerpoint/2015/09/main" xmlns:a14="http://schemas.microsoft.com/office/drawing/2010/main" xmlns:p14="http://schemas.microsoft.com/office/powerpoint/2010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pedsovet.su/liter/6269_kak_nauchit_rebemka_pereskasyvat_text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pedsovet.su/publ/123-1-0-4239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pedsovet.su/dou/6421_kartoteka_syuzhetno_rilevyh_igr_fgos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pedsovet.su/publ/47-1-0-4151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pedsovet.su/metodika/6536_pedagogicheskoe_porosveschenie_roditeley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pedsovet.su/publ/108-1-0-5143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9050" y="6350"/>
            <a:ext cx="12223750" cy="685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id="{E1D362BF-B33C-44B7-AC24-FBED4D94AC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6042" y="1036793"/>
            <a:ext cx="8679915" cy="2650435"/>
          </a:xfrm>
        </p:spPr>
        <p:txBody>
          <a:bodyPr>
            <a:normAutofit/>
          </a:bodyPr>
          <a:lstStyle/>
          <a:p>
            <a:r>
              <a:rPr lang="ru-RU" sz="5200" b="1"/>
              <a:t>Родительское собрание в средней группе №2 «Солнышко»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id="{065CCC2F-718C-403C-B347-EF72DC71BB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88765" y="3906267"/>
            <a:ext cx="4243899" cy="1421107"/>
          </a:xfrm>
        </p:spPr>
        <p:txBody>
          <a:bodyPr>
            <a:normAutofit fontScale="85000" lnSpcReduction="20000"/>
          </a:bodyPr>
          <a:lstStyle/>
          <a:p>
            <a:r>
              <a:rPr lang="ru-RU"/>
              <a:t>Подготовили и провели воспитатели:</a:t>
            </a:r>
          </a:p>
          <a:p>
            <a:r>
              <a:rPr lang="ru-RU" err="1"/>
              <a:t>Мандыч Ирина Владимировна</a:t>
            </a:r>
          </a:p>
          <a:p>
            <a:r>
              <a:rPr lang="ru-RU" err="1"/>
              <a:t>Гаргалык Людмила Петровна</a:t>
            </a:r>
          </a:p>
          <a:p>
            <a:r>
              <a:rPr lang="ru-RU"/>
              <a:t>Москва 2021</a:t>
            </a:r>
          </a:p>
        </p:txBody>
      </p:sp>
    </p:spTree>
    <p:extLst>
      <p:ext uri="{BB962C8B-B14F-4D97-AF65-F5344CB8AC3E}">
        <p14:creationId xmlns:p14="http://schemas.microsoft.com/office/powerpoint/2010/main" val="2763656835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ocuments\СЛАИ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" y="3658"/>
            <a:ext cx="12220783" cy="6854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63553" y="404665"/>
            <a:ext cx="988909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>
                <a:solidFill>
                  <a:srgbClr val="7030A0"/>
                </a:solidFill>
              </a:rPr>
              <a:t>Совет №2</a:t>
            </a:r>
          </a:p>
          <a:p>
            <a:r>
              <a:rPr lang="ru-RU" sz="2000">
                <a:solidFill>
                  <a:srgbClr val="7030A0"/>
                </a:solidFill>
              </a:rPr>
              <a:t>Предлагайте ребенку для игры геометрические фигурки, </a:t>
            </a:r>
            <a:r>
              <a:rPr lang="ru-RU" sz="2000" err="1" smtClean="0">
                <a:solidFill>
                  <a:srgbClr val="7030A0"/>
                </a:solidFill>
              </a:rPr>
              <a:t>пазлы, мозаику</a:t>
            </a:r>
            <a:r>
              <a:rPr lang="ru-RU" sz="2000">
                <a:solidFill>
                  <a:srgbClr val="7030A0"/>
                </a:solidFill>
              </a:rPr>
              <a:t>, конструкторы Лего и других производителей.</a:t>
            </a:r>
          </a:p>
          <a:p>
            <a:r>
              <a:rPr lang="ru-RU" sz="2000">
                <a:solidFill>
                  <a:srgbClr val="7030A0"/>
                </a:solidFill>
              </a:rPr>
              <a:t>В 4-5 лет ребенок становится очень любознательным. У него появляется потребность в интеллектуальном общении. Он пытается осмыслить те явления, которые его окружают, задает много вопросов взрослым.</a:t>
            </a:r>
          </a:p>
          <a:p>
            <a:pPr algn="ctr"/>
            <a:r>
              <a:rPr lang="ru-RU" sz="2000" b="1" i="1">
                <a:solidFill>
                  <a:srgbClr val="7030A0"/>
                </a:solidFill>
              </a:rPr>
              <a:t>Совет №3</a:t>
            </a:r>
          </a:p>
          <a:p>
            <a:r>
              <a:rPr lang="ru-RU" sz="2000" b="1" i="1">
                <a:solidFill>
                  <a:srgbClr val="FF0000"/>
                </a:solidFill>
              </a:rPr>
              <a:t>Рекомендации!</a:t>
            </a:r>
            <a:r>
              <a:rPr lang="ru-RU" sz="2000"/>
              <a:t> </a:t>
            </a:r>
            <a:r>
              <a:rPr lang="ru-RU" sz="2000">
                <a:solidFill>
                  <a:srgbClr val="7030A0"/>
                </a:solidFill>
              </a:rPr>
              <a:t>Не </a:t>
            </a:r>
            <a:r>
              <a:rPr lang="ru-RU" sz="2000" smtClean="0">
                <a:solidFill>
                  <a:srgbClr val="7030A0"/>
                </a:solidFill>
              </a:rPr>
              <a:t>отмахивайтесь от </a:t>
            </a:r>
            <a:r>
              <a:rPr lang="ru-RU" sz="2000">
                <a:solidFill>
                  <a:srgbClr val="7030A0"/>
                </a:solidFill>
              </a:rPr>
              <a:t>ребенка, если он будет приставать к вам с вопросами. Постарайтесь в доступной форме объяснить интересующую его тему.</a:t>
            </a:r>
          </a:p>
          <a:p>
            <a:r>
              <a:rPr lang="ru-RU" sz="2000">
                <a:solidFill>
                  <a:srgbClr val="7030A0"/>
                </a:solidFill>
              </a:rPr>
              <a:t>В среднем дошкольном возрасте увеличивается объем памяти. Дети могут запоминать около 7-8 названий предметов. Появляется произвольное запоминание, могут заучивать небольшие стишки наизусть. В процессе освоения речи и слушания художественных литературных произведений у детей развивается образная и словесная память.</a:t>
            </a:r>
          </a:p>
          <a:p>
            <a:endParaRPr lang="ru-RU" sz="2000"/>
          </a:p>
        </p:txBody>
      </p:sp>
    </p:spTree>
    <p:extLst>
      <p:ext uri="{BB962C8B-B14F-4D97-AF65-F5344CB8AC3E}">
        <p14:creationId xmlns:p14="http://schemas.microsoft.com/office/powerpoint/2010/main" val="2195615461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ocuments\СЛАИ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" y="3658"/>
            <a:ext cx="12220783" cy="6854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55574" y="614673"/>
            <a:ext cx="854494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>
                <a:solidFill>
                  <a:srgbClr val="7030A0"/>
                </a:solidFill>
              </a:rPr>
              <a:t>Совет №4</a:t>
            </a:r>
          </a:p>
          <a:p>
            <a:r>
              <a:rPr lang="ru-RU">
                <a:solidFill>
                  <a:srgbClr val="7030A0"/>
                </a:solidFill>
              </a:rPr>
              <a:t>Читайте детям сказки</a:t>
            </a:r>
            <a:r>
              <a:rPr lang="ru-RU" smtClean="0">
                <a:solidFill>
                  <a:srgbClr val="7030A0"/>
                </a:solidFill>
              </a:rPr>
              <a:t>.</a:t>
            </a:r>
          </a:p>
          <a:p>
            <a:r>
              <a:rPr lang="ru-RU">
                <a:solidFill>
                  <a:srgbClr val="FF0000"/>
                </a:solidFill>
              </a:rPr>
              <a:t> </a:t>
            </a:r>
            <a:r>
              <a:rPr lang="ru-RU" u="sng">
                <a:solidFill>
                  <a:srgbClr val="FF0000"/>
                </a:solidFill>
                <a:hlinkClick r:id="rId3"/>
              </a:rPr>
              <a:t>Просите их пересказывать услышанно</a:t>
            </a:r>
            <a:r>
              <a:rPr lang="ru-RU" u="sng">
                <a:solidFill>
                  <a:srgbClr val="7030A0"/>
                </a:solidFill>
                <a:hlinkClick r:id="rId3"/>
              </a:rPr>
              <a:t>е</a:t>
            </a:r>
            <a:r>
              <a:rPr lang="ru-RU">
                <a:solidFill>
                  <a:srgbClr val="7030A0"/>
                </a:solidFill>
              </a:rPr>
              <a:t>.</a:t>
            </a:r>
          </a:p>
          <a:p>
            <a:r>
              <a:rPr lang="ru-RU">
                <a:solidFill>
                  <a:srgbClr val="7030A0"/>
                </a:solidFill>
              </a:rPr>
              <a:t>У средних дошкольников улучшается внимание, оно становится более устойчивым. Дети способны сосредоточенно заниматься одним видом деятельности в течение 15-20 минут.</a:t>
            </a:r>
          </a:p>
          <a:p>
            <a:r>
              <a:rPr lang="ru-RU">
                <a:solidFill>
                  <a:srgbClr val="7030A0"/>
                </a:solidFill>
              </a:rPr>
              <a:t>Активно развивается воображение. Ребенок много фантазирует, придумывает вымышленных друзей, создает вокруг себя сказочный мир. Он мечтает о собственных сверхвозможностях, большом признании его заслуг. Благодаря развитому воображению ребенок может понять то, что он сам не видел, но о чем ему подробно и понятно расскажут. Вследствие бурной фантазии у него могут появиться </a:t>
            </a:r>
            <a:r>
              <a:rPr lang="ru-RU" u="sng">
                <a:solidFill>
                  <a:srgbClr val="7030A0"/>
                </a:solidFill>
                <a:hlinkClick r:id="rId4"/>
              </a:rPr>
              <a:t>страхи</a:t>
            </a:r>
            <a:r>
              <a:rPr lang="ru-RU">
                <a:solidFill>
                  <a:srgbClr val="7030A0"/>
                </a:solidFill>
              </a:rPr>
              <a:t>.</a:t>
            </a:r>
          </a:p>
          <a:p>
            <a:pPr algn="ctr"/>
            <a:r>
              <a:rPr lang="ru-RU" b="1" i="1">
                <a:solidFill>
                  <a:srgbClr val="7030A0"/>
                </a:solidFill>
              </a:rPr>
              <a:t>Совет №5</a:t>
            </a:r>
          </a:p>
          <a:p>
            <a:r>
              <a:rPr lang="ru-RU">
                <a:solidFill>
                  <a:srgbClr val="7030A0"/>
                </a:solidFill>
              </a:rPr>
              <a:t>Не оставляйте детские страхи без внимания. </a:t>
            </a:r>
            <a:endParaRPr lang="ru-RU" smtClean="0">
              <a:solidFill>
                <a:srgbClr val="7030A0"/>
              </a:solidFill>
            </a:endParaRPr>
          </a:p>
          <a:p>
            <a:r>
              <a:rPr lang="ru-RU" smtClean="0">
                <a:solidFill>
                  <a:srgbClr val="7030A0"/>
                </a:solidFill>
              </a:rPr>
              <a:t>Обсуждайте </a:t>
            </a:r>
            <a:r>
              <a:rPr lang="ru-RU">
                <a:solidFill>
                  <a:srgbClr val="7030A0"/>
                </a:solidFill>
              </a:rPr>
              <a:t>с ребенком то, что его пугает. </a:t>
            </a:r>
            <a:endParaRPr lang="ru-RU" smtClean="0">
              <a:solidFill>
                <a:srgbClr val="7030A0"/>
              </a:solidFill>
            </a:endParaRPr>
          </a:p>
          <a:p>
            <a:r>
              <a:rPr lang="ru-RU" smtClean="0">
                <a:solidFill>
                  <a:srgbClr val="7030A0"/>
                </a:solidFill>
              </a:rPr>
              <a:t>Поищите </a:t>
            </a:r>
            <a:r>
              <a:rPr lang="ru-RU">
                <a:solidFill>
                  <a:srgbClr val="7030A0"/>
                </a:solidFill>
              </a:rPr>
              <a:t>информацию, как можно </a:t>
            </a:r>
            <a:endParaRPr lang="ru-RU" smtClean="0">
              <a:solidFill>
                <a:srgbClr val="7030A0"/>
              </a:solidFill>
            </a:endParaRPr>
          </a:p>
          <a:p>
            <a:r>
              <a:rPr lang="ru-RU" smtClean="0">
                <a:solidFill>
                  <a:srgbClr val="7030A0"/>
                </a:solidFill>
              </a:rPr>
              <a:t>избавиться </a:t>
            </a:r>
            <a:r>
              <a:rPr lang="ru-RU">
                <a:solidFill>
                  <a:srgbClr val="7030A0"/>
                </a:solidFill>
              </a:rPr>
              <a:t>от страхов и в случае </a:t>
            </a:r>
            <a:endParaRPr lang="ru-RU" smtClean="0">
              <a:solidFill>
                <a:srgbClr val="7030A0"/>
              </a:solidFill>
            </a:endParaRPr>
          </a:p>
          <a:p>
            <a:r>
              <a:rPr lang="ru-RU" smtClean="0">
                <a:solidFill>
                  <a:srgbClr val="7030A0"/>
                </a:solidFill>
              </a:rPr>
              <a:t>необходимости </a:t>
            </a:r>
            <a:r>
              <a:rPr lang="ru-RU">
                <a:solidFill>
                  <a:srgbClr val="7030A0"/>
                </a:solidFill>
              </a:rPr>
              <a:t>обращайтесь к специалистам.  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057411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ocuments\СЛАИ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543" y="1"/>
            <a:ext cx="12220783" cy="6854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99456" y="620689"/>
            <a:ext cx="10532461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>
                <a:solidFill>
                  <a:srgbClr val="7030A0"/>
                </a:solidFill>
              </a:rPr>
              <a:t>Преобладающим видом деятельности </a:t>
            </a:r>
            <a:endParaRPr lang="ru-RU" b="1" i="1" smtClean="0">
              <a:solidFill>
                <a:srgbClr val="7030A0"/>
              </a:solidFill>
            </a:endParaRPr>
          </a:p>
          <a:p>
            <a:pPr algn="ctr"/>
            <a:r>
              <a:rPr lang="ru-RU" b="1" i="1" smtClean="0">
                <a:solidFill>
                  <a:srgbClr val="7030A0"/>
                </a:solidFill>
              </a:rPr>
              <a:t>остается </a:t>
            </a:r>
            <a:r>
              <a:rPr lang="ru-RU" b="1" i="1">
                <a:solidFill>
                  <a:srgbClr val="7030A0"/>
                </a:solidFill>
              </a:rPr>
              <a:t>игра. </a:t>
            </a:r>
            <a:endParaRPr lang="ru-RU" b="1" i="1" smtClean="0">
              <a:solidFill>
                <a:srgbClr val="7030A0"/>
              </a:solidFill>
            </a:endParaRPr>
          </a:p>
          <a:p>
            <a:pPr algn="ctr"/>
            <a:r>
              <a:rPr lang="ru-RU" smtClean="0">
                <a:solidFill>
                  <a:srgbClr val="7030A0"/>
                </a:solidFill>
              </a:rPr>
              <a:t>Изменяется </a:t>
            </a:r>
            <a:r>
              <a:rPr lang="ru-RU">
                <a:solidFill>
                  <a:srgbClr val="7030A0"/>
                </a:solidFill>
              </a:rPr>
              <a:t>ее содержание и усложняются формы проведения. Появляются </a:t>
            </a:r>
            <a:r>
              <a:rPr lang="ru-RU" u="sng">
                <a:solidFill>
                  <a:srgbClr val="7030A0"/>
                </a:solidFill>
                <a:hlinkClick r:id="rId3"/>
              </a:rPr>
              <a:t>ролевые игры</a:t>
            </a:r>
            <a:r>
              <a:rPr lang="ru-RU">
                <a:solidFill>
                  <a:srgbClr val="7030A0"/>
                </a:solidFill>
              </a:rPr>
              <a:t>. </a:t>
            </a:r>
            <a:endParaRPr lang="ru-RU" smtClean="0">
              <a:solidFill>
                <a:srgbClr val="7030A0"/>
              </a:solidFill>
            </a:endParaRPr>
          </a:p>
          <a:p>
            <a:r>
              <a:rPr lang="ru-RU" smtClean="0">
                <a:solidFill>
                  <a:srgbClr val="7030A0"/>
                </a:solidFill>
              </a:rPr>
              <a:t>Содержание </a:t>
            </a:r>
            <a:r>
              <a:rPr lang="ru-RU">
                <a:solidFill>
                  <a:srgbClr val="7030A0"/>
                </a:solidFill>
              </a:rPr>
              <a:t>игры акцентируется на обыгрывании отношений между людьми. У детей могут возникать конфликты при распределении ролей.</a:t>
            </a:r>
          </a:p>
          <a:p>
            <a:pPr algn="ctr"/>
            <a:r>
              <a:rPr lang="ru-RU" sz="2800" b="1" i="1">
                <a:solidFill>
                  <a:srgbClr val="7030A0"/>
                </a:solidFill>
              </a:rPr>
              <a:t>Совет №6</a:t>
            </a:r>
          </a:p>
          <a:p>
            <a:pPr algn="ctr"/>
            <a:r>
              <a:rPr lang="ru-RU" sz="2800">
                <a:solidFill>
                  <a:srgbClr val="7030A0"/>
                </a:solidFill>
              </a:rPr>
              <a:t>С 4 лет нужно предлагать детям </a:t>
            </a:r>
            <a:endParaRPr lang="ru-RU" sz="2800" smtClean="0">
              <a:solidFill>
                <a:srgbClr val="7030A0"/>
              </a:solidFill>
            </a:endParaRPr>
          </a:p>
          <a:p>
            <a:pPr algn="ctr"/>
            <a:r>
              <a:rPr lang="ru-RU" sz="2800" smtClean="0">
                <a:solidFill>
                  <a:srgbClr val="7030A0"/>
                </a:solidFill>
              </a:rPr>
              <a:t>игры</a:t>
            </a:r>
            <a:r>
              <a:rPr lang="ru-RU" sz="2800">
                <a:solidFill>
                  <a:srgbClr val="7030A0"/>
                </a:solidFill>
              </a:rPr>
              <a:t>, соответствующие его полу</a:t>
            </a:r>
            <a:r>
              <a:rPr lang="ru-RU" sz="2800" smtClean="0">
                <a:solidFill>
                  <a:srgbClr val="7030A0"/>
                </a:solidFill>
              </a:rPr>
              <a:t>.</a:t>
            </a:r>
            <a:endParaRPr lang="ru-RU" sz="2800">
              <a:solidFill>
                <a:srgbClr val="7030A0"/>
              </a:solidFill>
            </a:endParaRPr>
          </a:p>
          <a:p>
            <a:endParaRPr lang="ru-RU" sz="2800">
              <a:solidFill>
                <a:srgbClr val="7030A0"/>
              </a:solidFill>
            </a:endParaRPr>
          </a:p>
        </p:txBody>
      </p:sp>
      <p:pic>
        <p:nvPicPr>
          <p:cNvPr id="4110" name="Picture 14" descr="http://chstrana.detkin-club.ru/images/teachers/2_1-768x668_59db32450ad5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831677" y="3554258"/>
            <a:ext cx="4608512" cy="3006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9857191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ocuments\СЛАИ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543" y="1"/>
            <a:ext cx="12220783" cy="6854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81739" y="260649"/>
            <a:ext cx="864096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mtClean="0">
              <a:solidFill>
                <a:srgbClr val="7030A0"/>
              </a:solidFill>
            </a:endParaRPr>
          </a:p>
          <a:p>
            <a:pPr algn="ctr"/>
            <a:r>
              <a:rPr lang="ru-RU" smtClean="0">
                <a:solidFill>
                  <a:srgbClr val="7030A0"/>
                </a:solidFill>
              </a:rPr>
              <a:t>В </a:t>
            </a:r>
            <a:r>
              <a:rPr lang="ru-RU">
                <a:solidFill>
                  <a:srgbClr val="7030A0"/>
                </a:solidFill>
              </a:rPr>
              <a:t>этом возрасте дети активно и с удовольствием осваивают различные виды творческой деятельности. </a:t>
            </a:r>
            <a:endParaRPr lang="ru-RU" smtClean="0">
              <a:solidFill>
                <a:srgbClr val="7030A0"/>
              </a:solidFill>
            </a:endParaRPr>
          </a:p>
          <a:p>
            <a:pPr algn="ctr"/>
            <a:r>
              <a:rPr lang="ru-RU" smtClean="0">
                <a:solidFill>
                  <a:srgbClr val="7030A0"/>
                </a:solidFill>
              </a:rPr>
              <a:t>Им </a:t>
            </a:r>
            <a:r>
              <a:rPr lang="ru-RU">
                <a:solidFill>
                  <a:srgbClr val="7030A0"/>
                </a:solidFill>
              </a:rPr>
              <a:t>очень нравится рисовать</a:t>
            </a:r>
            <a:r>
              <a:rPr lang="ru-RU" smtClean="0">
                <a:solidFill>
                  <a:srgbClr val="7030A0"/>
                </a:solidFill>
              </a:rPr>
              <a:t>.</a:t>
            </a:r>
          </a:p>
          <a:p>
            <a:pPr algn="ctr"/>
            <a:r>
              <a:rPr lang="ru-RU" smtClean="0">
                <a:solidFill>
                  <a:srgbClr val="7030A0"/>
                </a:solidFill>
              </a:rPr>
              <a:t> </a:t>
            </a:r>
            <a:r>
              <a:rPr lang="ru-RU">
                <a:solidFill>
                  <a:srgbClr val="7030A0"/>
                </a:solidFill>
              </a:rPr>
              <a:t>У детей активно развивается мелкая моторика</a:t>
            </a:r>
            <a:r>
              <a:rPr lang="ru-RU"/>
              <a:t>.</a:t>
            </a:r>
          </a:p>
          <a:p>
            <a:pPr algn="ctr"/>
            <a:r>
              <a:rPr lang="ru-RU" sz="2800" b="1" i="1">
                <a:solidFill>
                  <a:srgbClr val="7030A0"/>
                </a:solidFill>
              </a:rPr>
              <a:t>Совет №7</a:t>
            </a:r>
          </a:p>
          <a:p>
            <a:pPr algn="just"/>
            <a:r>
              <a:rPr lang="ru-RU" b="1">
                <a:solidFill>
                  <a:srgbClr val="7030A0"/>
                </a:solidFill>
              </a:rPr>
              <a:t>Рисуйте с детьми, занимайтесь художественной лепкой, учите их петь и танцевать. </a:t>
            </a:r>
            <a:endParaRPr lang="ru-RU" b="1" smtClean="0">
              <a:solidFill>
                <a:srgbClr val="7030A0"/>
              </a:solidFill>
            </a:endParaRPr>
          </a:p>
          <a:p>
            <a:pPr algn="just"/>
            <a:r>
              <a:rPr lang="ru-RU" b="1" smtClean="0">
                <a:solidFill>
                  <a:srgbClr val="7030A0"/>
                </a:solidFill>
              </a:rPr>
              <a:t>Пытайтесь </a:t>
            </a:r>
            <a:r>
              <a:rPr lang="ru-RU" b="1">
                <a:solidFill>
                  <a:srgbClr val="7030A0"/>
                </a:solidFill>
              </a:rPr>
              <a:t>их увлечь этими занятиями, а не заставлять. Предлагайте самые простые идеи для поделок</a:t>
            </a:r>
            <a:r>
              <a:rPr lang="ru-RU" b="1" smtClean="0">
                <a:solidFill>
                  <a:srgbClr val="7030A0"/>
                </a:solidFill>
              </a:rPr>
              <a:t>.</a:t>
            </a:r>
          </a:p>
          <a:p>
            <a:pPr algn="just"/>
            <a:r>
              <a:rPr lang="ru-RU" b="1" smtClean="0">
                <a:solidFill>
                  <a:srgbClr val="7030A0"/>
                </a:solidFill>
              </a:rPr>
              <a:t> </a:t>
            </a:r>
            <a:r>
              <a:rPr lang="ru-RU" b="1">
                <a:solidFill>
                  <a:srgbClr val="7030A0"/>
                </a:solidFill>
              </a:rPr>
              <a:t>Хвалите за выполненную работу. Некоторые поделки можно дарить кому-то из близких людей, чтобы ребенок увидел значимость своего труда.  </a:t>
            </a:r>
          </a:p>
        </p:txBody>
      </p:sp>
      <p:pic>
        <p:nvPicPr>
          <p:cNvPr id="5122" name="Picture 2" descr="https://image.jimcdn.com/app/cms/image/transf/none/path/s4b8b41c365737880/image/i78978c3916387d61/version/1492496770/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96859" y="4333278"/>
            <a:ext cx="9779728" cy="20226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0085775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ocuments\СЛАИ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543" y="1"/>
            <a:ext cx="12220783" cy="6854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03446" y="548681"/>
            <a:ext cx="10758837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>
                <a:solidFill>
                  <a:srgbClr val="7030A0"/>
                </a:solidFill>
              </a:rPr>
              <a:t>Активно развиваются речевые способности. </a:t>
            </a:r>
            <a:endParaRPr lang="ru-RU" sz="2800" smtClean="0">
              <a:solidFill>
                <a:srgbClr val="7030A0"/>
              </a:solidFill>
            </a:endParaRPr>
          </a:p>
          <a:p>
            <a:pPr algn="ctr"/>
            <a:r>
              <a:rPr lang="ru-RU" sz="2800" smtClean="0">
                <a:solidFill>
                  <a:srgbClr val="7030A0"/>
                </a:solidFill>
              </a:rPr>
              <a:t>Увеличивается </a:t>
            </a:r>
            <a:r>
              <a:rPr lang="ru-RU" sz="2800">
                <a:solidFill>
                  <a:srgbClr val="7030A0"/>
                </a:solidFill>
              </a:rPr>
              <a:t>словарный запас</a:t>
            </a:r>
            <a:r>
              <a:rPr lang="ru-RU" sz="2800" smtClean="0">
                <a:solidFill>
                  <a:srgbClr val="7030A0"/>
                </a:solidFill>
              </a:rPr>
              <a:t>.</a:t>
            </a:r>
          </a:p>
          <a:p>
            <a:pPr algn="ctr"/>
            <a:r>
              <a:rPr lang="ru-RU" sz="2800" smtClean="0">
                <a:solidFill>
                  <a:srgbClr val="7030A0"/>
                </a:solidFill>
              </a:rPr>
              <a:t> </a:t>
            </a:r>
            <a:r>
              <a:rPr lang="ru-RU" sz="2800">
                <a:solidFill>
                  <a:srgbClr val="7030A0"/>
                </a:solidFill>
              </a:rPr>
              <a:t>Улучшается звукопроизношение</a:t>
            </a:r>
            <a:r>
              <a:rPr lang="ru-RU" sz="2800" smtClean="0">
                <a:solidFill>
                  <a:srgbClr val="7030A0"/>
                </a:solidFill>
              </a:rPr>
              <a:t>.</a:t>
            </a:r>
          </a:p>
          <a:p>
            <a:pPr algn="ctr"/>
            <a:r>
              <a:rPr lang="ru-RU" sz="2800" smtClean="0">
                <a:solidFill>
                  <a:srgbClr val="7030A0"/>
                </a:solidFill>
              </a:rPr>
              <a:t> </a:t>
            </a:r>
            <a:r>
              <a:rPr lang="ru-RU" sz="2800">
                <a:solidFill>
                  <a:srgbClr val="7030A0"/>
                </a:solidFill>
              </a:rPr>
              <a:t>Дети способны четко выражать свои мысли. </a:t>
            </a:r>
            <a:endParaRPr lang="ru-RU" sz="2800" smtClean="0">
              <a:solidFill>
                <a:srgbClr val="7030A0"/>
              </a:solidFill>
            </a:endParaRPr>
          </a:p>
          <a:p>
            <a:pPr algn="ctr"/>
            <a:r>
              <a:rPr lang="ru-RU" sz="2800" smtClean="0">
                <a:solidFill>
                  <a:srgbClr val="7030A0"/>
                </a:solidFill>
              </a:rPr>
              <a:t>Они </a:t>
            </a:r>
            <a:r>
              <a:rPr lang="ru-RU" sz="2800">
                <a:solidFill>
                  <a:srgbClr val="7030A0"/>
                </a:solidFill>
              </a:rPr>
              <a:t>могут описать свои ощущения, рассказать, как выглядит предмет, пересказать небольшой рассказ.</a:t>
            </a:r>
          </a:p>
          <a:p>
            <a:pPr algn="ctr"/>
            <a:r>
              <a:rPr lang="ru-RU" sz="2800">
                <a:solidFill>
                  <a:srgbClr val="7030A0"/>
                </a:solidFill>
              </a:rPr>
              <a:t>У детей развивается связная речь, формируется грамматическое чутье. Они учатся согласовывать слова, употреблять предлоги.</a:t>
            </a:r>
          </a:p>
          <a:p>
            <a:pPr algn="ctr"/>
            <a:r>
              <a:rPr lang="ru-RU" sz="2800" b="1" i="1">
                <a:solidFill>
                  <a:srgbClr val="7030A0"/>
                </a:solidFill>
              </a:rPr>
              <a:t>Совет №8</a:t>
            </a:r>
          </a:p>
          <a:p>
            <a:r>
              <a:rPr lang="ru-RU" sz="2800">
                <a:solidFill>
                  <a:srgbClr val="7030A0"/>
                </a:solidFill>
              </a:rPr>
              <a:t>Если у ребенка остаются проблемы со звукопроизношением, не оставляйте эту проблему без внимания — обратитесь к логопеду.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276946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ocuments\СЛАИ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543" y="1"/>
            <a:ext cx="12220783" cy="6854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83499" y="764704"/>
            <a:ext cx="9874179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>
                <a:solidFill>
                  <a:srgbClr val="7030A0"/>
                </a:solidFill>
              </a:rPr>
              <a:t>Социальное поведение</a:t>
            </a:r>
          </a:p>
          <a:p>
            <a:pPr algn="ctr"/>
            <a:r>
              <a:rPr lang="ru-RU">
                <a:solidFill>
                  <a:srgbClr val="7030A0"/>
                </a:solidFill>
              </a:rPr>
              <a:t>Средний дошкольник еще не осознает правила поведения и различные социальные нормы, он импульсивен</a:t>
            </a:r>
            <a:r>
              <a:rPr lang="ru-RU" smtClean="0">
                <a:solidFill>
                  <a:srgbClr val="7030A0"/>
                </a:solidFill>
              </a:rPr>
              <a:t>.</a:t>
            </a:r>
          </a:p>
          <a:p>
            <a:pPr algn="ctr"/>
            <a:r>
              <a:rPr lang="ru-RU" smtClean="0">
                <a:solidFill>
                  <a:srgbClr val="7030A0"/>
                </a:solidFill>
              </a:rPr>
              <a:t> </a:t>
            </a:r>
            <a:r>
              <a:rPr lang="ru-RU">
                <a:solidFill>
                  <a:srgbClr val="7030A0"/>
                </a:solidFill>
              </a:rPr>
              <a:t>Вместе с тем, у него уже формируется общее представление о том, как нужно себя правильно вести в обществе. </a:t>
            </a:r>
            <a:endParaRPr lang="ru-RU" smtClean="0">
              <a:solidFill>
                <a:srgbClr val="7030A0"/>
              </a:solidFill>
            </a:endParaRPr>
          </a:p>
          <a:p>
            <a:pPr algn="ctr"/>
            <a:r>
              <a:rPr lang="ru-RU" smtClean="0">
                <a:solidFill>
                  <a:srgbClr val="7030A0"/>
                </a:solidFill>
              </a:rPr>
              <a:t>Он </a:t>
            </a:r>
            <a:r>
              <a:rPr lang="ru-RU">
                <a:solidFill>
                  <a:srgbClr val="7030A0"/>
                </a:solidFill>
              </a:rPr>
              <a:t>хорошо понимает, что значит плохой поступок. Причем, ребенок способен выявлять признаки нехорошего поведения не только у своих сверстников, но и у себя самого. Он сильно переживает, если нашкодит, поскольку понимает, что это плохо. Поэтому взрослые могут регулировать его поведение.</a:t>
            </a:r>
          </a:p>
          <a:p>
            <a:pPr algn="ctr"/>
            <a:r>
              <a:rPr lang="ru-RU">
                <a:solidFill>
                  <a:srgbClr val="7030A0"/>
                </a:solidFill>
              </a:rPr>
              <a:t>Основные этические понятия только начинают формироваться. </a:t>
            </a:r>
            <a:endParaRPr lang="ru-RU" smtClean="0">
              <a:solidFill>
                <a:srgbClr val="7030A0"/>
              </a:solidFill>
            </a:endParaRPr>
          </a:p>
          <a:p>
            <a:pPr algn="ctr"/>
            <a:r>
              <a:rPr lang="ru-RU" smtClean="0">
                <a:solidFill>
                  <a:srgbClr val="7030A0"/>
                </a:solidFill>
              </a:rPr>
              <a:t>В </a:t>
            </a:r>
            <a:r>
              <a:rPr lang="ru-RU">
                <a:solidFill>
                  <a:srgbClr val="7030A0"/>
                </a:solidFill>
              </a:rPr>
              <a:t>ходе этого процесса ребенок больше внимания обращает не на нравоучения взрослых, а копирует их поступки и модель поведения</a:t>
            </a:r>
            <a:r>
              <a:rPr lang="ru-RU" smtClean="0">
                <a:solidFill>
                  <a:srgbClr val="7030A0"/>
                </a:solidFill>
              </a:rPr>
              <a:t>.</a:t>
            </a:r>
          </a:p>
          <a:p>
            <a:r>
              <a:rPr lang="ru-RU" smtClean="0">
                <a:solidFill>
                  <a:srgbClr val="7030A0"/>
                </a:solidFill>
              </a:rPr>
              <a:t> </a:t>
            </a:r>
            <a:r>
              <a:rPr lang="ru-RU">
                <a:solidFill>
                  <a:srgbClr val="7030A0"/>
                </a:solidFill>
              </a:rPr>
              <a:t>Он готов прислушиваться к советам родителей.</a:t>
            </a:r>
          </a:p>
        </p:txBody>
      </p:sp>
      <p:pic>
        <p:nvPicPr>
          <p:cNvPr id="7170" name="Picture 2" descr="http://ds68.detsad.tver.ru/wp-content/uploads/sites/64/2017/01/850_6e1974263a6556c8482e0f45e944f11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425229" y="4509120"/>
            <a:ext cx="4032448" cy="2001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2752626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ocuments\СЛАИ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543" y="1"/>
            <a:ext cx="12220783" cy="6854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67542" y="334017"/>
            <a:ext cx="979308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>
                <a:solidFill>
                  <a:srgbClr val="7030A0"/>
                </a:solidFill>
              </a:rPr>
              <a:t>Совет №9</a:t>
            </a:r>
          </a:p>
          <a:p>
            <a:pPr algn="ctr"/>
            <a:r>
              <a:rPr lang="ru-RU">
                <a:solidFill>
                  <a:srgbClr val="7030A0"/>
                </a:solidFill>
              </a:rPr>
              <a:t>Никогда при детях не делайте то, что запрещаете им. </a:t>
            </a:r>
            <a:endParaRPr lang="ru-RU" smtClean="0">
              <a:solidFill>
                <a:srgbClr val="7030A0"/>
              </a:solidFill>
            </a:endParaRPr>
          </a:p>
          <a:p>
            <a:pPr algn="ctr"/>
            <a:r>
              <a:rPr lang="ru-RU" smtClean="0">
                <a:solidFill>
                  <a:srgbClr val="7030A0"/>
                </a:solidFill>
              </a:rPr>
              <a:t>Ваши </a:t>
            </a:r>
            <a:r>
              <a:rPr lang="ru-RU">
                <a:solidFill>
                  <a:srgbClr val="7030A0"/>
                </a:solidFill>
              </a:rPr>
              <a:t>требования должны быть обоснованными, тактичными. </a:t>
            </a:r>
            <a:endParaRPr lang="ru-RU" smtClean="0">
              <a:solidFill>
                <a:srgbClr val="7030A0"/>
              </a:solidFill>
            </a:endParaRPr>
          </a:p>
          <a:p>
            <a:pPr algn="ctr"/>
            <a:r>
              <a:rPr lang="ru-RU" smtClean="0">
                <a:solidFill>
                  <a:srgbClr val="7030A0"/>
                </a:solidFill>
              </a:rPr>
              <a:t>Будьте </a:t>
            </a:r>
            <a:r>
              <a:rPr lang="ru-RU">
                <a:solidFill>
                  <a:srgbClr val="7030A0"/>
                </a:solidFill>
              </a:rPr>
              <a:t>последовательны и терпеливы.</a:t>
            </a:r>
          </a:p>
          <a:p>
            <a:r>
              <a:rPr lang="ru-RU">
                <a:solidFill>
                  <a:srgbClr val="7030A0"/>
                </a:solidFill>
              </a:rPr>
              <a:t>Дети уже умеют контролировать большинство своих эмоций. У них развивается эмоциональная отзывчивость. Они способны понимать чувства других людей, сопереживать.</a:t>
            </a:r>
          </a:p>
          <a:p>
            <a:r>
              <a:rPr lang="ru-RU">
                <a:solidFill>
                  <a:srgbClr val="7030A0"/>
                </a:solidFill>
              </a:rPr>
              <a:t>Ребенок становится более усидчивым, покладистым и спокойным. Он может выполнять простые бытовые обязанности, однако быстро отвлекается, теряет интерес к труду и не всегда доводит начатое дело до конца.   </a:t>
            </a:r>
          </a:p>
          <a:p>
            <a:pPr algn="ctr"/>
            <a:r>
              <a:rPr lang="ru-RU" b="1" i="1">
                <a:solidFill>
                  <a:srgbClr val="7030A0"/>
                </a:solidFill>
              </a:rPr>
              <a:t>Совет №10</a:t>
            </a:r>
          </a:p>
          <a:p>
            <a:r>
              <a:rPr lang="ru-RU">
                <a:solidFill>
                  <a:srgbClr val="7030A0"/>
                </a:solidFill>
              </a:rPr>
              <a:t>Если ребенок не закончил начатое дело, не ругайте его, а предложите доделать все вместе, заинтересуйте каким-то поощрением.</a:t>
            </a:r>
          </a:p>
          <a:p>
            <a:endParaRPr lang="ru-RU"/>
          </a:p>
        </p:txBody>
      </p:sp>
      <p:pic>
        <p:nvPicPr>
          <p:cNvPr id="8194" name="Picture 2" descr="http://dsmedvezhonok.ucoz.ru/detskycad/1332083887_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135934" y="4149080"/>
            <a:ext cx="5270357" cy="256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2911940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ocuments\СЛАИ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543" y="1"/>
            <a:ext cx="12220783" cy="6854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36487" y="1134236"/>
            <a:ext cx="11400703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>
                <a:solidFill>
                  <a:srgbClr val="7030A0"/>
                </a:solidFill>
              </a:rPr>
              <a:t>У детей в возрасте 4-5 </a:t>
            </a:r>
            <a:r>
              <a:rPr lang="ru-RU" smtClean="0">
                <a:solidFill>
                  <a:srgbClr val="7030A0"/>
                </a:solidFill>
              </a:rPr>
              <a:t>лет</a:t>
            </a:r>
          </a:p>
          <a:p>
            <a:pPr algn="ctr"/>
            <a:r>
              <a:rPr lang="ru-RU" smtClean="0">
                <a:solidFill>
                  <a:srgbClr val="7030A0"/>
                </a:solidFill>
              </a:rPr>
              <a:t> </a:t>
            </a:r>
            <a:r>
              <a:rPr lang="ru-RU">
                <a:solidFill>
                  <a:srgbClr val="7030A0"/>
                </a:solidFill>
              </a:rPr>
              <a:t>возрастает потребность в общении, поиске друзей. </a:t>
            </a:r>
            <a:endParaRPr lang="ru-RU" smtClean="0">
              <a:solidFill>
                <a:srgbClr val="7030A0"/>
              </a:solidFill>
            </a:endParaRPr>
          </a:p>
          <a:p>
            <a:r>
              <a:rPr lang="ru-RU" smtClean="0">
                <a:solidFill>
                  <a:srgbClr val="7030A0"/>
                </a:solidFill>
              </a:rPr>
              <a:t>К </a:t>
            </a:r>
            <a:r>
              <a:rPr lang="ru-RU">
                <a:solidFill>
                  <a:srgbClr val="7030A0"/>
                </a:solidFill>
              </a:rPr>
              <a:t>тому же от общения в деятельности (во время игры или прогулки), которое преобладает в младшем дошкольном возрасте, они переходят к личностному общению.</a:t>
            </a:r>
          </a:p>
          <a:p>
            <a:r>
              <a:rPr lang="ru-RU">
                <a:solidFill>
                  <a:srgbClr val="7030A0"/>
                </a:solidFill>
              </a:rPr>
              <a:t>Повышается самостоятельность, ребенок способен проявлять инициативу. В этот период для него становится важным признание окружающих. </a:t>
            </a:r>
            <a:endParaRPr lang="ru-RU" smtClean="0">
              <a:solidFill>
                <a:srgbClr val="7030A0"/>
              </a:solidFill>
            </a:endParaRPr>
          </a:p>
          <a:p>
            <a:r>
              <a:rPr lang="ru-RU" smtClean="0">
                <a:solidFill>
                  <a:srgbClr val="7030A0"/>
                </a:solidFill>
              </a:rPr>
              <a:t>Он </a:t>
            </a:r>
            <a:r>
              <a:rPr lang="ru-RU">
                <a:solidFill>
                  <a:srgbClr val="7030A0"/>
                </a:solidFill>
              </a:rPr>
              <a:t>старается добиться их уважения, услышать одобрение своих действий. В таком возрасте дети очень обидчивы и эмоционально реагируют на критику.</a:t>
            </a:r>
          </a:p>
          <a:p>
            <a:pPr algn="ctr"/>
            <a:r>
              <a:rPr lang="ru-RU" sz="2800" b="1" i="1">
                <a:solidFill>
                  <a:srgbClr val="7030A0"/>
                </a:solidFill>
              </a:rPr>
              <a:t>Совет №11</a:t>
            </a:r>
          </a:p>
          <a:p>
            <a:pPr algn="ctr"/>
            <a:r>
              <a:rPr lang="ru-RU" sz="2800" u="sng">
                <a:solidFill>
                  <a:srgbClr val="7030A0"/>
                </a:solidFill>
                <a:hlinkClick r:id="rId3"/>
              </a:rPr>
              <a:t>Почаще хвалите ребенка</a:t>
            </a:r>
            <a:r>
              <a:rPr lang="ru-RU" sz="2800">
                <a:solidFill>
                  <a:srgbClr val="7030A0"/>
                </a:solidFill>
              </a:rPr>
              <a:t>, обнимайте. </a:t>
            </a:r>
            <a:endParaRPr lang="ru-RU" sz="2800" smtClean="0">
              <a:solidFill>
                <a:srgbClr val="7030A0"/>
              </a:solidFill>
            </a:endParaRPr>
          </a:p>
          <a:p>
            <a:pPr algn="ctr"/>
            <a:r>
              <a:rPr lang="ru-RU" sz="2800" smtClean="0">
                <a:solidFill>
                  <a:srgbClr val="7030A0"/>
                </a:solidFill>
              </a:rPr>
              <a:t>Говорите</a:t>
            </a:r>
            <a:r>
              <a:rPr lang="ru-RU" sz="2800">
                <a:solidFill>
                  <a:srgbClr val="7030A0"/>
                </a:solidFill>
              </a:rPr>
              <a:t>, что гордитесь им, довольны </a:t>
            </a:r>
            <a:endParaRPr lang="ru-RU" sz="2800" smtClean="0">
              <a:solidFill>
                <a:srgbClr val="7030A0"/>
              </a:solidFill>
            </a:endParaRPr>
          </a:p>
          <a:p>
            <a:pPr algn="ctr"/>
            <a:r>
              <a:rPr lang="ru-RU" sz="2800" smtClean="0">
                <a:solidFill>
                  <a:srgbClr val="7030A0"/>
                </a:solidFill>
              </a:rPr>
              <a:t>его </a:t>
            </a:r>
            <a:r>
              <a:rPr lang="ru-RU" sz="2800">
                <a:solidFill>
                  <a:srgbClr val="7030A0"/>
                </a:solidFill>
              </a:rPr>
              <a:t>поведением или поступком.</a:t>
            </a:r>
          </a:p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4223306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ocuments\СЛАИ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28783" y="0"/>
            <a:ext cx="12220783" cy="6854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00748" y="1268760"/>
            <a:ext cx="1066282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rgbClr val="7030A0"/>
                </a:solidFill>
              </a:rPr>
              <a:t>Усиливается гендерное самосознание. </a:t>
            </a:r>
            <a:endParaRPr lang="ru-RU" smtClean="0">
              <a:solidFill>
                <a:srgbClr val="7030A0"/>
              </a:solidFill>
            </a:endParaRPr>
          </a:p>
          <a:p>
            <a:pPr algn="ctr"/>
            <a:r>
              <a:rPr lang="ru-RU" smtClean="0">
                <a:solidFill>
                  <a:srgbClr val="7030A0"/>
                </a:solidFill>
              </a:rPr>
              <a:t>Дети </a:t>
            </a:r>
            <a:r>
              <a:rPr lang="ru-RU">
                <a:solidFill>
                  <a:srgbClr val="7030A0"/>
                </a:solidFill>
              </a:rPr>
              <a:t>не только хорошо осознают свою половую принадлежность, но и учатся вести себя соответственно ей. Также расширяются их представления о половой принадлежности </a:t>
            </a:r>
            <a:endParaRPr lang="ru-RU" smtClean="0">
              <a:solidFill>
                <a:srgbClr val="7030A0"/>
              </a:solidFill>
            </a:endParaRPr>
          </a:p>
          <a:p>
            <a:pPr algn="ctr"/>
            <a:r>
              <a:rPr lang="ru-RU" smtClean="0">
                <a:solidFill>
                  <a:srgbClr val="7030A0"/>
                </a:solidFill>
              </a:rPr>
              <a:t>(</a:t>
            </a:r>
            <a:r>
              <a:rPr lang="ru-RU">
                <a:solidFill>
                  <a:srgbClr val="7030A0"/>
                </a:solidFill>
              </a:rPr>
              <a:t>мужской пол — мальчик, юноша, мужчина, сын, старик и т.д.). Они учатся различать мужские и женские профессии, понимать специфику поведения и общения с людьми разного пола.  </a:t>
            </a:r>
          </a:p>
          <a:p>
            <a:pPr algn="ctr"/>
            <a:r>
              <a:rPr lang="ru-RU">
                <a:solidFill>
                  <a:srgbClr val="7030A0"/>
                </a:solidFill>
              </a:rPr>
              <a:t>Средний дошкольник может анализировать свое самочувствие, начинает обращать внимание на свое здоровье. В случае недомогания способен сообщить об этом взрослому и объяснить в чем проблема.</a:t>
            </a:r>
          </a:p>
          <a:p>
            <a:pPr algn="ctr"/>
            <a:r>
              <a:rPr lang="ru-RU">
                <a:solidFill>
                  <a:srgbClr val="7030A0"/>
                </a:solidFill>
              </a:rPr>
              <a:t>Информация по ФГОС о возрастных особенностях детей является одним из способов осуществления активного сотрудничества между семьей и дошкольным учреждением. Благодаря такой </a:t>
            </a:r>
            <a:r>
              <a:rPr lang="ru-RU" u="sng">
                <a:solidFill>
                  <a:srgbClr val="7030A0"/>
                </a:solidFill>
                <a:hlinkClick r:id="rId3"/>
              </a:rPr>
              <a:t>педагогической поддержке</a:t>
            </a:r>
            <a:r>
              <a:rPr lang="ru-RU">
                <a:solidFill>
                  <a:srgbClr val="7030A0"/>
                </a:solidFill>
              </a:rPr>
              <a:t> родители смогут правильно выстроить свои взаимоотношения с малышом, что поспособствует формированию у  дошкольника высокой самооценки. Ребенок станет более уверенным, овладеет навыками и способностями, полезными для дальнейшей жизни.</a:t>
            </a:r>
          </a:p>
        </p:txBody>
      </p:sp>
    </p:spTree>
    <p:extLst>
      <p:ext uri="{BB962C8B-B14F-4D97-AF65-F5344CB8AC3E}">
        <p14:creationId xmlns:p14="http://schemas.microsoft.com/office/powerpoint/2010/main" val="1405766981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ocuments\СЛАИ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543" y="1"/>
            <a:ext cx="12220783" cy="6854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99147" y="980728"/>
            <a:ext cx="4995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smtClean="0">
                <a:solidFill>
                  <a:srgbClr val="7030A0"/>
                </a:solidFill>
              </a:rPr>
              <a:t>СПАСИБО ЗА ВНИМАНИЕ</a:t>
            </a:r>
            <a:endParaRPr lang="ru-RU" sz="2800" b="1" i="1">
              <a:solidFill>
                <a:srgbClr val="7030A0"/>
              </a:solidFill>
            </a:endParaRPr>
          </a:p>
        </p:txBody>
      </p:sp>
      <p:pic>
        <p:nvPicPr>
          <p:cNvPr id="9218" name="Picture 2" descr="http://ds26penza.ucoz.ru/2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466006" y="1524908"/>
            <a:ext cx="7661559" cy="4729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6942154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9050" y="6350"/>
            <a:ext cx="12223750" cy="685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id="{F7B16E96-6477-459E-9467-E9C8F1629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403259"/>
          </a:xfrm>
        </p:spPr>
        <p:txBody>
          <a:bodyPr/>
          <a:lstStyle/>
          <a:p>
            <a:r>
              <a:rPr lang="ru-RU" b="1"/>
              <a:t>На повестке дня: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id="{569D239B-C0A1-417A-85A9-C18EF14C86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8747" y="2385391"/>
            <a:ext cx="10694505" cy="4108174"/>
          </a:xfrm>
        </p:spPr>
        <p:txBody>
          <a:bodyPr>
            <a:normAutofit lnSpcReduction="10000"/>
          </a:bodyPr>
          <a:lstStyle/>
          <a:p>
            <a:r>
              <a:rPr lang="ru-RU"/>
              <a:t>1. «Особенности психофизического развития у детей 5-ого года жизни. Задачи воспитания и обучения.»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/>
              <a:t>Основные психофизические особенности детей 4-5 лет;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/>
              <a:t>Цели и задачи обучения и воспитания детей средней группы.</a:t>
            </a:r>
          </a:p>
          <a:p>
            <a:pPr marL="0" indent="0">
              <a:buNone/>
            </a:pPr>
            <a:r>
              <a:rPr lang="ru-RU"/>
              <a:t>2. «О здоровье всерьез.»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/>
              <a:t>Различные виды закаливания детей;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/>
              <a:t>Необходимость и польза прогулок;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/>
              <a:t>Памятка «Профилактика детского травматизма».</a:t>
            </a:r>
          </a:p>
          <a:p>
            <a:pPr marL="0" indent="0">
              <a:buNone/>
            </a:pPr>
            <a:r>
              <a:rPr lang="ru-RU"/>
              <a:t>3. Разное.</a:t>
            </a:r>
          </a:p>
        </p:txBody>
      </p:sp>
    </p:spTree>
    <p:extLst>
      <p:ext uri="{BB962C8B-B14F-4D97-AF65-F5344CB8AC3E}">
        <p14:creationId xmlns:p14="http://schemas.microsoft.com/office/powerpoint/2010/main" val="2954947203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ользователь\Documents\СЛАИД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543" y="3657"/>
            <a:ext cx="12220783" cy="6854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0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69276" y="2444620"/>
            <a:ext cx="10933315" cy="1336103"/>
          </a:xfrm>
        </p:spPr>
        <p:txBody>
          <a:bodyPr/>
          <a:lstStyle/>
          <a:p>
            <a:pPr eaLnBrk="1" hangingPunct="1"/>
            <a:r>
              <a:rPr lang="ru-RU" sz="6000" b="1" smtClean="0">
                <a:solidFill>
                  <a:srgbClr val="0070C0"/>
                </a:solidFill>
                <a:latin typeface="Georgia" pitchFamily="18" charset="0"/>
              </a:rPr>
              <a:t>«О ЗДОРОВЬЕ ВСЕРЬЕЗ»</a:t>
            </a:r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6680717" y="4797152"/>
            <a:ext cx="5271933" cy="1440160"/>
          </a:xfrm>
        </p:spPr>
        <p:txBody>
          <a:bodyPr/>
          <a:lstStyle/>
          <a:p>
            <a:pPr algn="l" eaLnBrk="1" hangingPunct="1"/>
            <a:r>
              <a:rPr lang="ru-RU" smtClean="0">
                <a:solidFill>
                  <a:srgbClr val="000000"/>
                </a:solidFill>
                <a:latin typeface="Georgia" pitchFamily="18" charset="0"/>
              </a:rPr>
              <a:t>Подготовила :</a:t>
            </a:r>
          </a:p>
          <a:p>
            <a:pPr algn="l" eaLnBrk="1" hangingPunct="1"/>
            <a:r>
              <a:rPr lang="ru-RU" smtClean="0">
                <a:solidFill>
                  <a:srgbClr val="000000"/>
                </a:solidFill>
                <a:latin typeface="Georgia" pitchFamily="18" charset="0"/>
              </a:rPr>
              <a:t> Мандыч Ирина Владимировна</a:t>
            </a:r>
          </a:p>
        </p:txBody>
      </p:sp>
    </p:spTree>
    <p:extLst>
      <p:ext uri="{BB962C8B-B14F-4D97-AF65-F5344CB8AC3E}">
        <p14:creationId xmlns:p14="http://schemas.microsoft.com/office/powerpoint/2010/main" val="3444646586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Пользователь\Documents\СЛАИ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543" y="1"/>
            <a:ext cx="12220783" cy="6854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164702"/>
            <a:ext cx="12192000" cy="4464697"/>
          </a:xfrm>
        </p:spPr>
        <p:txBody>
          <a:bodyPr/>
          <a:lstStyle/>
          <a:p>
            <a:pPr algn="ctr">
              <a:buNone/>
            </a:pPr>
            <a:r>
              <a:rPr lang="ru-RU" sz="3600" b="1" i="1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   «Здоровье является состоянием полного физического, душевного и социального благополучия, а не только отсутствием болезней и физических дефектов»</a:t>
            </a:r>
          </a:p>
          <a:p>
            <a:pPr algn="r">
              <a:buNone/>
            </a:pPr>
            <a:r>
              <a:rPr lang="ru-RU" b="1" i="1" smtClean="0"/>
              <a:t> </a:t>
            </a:r>
            <a:r>
              <a:rPr lang="ru-RU" sz="2800" smtClean="0">
                <a:solidFill>
                  <a:srgbClr val="000000"/>
                </a:solidFill>
                <a:latin typeface="Georgia" pitchFamily="18" charset="0"/>
              </a:rPr>
              <a:t>Устав Всемирной </a:t>
            </a:r>
          </a:p>
          <a:p>
            <a:pPr algn="r">
              <a:buNone/>
            </a:pPr>
            <a:r>
              <a:rPr lang="ru-RU" sz="2800" smtClean="0">
                <a:solidFill>
                  <a:srgbClr val="000000"/>
                </a:solidFill>
                <a:latin typeface="Georgia" pitchFamily="18" charset="0"/>
              </a:rPr>
              <a:t>организации здравоохранения</a:t>
            </a:r>
            <a:endParaRPr lang="ru-RU">
              <a:solidFill>
                <a:srgbClr val="00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1274974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ользователь\Documents\СЛАИ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543" y="1"/>
            <a:ext cx="12220783" cy="6854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429208"/>
            <a:ext cx="12192000" cy="6200192"/>
          </a:xfrm>
        </p:spPr>
        <p:txBody>
          <a:bodyPr/>
          <a:lstStyle/>
          <a:p>
            <a:pPr algn="ctr">
              <a:buNone/>
            </a:pPr>
            <a:r>
              <a:rPr lang="ru-RU" sz="2800" smtClean="0">
                <a:solidFill>
                  <a:srgbClr val="000000"/>
                </a:solidFill>
                <a:latin typeface="Georgia" pitchFamily="18" charset="0"/>
              </a:rPr>
              <a:t>                            Здоровый образ жизни сегодня – не просто дань моде, это необходимость. </a:t>
            </a:r>
          </a:p>
          <a:p>
            <a:pPr algn="ctr">
              <a:buNone/>
            </a:pPr>
            <a:r>
              <a:rPr lang="ru-RU" sz="2800" smtClean="0">
                <a:solidFill>
                  <a:srgbClr val="000000"/>
                </a:solidFill>
                <a:latin typeface="Georgia" pitchFamily="18" charset="0"/>
              </a:rPr>
              <a:t>     Здоровый, физически активный человек продуктивен в интенсивном ритме жизни, менее подвержен влиянию стрессовых и других негативных факторов. </a:t>
            </a:r>
          </a:p>
          <a:p>
            <a:pPr algn="ctr">
              <a:buNone/>
            </a:pPr>
            <a:r>
              <a:rPr lang="ru-RU" sz="2800" smtClean="0">
                <a:solidFill>
                  <a:srgbClr val="000000"/>
                </a:solidFill>
                <a:latin typeface="Georgia" pitchFamily="18" charset="0"/>
              </a:rPr>
              <a:t>    Поэтому так важно с раннего детства формировать у детей понимание правил здорового образа жизни.</a:t>
            </a:r>
          </a:p>
          <a:p>
            <a:endParaRPr lang="ru-RU"/>
          </a:p>
        </p:txBody>
      </p:sp>
      <p:pic>
        <p:nvPicPr>
          <p:cNvPr id="11266" name="Picture 2" descr="C:\Users\Ольга\Documents\548ea41dc37b7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335761" y="4479708"/>
            <a:ext cx="5080000" cy="2114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79400462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Пользователь\Documents\СЛАИ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543" y="1"/>
            <a:ext cx="12220783" cy="6854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Ольга\Documents\Formiruem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15320" y="541176"/>
            <a:ext cx="11041227" cy="5831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52673952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ользователь\Documents\СЛАИ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543" y="1"/>
            <a:ext cx="12220783" cy="6854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236098" y="354564"/>
            <a:ext cx="7955903" cy="6243088"/>
          </a:xfrm>
        </p:spPr>
        <p:txBody>
          <a:bodyPr>
            <a:normAutofit/>
          </a:bodyPr>
          <a:lstStyle/>
          <a:p>
            <a:pPr algn="ctr"/>
            <a:endParaRPr lang="ru-RU" sz="2000" smtClean="0">
              <a:solidFill>
                <a:srgbClr val="000000"/>
              </a:solidFill>
              <a:latin typeface="Georgia" pitchFamily="18" charset="0"/>
            </a:endParaRPr>
          </a:p>
          <a:p>
            <a:pPr marL="0" indent="0" algn="ctr">
              <a:buNone/>
            </a:pPr>
            <a:r>
              <a:rPr lang="ru-RU" smtClean="0">
                <a:solidFill>
                  <a:srgbClr val="000000"/>
                </a:solidFill>
                <a:latin typeface="Georgia" pitchFamily="18" charset="0"/>
              </a:rPr>
              <a:t>Дошкольный возраст является решающим в формировании фундамента физического и психического здоровья. </a:t>
            </a:r>
          </a:p>
          <a:p>
            <a:pPr marL="0" indent="0" algn="ctr">
              <a:buNone/>
            </a:pPr>
            <a:endParaRPr lang="ru-RU" smtClean="0">
              <a:solidFill>
                <a:srgbClr val="000000"/>
              </a:solidFill>
              <a:latin typeface="Georgia" pitchFamily="18" charset="0"/>
            </a:endParaRPr>
          </a:p>
          <a:p>
            <a:pPr marL="0" indent="0" algn="ctr">
              <a:buNone/>
            </a:pPr>
            <a:r>
              <a:rPr lang="ru-RU" smtClean="0">
                <a:solidFill>
                  <a:srgbClr val="000000"/>
                </a:solidFill>
                <a:latin typeface="Georgia" pitchFamily="18" charset="0"/>
              </a:rPr>
              <a:t>Именно в этот период идет интенсивное развитие органов и становление функциональных систем организма, закладываются основные черты личности, отношение к себе и окружающим. Важно на этом этапе сформировать у детей базу знаний и практических навыков здорового образа жизни, осознанную потребность в систематических занятий физической культурой и спортом.</a:t>
            </a:r>
          </a:p>
          <a:p>
            <a:endParaRPr lang="ru-RU"/>
          </a:p>
        </p:txBody>
      </p:sp>
      <p:pic>
        <p:nvPicPr>
          <p:cNvPr id="10242" name="Picture 2" descr="C:\Users\Ольга\Documents\hello_html_35585a71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50167" y="1810138"/>
            <a:ext cx="3398661" cy="39027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9475108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ользователь\Documents\СЛАИ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543" y="1"/>
            <a:ext cx="12220783" cy="6854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5959" y="727788"/>
            <a:ext cx="8623108" cy="1400950"/>
          </a:xfrm>
        </p:spPr>
        <p:txBody>
          <a:bodyPr>
            <a:normAutofit/>
          </a:bodyPr>
          <a:lstStyle/>
          <a:p>
            <a:r>
              <a:rPr lang="ru-RU" sz="4000" b="1" i="1" smtClean="0">
                <a:solidFill>
                  <a:srgbClr val="000000"/>
                </a:solidFill>
                <a:latin typeface="Georgia" pitchFamily="18" charset="0"/>
              </a:rPr>
              <a:t>Основные компоненты здорового образа жизни.</a:t>
            </a:r>
            <a:endParaRPr lang="ru-RU" sz="4000">
              <a:solidFill>
                <a:srgbClr val="0000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95401" y="2556932"/>
            <a:ext cx="10423848" cy="3318936"/>
          </a:xfrm>
        </p:spPr>
        <p:txBody>
          <a:bodyPr>
            <a:normAutofit/>
          </a:bodyPr>
          <a:lstStyle/>
          <a:p>
            <a:r>
              <a:rPr lang="ru-RU" sz="2400" b="1" smtClean="0">
                <a:solidFill>
                  <a:srgbClr val="000000"/>
                </a:solidFill>
                <a:latin typeface="Georgia" pitchFamily="18" charset="0"/>
              </a:rPr>
              <a:t>Рациональный режим.</a:t>
            </a:r>
          </a:p>
          <a:p>
            <a:r>
              <a:rPr lang="ru-RU" sz="2400" b="1" smtClean="0">
                <a:solidFill>
                  <a:srgbClr val="000000"/>
                </a:solidFill>
                <a:latin typeface="Georgia" pitchFamily="18" charset="0"/>
              </a:rPr>
              <a:t>Правильное питание.</a:t>
            </a:r>
          </a:p>
          <a:p>
            <a:r>
              <a:rPr lang="ru-RU" sz="2400" b="1" smtClean="0">
                <a:solidFill>
                  <a:srgbClr val="000000"/>
                </a:solidFill>
                <a:latin typeface="Georgia" pitchFamily="18" charset="0"/>
              </a:rPr>
              <a:t>Рациональная двигательная активность</a:t>
            </a:r>
            <a:r>
              <a:rPr lang="ru-RU" sz="2400" smtClean="0">
                <a:solidFill>
                  <a:srgbClr val="000000"/>
                </a:solidFill>
                <a:latin typeface="Georgia" pitchFamily="18" charset="0"/>
              </a:rPr>
              <a:t>.</a:t>
            </a:r>
          </a:p>
          <a:p>
            <a:r>
              <a:rPr lang="ru-RU" sz="2400" b="1" smtClean="0">
                <a:solidFill>
                  <a:srgbClr val="000000"/>
                </a:solidFill>
                <a:latin typeface="Georgia" pitchFamily="18" charset="0"/>
              </a:rPr>
              <a:t>Закаливание организма.  </a:t>
            </a:r>
          </a:p>
          <a:p>
            <a:r>
              <a:rPr lang="ru-RU" sz="2400" b="1" smtClean="0">
                <a:solidFill>
                  <a:srgbClr val="000000"/>
                </a:solidFill>
                <a:latin typeface="Georgia" pitchFamily="18" charset="0"/>
              </a:rPr>
              <a:t>Сохранение стабильного психоэмоционального состояния.</a:t>
            </a:r>
            <a:r>
              <a:rPr lang="ru-RU" sz="2400" smtClean="0">
                <a:solidFill>
                  <a:srgbClr val="000000"/>
                </a:solidFill>
                <a:latin typeface="Georgia" pitchFamily="18" charset="0"/>
              </a:rPr>
              <a:t> </a:t>
            </a:r>
          </a:p>
          <a:p>
            <a:r>
              <a:rPr lang="ru-RU" sz="2400" smtClean="0">
                <a:solidFill>
                  <a:srgbClr val="000000"/>
                </a:solidFill>
                <a:latin typeface="Georgia" pitchFamily="18" charset="0"/>
              </a:rPr>
              <a:t> </a:t>
            </a:r>
            <a:r>
              <a:rPr lang="ru-RU" sz="2400" b="1" smtClean="0">
                <a:solidFill>
                  <a:srgbClr val="000000"/>
                </a:solidFill>
                <a:latin typeface="Georgia" pitchFamily="18" charset="0"/>
              </a:rPr>
              <a:t>Соблюдение правил личной гигиены.</a:t>
            </a:r>
            <a:endParaRPr lang="ru-RU" sz="2400" smtClean="0">
              <a:solidFill>
                <a:srgbClr val="000000"/>
              </a:solidFill>
              <a:latin typeface="Georgia" pitchFamily="18" charset="0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661163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Пользователь\Documents\СЛАИ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543" y="1"/>
            <a:ext cx="12220783" cy="6854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9966" y="384973"/>
            <a:ext cx="9601196" cy="1303867"/>
          </a:xfrm>
        </p:spPr>
        <p:txBody>
          <a:bodyPr/>
          <a:lstStyle/>
          <a:p>
            <a:pPr algn="ctr"/>
            <a:r>
              <a:rPr lang="ru-RU" b="1" smtClean="0">
                <a:solidFill>
                  <a:srgbClr val="000000"/>
                </a:solidFill>
                <a:latin typeface="Georgia" pitchFamily="18" charset="0"/>
              </a:rPr>
              <a:t>Рациональный режим</a:t>
            </a:r>
            <a:endParaRPr lang="ru-RU" b="1">
              <a:solidFill>
                <a:srgbClr val="0000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7381" y="2204864"/>
            <a:ext cx="11233248" cy="4424536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smtClean="0">
                <a:solidFill>
                  <a:srgbClr val="000000"/>
                </a:solidFill>
                <a:latin typeface="Georgia" pitchFamily="18" charset="0"/>
              </a:rPr>
              <a:t>При правильном и строгом соблюдении режима вырабатывается четкий ритм функционирования организма. А это в свою очередь создает наилучшие условия для работы и восстановления, тем самым способствует укреплению здоровья. </a:t>
            </a:r>
          </a:p>
          <a:p>
            <a:pPr marL="0" indent="0" algn="ctr">
              <a:buNone/>
            </a:pPr>
            <a:r>
              <a:rPr lang="ru-RU" sz="2800" smtClean="0">
                <a:solidFill>
                  <a:srgbClr val="000000"/>
                </a:solidFill>
                <a:latin typeface="Georgia" pitchFamily="18" charset="0"/>
              </a:rPr>
              <a:t>Режим дня необходимо соблюдать с первых дней жизни. </a:t>
            </a:r>
          </a:p>
          <a:p>
            <a:pPr marL="0" indent="0" algn="ctr">
              <a:buNone/>
            </a:pPr>
            <a:r>
              <a:rPr lang="ru-RU" sz="2800" smtClean="0">
                <a:solidFill>
                  <a:srgbClr val="000000"/>
                </a:solidFill>
                <a:latin typeface="Georgia" pitchFamily="18" charset="0"/>
              </a:rPr>
              <a:t>От этого зависит здоровье и   правильное развитие.</a:t>
            </a:r>
          </a:p>
          <a:p>
            <a:endParaRPr lang="ru-RU"/>
          </a:p>
        </p:txBody>
      </p:sp>
      <p:pic>
        <p:nvPicPr>
          <p:cNvPr id="17410" name="Picture 2" descr="C:\Users\Ольга\Documents\0_877ea_b70fd7e4_XL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8005665" y="4725782"/>
            <a:ext cx="4186335" cy="21322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8288488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ользователь\Documents\СЛАИ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543" y="1"/>
            <a:ext cx="12220783" cy="6854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5336" y="217022"/>
            <a:ext cx="9601196" cy="1303867"/>
          </a:xfrm>
        </p:spPr>
        <p:txBody>
          <a:bodyPr/>
          <a:lstStyle/>
          <a:p>
            <a:pPr algn="ctr"/>
            <a:r>
              <a:rPr lang="ru-RU" sz="4000" b="1" smtClean="0">
                <a:solidFill>
                  <a:srgbClr val="000000"/>
                </a:solidFill>
                <a:latin typeface="Georgia" pitchFamily="18" charset="0"/>
              </a:rPr>
              <a:t>Правильное питание</a:t>
            </a:r>
            <a:endParaRPr lang="ru-RU" sz="4000" b="1">
              <a:solidFill>
                <a:srgbClr val="0000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9403" y="1754155"/>
            <a:ext cx="10945216" cy="487524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smtClean="0">
                <a:solidFill>
                  <a:srgbClr val="000000"/>
                </a:solidFill>
                <a:latin typeface="Georgia" pitchFamily="18" charset="0"/>
              </a:rPr>
              <a:t>В  детском возрасте особенно велика роль питания, когда формируется пищевой стереотип, закладываются типологические особенности взрослого человека. Именно поэтому от правильно организованного питания в детском возрасте во многом зависит состояние здоровья.</a:t>
            </a:r>
          </a:p>
          <a:p>
            <a:pPr marL="0" indent="0">
              <a:buNone/>
            </a:pPr>
            <a:r>
              <a:rPr lang="ru-RU" sz="2800" b="1" u="sng" smtClean="0">
                <a:solidFill>
                  <a:srgbClr val="000000"/>
                </a:solidFill>
                <a:latin typeface="Georgia" pitchFamily="18" charset="0"/>
              </a:rPr>
              <a:t>Основные принципы рационального питания:</a:t>
            </a:r>
            <a:endParaRPr lang="ru-RU" sz="2800" u="sng" smtClean="0">
              <a:solidFill>
                <a:srgbClr val="000000"/>
              </a:solidFill>
              <a:latin typeface="Georgia" pitchFamily="18" charset="0"/>
            </a:endParaRPr>
          </a:p>
          <a:p>
            <a:r>
              <a:rPr lang="ru-RU" sz="2800" smtClean="0">
                <a:solidFill>
                  <a:srgbClr val="000000"/>
                </a:solidFill>
                <a:latin typeface="Georgia" pitchFamily="18" charset="0"/>
              </a:rPr>
              <a:t>Обеспечение баланса.</a:t>
            </a:r>
          </a:p>
          <a:p>
            <a:r>
              <a:rPr lang="ru-RU" sz="2800" smtClean="0">
                <a:solidFill>
                  <a:srgbClr val="000000"/>
                </a:solidFill>
                <a:latin typeface="Georgia" pitchFamily="18" charset="0"/>
              </a:rPr>
              <a:t>Удовлетворение потребностей организма в основных питательных веществах, витаминах и минералах.</a:t>
            </a:r>
          </a:p>
          <a:p>
            <a:r>
              <a:rPr lang="ru-RU" sz="2800" smtClean="0">
                <a:solidFill>
                  <a:srgbClr val="000000"/>
                </a:solidFill>
                <a:latin typeface="Georgia" pitchFamily="18" charset="0"/>
              </a:rPr>
              <a:t>Соблюдение режима питания.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355018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ользователь\Documents\СЛАИ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543" y="1"/>
            <a:ext cx="12220783" cy="6854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71304" y="1045029"/>
            <a:ext cx="11329259" cy="3956180"/>
          </a:xfrm>
        </p:spPr>
        <p:txBody>
          <a:bodyPr>
            <a:noAutofit/>
          </a:bodyPr>
          <a:lstStyle/>
          <a:p>
            <a:r>
              <a:rPr lang="ru-RU" sz="2800" b="0" smtClean="0">
                <a:solidFill>
                  <a:srgbClr val="000000"/>
                </a:solidFill>
                <a:latin typeface="Georgia" pitchFamily="18" charset="0"/>
              </a:rPr>
              <a:t>                   Рациональное питание детей является одним из основных факторов внешней среды, определяющих нормальное развитие ребенка. Оно оказывает самое непосредственное влияние на жизнедеятельность, рост, состояние здоровья ребенка, повышает устойчивость к различным неблагоприятным воздействиям. </a:t>
            </a:r>
            <a:br>
              <a:rPr lang="ru-RU" sz="2800" b="0" smtClean="0">
                <a:solidFill>
                  <a:srgbClr val="000000"/>
                </a:solidFill>
                <a:latin typeface="Georgia" pitchFamily="18" charset="0"/>
              </a:rPr>
            </a:br>
            <a:r>
              <a:rPr lang="ru-RU" sz="2800" b="0" smtClean="0">
                <a:solidFill>
                  <a:srgbClr val="000000"/>
                </a:solidFill>
                <a:latin typeface="Georgia" pitchFamily="18" charset="0"/>
              </a:rPr>
              <a:t>В связи с важностью такого компонента питания, как регулярность, в выходные и </a:t>
            </a:r>
            <a:br>
              <a:rPr lang="ru-RU" sz="2800" b="0" smtClean="0">
                <a:solidFill>
                  <a:srgbClr val="000000"/>
                </a:solidFill>
                <a:latin typeface="Georgia" pitchFamily="18" charset="0"/>
              </a:rPr>
            </a:br>
            <a:r>
              <a:rPr lang="ru-RU" sz="2800" b="0" smtClean="0">
                <a:solidFill>
                  <a:srgbClr val="000000"/>
                </a:solidFill>
                <a:latin typeface="Georgia" pitchFamily="18" charset="0"/>
              </a:rPr>
              <a:t>праздничные дни родителям  надо придерживаться  </a:t>
            </a:r>
            <a:br>
              <a:rPr lang="ru-RU" sz="2800" b="0" smtClean="0">
                <a:solidFill>
                  <a:srgbClr val="000000"/>
                </a:solidFill>
                <a:latin typeface="Georgia" pitchFamily="18" charset="0"/>
              </a:rPr>
            </a:br>
            <a:r>
              <a:rPr lang="ru-RU" sz="2800" b="0" smtClean="0">
                <a:solidFill>
                  <a:srgbClr val="000000"/>
                </a:solidFill>
                <a:latin typeface="Georgia" pitchFamily="18" charset="0"/>
              </a:rPr>
              <a:t>того же распорядка приема пищи,  </a:t>
            </a:r>
            <a:br>
              <a:rPr lang="ru-RU" sz="2800" b="0" smtClean="0">
                <a:solidFill>
                  <a:srgbClr val="000000"/>
                </a:solidFill>
                <a:latin typeface="Georgia" pitchFamily="18" charset="0"/>
              </a:rPr>
            </a:br>
            <a:r>
              <a:rPr lang="ru-RU" sz="2800" b="0" smtClean="0">
                <a:solidFill>
                  <a:srgbClr val="000000"/>
                </a:solidFill>
                <a:latin typeface="Georgia" pitchFamily="18" charset="0"/>
              </a:rPr>
              <a:t>что и в  дошкольном учреждении.</a:t>
            </a:r>
            <a:endParaRPr lang="ru-RU" sz="2800" b="0">
              <a:solidFill>
                <a:srgbClr val="000000"/>
              </a:solidFill>
              <a:latin typeface="Georgia" pitchFamily="18" charset="0"/>
            </a:endParaRPr>
          </a:p>
        </p:txBody>
      </p:sp>
      <p:pic>
        <p:nvPicPr>
          <p:cNvPr id="16386" name="Picture 2" descr="C:\Users\Ольга\Documents\Magnez-dla-dzieci.jpg"/>
          <p:cNvPicPr>
            <a:picLocks noGrp="1" noChangeAspect="1" noChangeArrowheads="1"/>
          </p:cNvPicPr>
          <p:nvPr>
            <p:ph type="pic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196116" y="5169159"/>
            <a:ext cx="2995884" cy="16851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Ольга\Documents\Magnez-dla-dziec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348516" y="5321559"/>
            <a:ext cx="2995884" cy="16851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5405923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ользователь\Documents\СЛАИ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543" y="1"/>
            <a:ext cx="12220783" cy="6854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2517" y="684988"/>
            <a:ext cx="9753600" cy="715962"/>
          </a:xfrm>
        </p:spPr>
        <p:txBody>
          <a:bodyPr/>
          <a:lstStyle/>
          <a:p>
            <a:pPr algn="ctr"/>
            <a:r>
              <a:rPr lang="ru-RU" sz="3200" b="1" smtClean="0">
                <a:solidFill>
                  <a:srgbClr val="000000"/>
                </a:solidFill>
                <a:latin typeface="Georgia" pitchFamily="18" charset="0"/>
              </a:rPr>
              <a:t>Рациональная двигательная активность</a:t>
            </a:r>
            <a:r>
              <a:rPr lang="ru-RU" sz="4000" smtClean="0">
                <a:latin typeface="Georgia" pitchFamily="18" charset="0"/>
              </a:rPr>
              <a:t>.</a:t>
            </a:r>
            <a:endParaRPr lang="ru-RU" sz="400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1331" y="1468016"/>
            <a:ext cx="10849205" cy="497010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mtClean="0">
                <a:solidFill>
                  <a:srgbClr val="000000"/>
                </a:solidFill>
                <a:latin typeface="Georgia" pitchFamily="18" charset="0"/>
              </a:rPr>
              <a:t>Культура здоровья и культура движения – два взаимосвязанных компонента в жизни ребенка. Активная двигательная деятельность, помимо положительного воздействия на здоровье и физическое развитие, обеспечивает психоэмоциональный комфорт ребенка. </a:t>
            </a:r>
          </a:p>
          <a:p>
            <a:pPr marL="0" indent="0">
              <a:buNone/>
            </a:pPr>
            <a:r>
              <a:rPr lang="ru-RU" b="1" u="sng" smtClean="0">
                <a:solidFill>
                  <a:srgbClr val="000000"/>
                </a:solidFill>
                <a:latin typeface="Georgia" pitchFamily="18" charset="0"/>
              </a:rPr>
              <a:t>Средства двигательной направленности</a:t>
            </a:r>
            <a:endParaRPr lang="ru-RU" u="sng" smtClean="0">
              <a:solidFill>
                <a:srgbClr val="000000"/>
              </a:solidFill>
              <a:latin typeface="Georgia" pitchFamily="18" charset="0"/>
            </a:endParaRPr>
          </a:p>
          <a:p>
            <a:r>
              <a:rPr lang="ru-RU" smtClean="0">
                <a:solidFill>
                  <a:srgbClr val="000000"/>
                </a:solidFill>
                <a:latin typeface="Georgia" pitchFamily="18" charset="0"/>
              </a:rPr>
              <a:t>Физические упражнения;</a:t>
            </a:r>
          </a:p>
          <a:p>
            <a:r>
              <a:rPr lang="ru-RU" smtClean="0">
                <a:solidFill>
                  <a:srgbClr val="000000"/>
                </a:solidFill>
                <a:latin typeface="Georgia" pitchFamily="18" charset="0"/>
              </a:rPr>
              <a:t>Физкультминутки;</a:t>
            </a:r>
          </a:p>
          <a:p>
            <a:r>
              <a:rPr lang="ru-RU" smtClean="0">
                <a:solidFill>
                  <a:srgbClr val="000000"/>
                </a:solidFill>
                <a:latin typeface="Georgia" pitchFamily="18" charset="0"/>
              </a:rPr>
              <a:t>Эмоциональные разрядки;</a:t>
            </a:r>
          </a:p>
          <a:p>
            <a:r>
              <a:rPr lang="ru-RU" smtClean="0">
                <a:solidFill>
                  <a:srgbClr val="000000"/>
                </a:solidFill>
                <a:latin typeface="Georgia" pitchFamily="18" charset="0"/>
              </a:rPr>
              <a:t>Гимнастика (оздоровительная после сна) ;</a:t>
            </a:r>
          </a:p>
          <a:p>
            <a:r>
              <a:rPr lang="ru-RU" smtClean="0">
                <a:solidFill>
                  <a:srgbClr val="000000"/>
                </a:solidFill>
                <a:latin typeface="Georgia" pitchFamily="18" charset="0"/>
              </a:rPr>
              <a:t>Пальчиковая гимнастика, зрительная, дыхательная, корригирующая;</a:t>
            </a:r>
          </a:p>
          <a:p>
            <a:r>
              <a:rPr lang="ru-RU" smtClean="0">
                <a:solidFill>
                  <a:srgbClr val="000000"/>
                </a:solidFill>
                <a:latin typeface="Georgia" pitchFamily="18" charset="0"/>
              </a:rPr>
              <a:t>Подвижные и спортивные игры способствуют улучшению работы всех органов и организма в целом.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25527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ocuments\СЛАИ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28782" y="3657"/>
            <a:ext cx="12220783" cy="6854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11425" y="1412777"/>
            <a:ext cx="9977455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smtClean="0">
                <a:solidFill>
                  <a:srgbClr val="7030A0"/>
                </a:solidFill>
                <a:latin typeface="+mj-lt"/>
              </a:rPr>
              <a:t>Презентация для родителей на тему:</a:t>
            </a:r>
          </a:p>
          <a:p>
            <a:pPr algn="ctr"/>
            <a:endParaRPr lang="ru-RU" sz="3600" b="1" smtClean="0">
              <a:solidFill>
                <a:srgbClr val="7030A0"/>
              </a:solidFill>
              <a:latin typeface="+mj-lt"/>
            </a:endParaRPr>
          </a:p>
          <a:p>
            <a:pPr algn="ctr"/>
            <a:r>
              <a:rPr lang="ru-RU" sz="3600" b="1">
                <a:solidFill>
                  <a:srgbClr val="7030A0"/>
                </a:solidFill>
                <a:latin typeface="+mj-lt"/>
              </a:rPr>
              <a:t>Особенности психофизического развития у детей </a:t>
            </a:r>
            <a:r>
              <a:rPr lang="ru-RU" sz="3600" b="1" smtClean="0">
                <a:solidFill>
                  <a:srgbClr val="7030A0"/>
                </a:solidFill>
                <a:latin typeface="+mj-lt"/>
              </a:rPr>
              <a:t>4-5 лет. </a:t>
            </a:r>
            <a:r>
              <a:rPr lang="ru-RU" sz="3600" b="1">
                <a:solidFill>
                  <a:srgbClr val="7030A0"/>
                </a:solidFill>
                <a:latin typeface="+mj-lt"/>
              </a:rPr>
              <a:t>Задачи воспитания и обучения.</a:t>
            </a:r>
          </a:p>
          <a:p>
            <a:pPr algn="ctr"/>
            <a:endParaRPr lang="ru-RU" sz="4400" b="1" i="1" smtClean="0">
              <a:solidFill>
                <a:srgbClr val="7030A0"/>
              </a:solidFill>
              <a:latin typeface="+mj-lt"/>
            </a:endParaRPr>
          </a:p>
          <a:p>
            <a:pPr algn="r"/>
            <a:r>
              <a:rPr lang="ru-RU" sz="2000" b="1" i="1" smtClean="0">
                <a:solidFill>
                  <a:srgbClr val="7030A0"/>
                </a:solidFill>
                <a:latin typeface="+mj-lt"/>
              </a:rPr>
              <a:t>.</a:t>
            </a:r>
          </a:p>
          <a:p>
            <a:pPr algn="r"/>
            <a:endParaRPr lang="ru-RU" sz="2000" b="1" i="1">
              <a:solidFill>
                <a:srgbClr val="7030A0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00152" y="5952931"/>
            <a:ext cx="44941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>
                <a:solidFill>
                  <a:srgbClr val="7030A0"/>
                </a:solidFill>
                <a:latin typeface="+mj-lt"/>
              </a:rPr>
              <a:t>Провела : Гаргалык Людмила Петровна</a:t>
            </a:r>
          </a:p>
        </p:txBody>
      </p:sp>
    </p:spTree>
    <p:extLst>
      <p:ext uri="{BB962C8B-B14F-4D97-AF65-F5344CB8AC3E}">
        <p14:creationId xmlns:p14="http://schemas.microsoft.com/office/powerpoint/2010/main" val="2714414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ользователь\Documents\СЛАИ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543" y="1"/>
            <a:ext cx="12220783" cy="6854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C:\Users\Ольга\Documents\konkurs_gurnalistov1.jpg"/>
          <p:cNvPicPr>
            <a:picLocks noGrp="1" noChangeAspect="1" noChangeArrowheads="1"/>
          </p:cNvPicPr>
          <p:nvPr>
            <p:ph type="pic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965527" y="5040059"/>
            <a:ext cx="3226473" cy="18142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375294" y="706286"/>
            <a:ext cx="1152128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2400" smtClean="0">
                <a:solidFill>
                  <a:srgbClr val="000000"/>
                </a:solidFill>
                <a:latin typeface="Georgia" pitchFamily="18" charset="0"/>
              </a:rPr>
              <a:t>В </a:t>
            </a:r>
            <a:r>
              <a:rPr lang="ru-RU" sz="2400">
                <a:solidFill>
                  <a:srgbClr val="000000"/>
                </a:solidFill>
                <a:latin typeface="Georgia" pitchFamily="18" charset="0"/>
              </a:rPr>
              <a:t>процессе воспитания двигательной культуры ребенок приобретает знания, необходимые для сознательной двигательной деятельности, овладевает способами деятельности и опытом их реализации, а также происходит развитие творческой деятельности ребенка, его познавательных способностей, волевых качеств, эмоциональной сферы. </a:t>
            </a:r>
            <a:r>
              <a:rPr lang="ru-RU" sz="2400" smtClean="0">
                <a:solidFill>
                  <a:srgbClr val="000000"/>
                </a:solidFill>
                <a:latin typeface="Georgia" pitchFamily="18" charset="0"/>
              </a:rPr>
              <a:t>Ежедневная </a:t>
            </a:r>
            <a:r>
              <a:rPr lang="ru-RU" sz="2400">
                <a:solidFill>
                  <a:srgbClr val="000000"/>
                </a:solidFill>
                <a:latin typeface="Georgia" pitchFamily="18" charset="0"/>
              </a:rPr>
              <a:t>зарядка, занятия физкультурой и танцами, подвижные игры на свежем воздухе являются обязательными практически в любом дошкольном учреждении. Не должны стать исключением и выходные дни.</a:t>
            </a:r>
          </a:p>
          <a:p>
            <a:pPr algn="l"/>
            <a:r>
              <a:rPr lang="ru-RU" sz="2400">
                <a:solidFill>
                  <a:srgbClr val="000000"/>
                </a:solidFill>
                <a:latin typeface="Georgia" pitchFamily="18" charset="0"/>
              </a:rPr>
              <a:t>Кроме активного развития костного скелета </a:t>
            </a:r>
            <a:r>
              <a:rPr lang="ru-RU" sz="2400" smtClean="0">
                <a:solidFill>
                  <a:srgbClr val="000000"/>
                </a:solidFill>
                <a:latin typeface="Georgia" pitchFamily="18" charset="0"/>
              </a:rPr>
              <a:t> и  мускулатуры </a:t>
            </a:r>
            <a:r>
              <a:rPr lang="ru-RU" sz="2400">
                <a:solidFill>
                  <a:srgbClr val="000000"/>
                </a:solidFill>
                <a:latin typeface="Georgia" pitchFamily="18" charset="0"/>
              </a:rPr>
              <a:t>рациональная </a:t>
            </a:r>
            <a:r>
              <a:rPr lang="ru-RU" sz="2400" smtClean="0">
                <a:solidFill>
                  <a:srgbClr val="000000"/>
                </a:solidFill>
                <a:latin typeface="Georgia" pitchFamily="18" charset="0"/>
              </a:rPr>
              <a:t>физическая нагрузка учит </a:t>
            </a:r>
            <a:r>
              <a:rPr lang="ru-RU" sz="2400">
                <a:solidFill>
                  <a:srgbClr val="000000"/>
                </a:solidFill>
                <a:latin typeface="Georgia" pitchFamily="18" charset="0"/>
              </a:rPr>
              <a:t>дошкольника чувствовать </a:t>
            </a:r>
            <a:r>
              <a:rPr lang="ru-RU" sz="2400" smtClean="0">
                <a:solidFill>
                  <a:srgbClr val="000000"/>
                </a:solidFill>
                <a:latin typeface="Georgia" pitchFamily="18" charset="0"/>
              </a:rPr>
              <a:t> свое </a:t>
            </a:r>
            <a:r>
              <a:rPr lang="ru-RU" sz="2400">
                <a:solidFill>
                  <a:srgbClr val="000000"/>
                </a:solidFill>
                <a:latin typeface="Georgia" pitchFamily="18" charset="0"/>
              </a:rPr>
              <a:t>тело и  </a:t>
            </a:r>
            <a:r>
              <a:rPr lang="ru-RU" sz="2400" smtClean="0">
                <a:solidFill>
                  <a:srgbClr val="000000"/>
                </a:solidFill>
                <a:latin typeface="Georgia" pitchFamily="18" charset="0"/>
              </a:rPr>
              <a:t> управлять </a:t>
            </a:r>
            <a:r>
              <a:rPr lang="ru-RU" sz="2400">
                <a:solidFill>
                  <a:srgbClr val="000000"/>
                </a:solidFill>
                <a:latin typeface="Georgia" pitchFamily="18" charset="0"/>
              </a:rPr>
              <a:t>им, к тому же </a:t>
            </a:r>
            <a:r>
              <a:rPr lang="ru-RU" sz="2400" smtClean="0">
                <a:solidFill>
                  <a:srgbClr val="000000"/>
                </a:solidFill>
                <a:latin typeface="Georgia" pitchFamily="18" charset="0"/>
              </a:rPr>
              <a:t>   движение активирует  </a:t>
            </a:r>
            <a:r>
              <a:rPr lang="ru-RU" sz="2400">
                <a:solidFill>
                  <a:srgbClr val="000000"/>
                </a:solidFill>
                <a:latin typeface="Georgia" pitchFamily="18" charset="0"/>
              </a:rPr>
              <a:t>аппетит, улучшает </a:t>
            </a:r>
            <a:r>
              <a:rPr lang="ru-RU" sz="2400" smtClean="0">
                <a:solidFill>
                  <a:srgbClr val="000000"/>
                </a:solidFill>
                <a:latin typeface="Georgia" pitchFamily="18" charset="0"/>
              </a:rPr>
              <a:t>    обмен </a:t>
            </a:r>
            <a:r>
              <a:rPr lang="ru-RU" sz="2400">
                <a:solidFill>
                  <a:srgbClr val="000000"/>
                </a:solidFill>
                <a:latin typeface="Georgia" pitchFamily="18" charset="0"/>
              </a:rPr>
              <a:t>веществ и </a:t>
            </a:r>
            <a:r>
              <a:rPr lang="ru-RU" sz="2400" smtClean="0">
                <a:solidFill>
                  <a:srgbClr val="000000"/>
                </a:solidFill>
                <a:latin typeface="Georgia" pitchFamily="18" charset="0"/>
              </a:rPr>
              <a:t>пищеварительные процессы</a:t>
            </a:r>
            <a:r>
              <a:rPr lang="ru-RU" sz="2400">
                <a:solidFill>
                  <a:srgbClr val="000000"/>
                </a:solidFill>
                <a:latin typeface="Georgia" pitchFamily="18" charset="0"/>
              </a:rPr>
              <a:t>, </a:t>
            </a:r>
            <a:r>
              <a:rPr lang="ru-RU" sz="2400" smtClean="0">
                <a:solidFill>
                  <a:srgbClr val="000000"/>
                </a:solidFill>
                <a:latin typeface="Georgia" pitchFamily="18" charset="0"/>
              </a:rPr>
              <a:t>                               тренирует </a:t>
            </a:r>
            <a:r>
              <a:rPr lang="ru-RU" sz="2400">
                <a:solidFill>
                  <a:srgbClr val="000000"/>
                </a:solidFill>
                <a:latin typeface="Georgia" pitchFamily="18" charset="0"/>
              </a:rPr>
              <a:t>волю и характер</a:t>
            </a:r>
            <a:r>
              <a:rPr lang="ru-RU" sz="2400" smtClean="0">
                <a:solidFill>
                  <a:srgbClr val="000000"/>
                </a:solidFill>
                <a:latin typeface="Georgia" pitchFamily="18" charset="0"/>
              </a:rPr>
              <a:t>,</a:t>
            </a:r>
          </a:p>
          <a:p>
            <a:pPr algn="l"/>
            <a:r>
              <a:rPr lang="ru-RU" sz="2400" smtClean="0">
                <a:solidFill>
                  <a:srgbClr val="000000"/>
                </a:solidFill>
                <a:latin typeface="Georgia" pitchFamily="18" charset="0"/>
              </a:rPr>
              <a:t> </a:t>
            </a:r>
            <a:r>
              <a:rPr lang="ru-RU" sz="2400">
                <a:solidFill>
                  <a:srgbClr val="000000"/>
                </a:solidFill>
                <a:latin typeface="Georgia" pitchFamily="18" charset="0"/>
              </a:rPr>
              <a:t>дает ребенку </a:t>
            </a:r>
            <a:r>
              <a:rPr lang="ru-RU" sz="2400" smtClean="0">
                <a:solidFill>
                  <a:srgbClr val="000000"/>
                </a:solidFill>
                <a:latin typeface="Georgia" pitchFamily="18" charset="0"/>
              </a:rPr>
              <a:t>  массу </a:t>
            </a:r>
            <a:r>
              <a:rPr lang="ru-RU" sz="2400">
                <a:solidFill>
                  <a:srgbClr val="000000"/>
                </a:solidFill>
                <a:latin typeface="Georgia" pitchFamily="18" charset="0"/>
              </a:rPr>
              <a:t>позитивных эмоций.</a:t>
            </a:r>
          </a:p>
        </p:txBody>
      </p:sp>
    </p:spTree>
    <p:extLst>
      <p:ext uri="{BB962C8B-B14F-4D97-AF65-F5344CB8AC3E}">
        <p14:creationId xmlns:p14="http://schemas.microsoft.com/office/powerpoint/2010/main" val="3117103573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ользователь\Documents\СЛАИ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543" y="1"/>
            <a:ext cx="12220783" cy="6854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1933" y="273005"/>
            <a:ext cx="9601196" cy="1303867"/>
          </a:xfrm>
        </p:spPr>
        <p:txBody>
          <a:bodyPr/>
          <a:lstStyle/>
          <a:p>
            <a:pPr algn="ctr"/>
            <a:r>
              <a:rPr lang="ru-RU" sz="3600" b="1" smtClean="0">
                <a:solidFill>
                  <a:srgbClr val="000000"/>
                </a:solidFill>
                <a:latin typeface="Georgia" pitchFamily="18" charset="0"/>
              </a:rPr>
              <a:t>Закаливание организма</a:t>
            </a:r>
            <a:endParaRPr lang="ru-RU" sz="3600">
              <a:solidFill>
                <a:srgbClr val="0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9310" y="1666325"/>
            <a:ext cx="11233248" cy="449654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mtClean="0">
                <a:solidFill>
                  <a:srgbClr val="000000"/>
                </a:solidFill>
                <a:latin typeface="Georgia" pitchFamily="18" charset="0"/>
              </a:rPr>
              <a:t>Закаливание способствует решению целого комплекса оздоровительных задач. Оно не только повышает устойчивость, но и способность к развитию компенсаторных функциональных возможностей организма, повышению его работоспособности. Для развития процесса закаливания организма необходимо повторное или длительное действие на организм того или иного метеорологического фактора: холода, тепла, атмосферного давления. Благодаря повторным действиям факторов закаливания, более прочнее развиваются условно рефлекторные связи. Если закаливание проводить систематически и планомерно, оно положительно влияет на организм ребенка: улучшается деятельность его систем и органов, увеличивается сопротивляемость к различным заболеваниям, и, в первую очередь, простудного характера, вырабатывается способность без вреда для здоровья переносить резкие колебания различных факторов внешней среды, повышается выносливость организма. </a:t>
            </a: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771692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9050" y="6350"/>
            <a:ext cx="12223750" cy="685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2" name="Picture 2" descr="C:\Users\Ольга\Documents\закаливание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 bwMode="auto">
          <a:xfrm>
            <a:off x="335361" y="1412776"/>
            <a:ext cx="6043084" cy="3327400"/>
          </a:xfrm>
          <a:prstGeom prst="rect">
            <a:avLst/>
          </a:prstGeom>
          <a:noFill/>
        </p:spPr>
      </p:pic>
      <p:pic>
        <p:nvPicPr>
          <p:cNvPr id="15363" name="Picture 3" descr="C:\Users\Ольга\Documents\zakalivanie_3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6480043" y="3717033"/>
            <a:ext cx="5280587" cy="29088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7788850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9050" y="6350"/>
            <a:ext cx="12223750" cy="685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smtClean="0">
                <a:solidFill>
                  <a:srgbClr val="000000"/>
                </a:solidFill>
                <a:latin typeface="Georgia" pitchFamily="18" charset="0"/>
              </a:rPr>
              <a:t>Сохранение стабильного психоэмоционального состояния</a:t>
            </a:r>
            <a:r>
              <a:rPr lang="ru-RU" b="1" smtClean="0"/>
              <a:t>.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smtClean="0">
                <a:solidFill>
                  <a:srgbClr val="000000"/>
                </a:solidFill>
                <a:latin typeface="Georgia" pitchFamily="18" charset="0"/>
              </a:rPr>
              <a:t>Специалисты отмечают, что психофизическое здоровье и эмоциональное благополучие ребенка во многом зависит от среды, в которой он живет и воспитывается. Психическое здоровье является составным элементом здоровья и рассматривается как совокупность психических характеристик, обеспечивающих динамическое равновесие и возможность выполнения ребенком социальных функций.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270157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9050" y="6350"/>
            <a:ext cx="12223750" cy="685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1424" y="1844824"/>
            <a:ext cx="10061376" cy="3672408"/>
          </a:xfrm>
        </p:spPr>
        <p:txBody>
          <a:bodyPr/>
          <a:lstStyle/>
          <a:p>
            <a:r>
              <a:rPr lang="ru-RU" sz="2400" smtClean="0">
                <a:solidFill>
                  <a:srgbClr val="000000"/>
                </a:solidFill>
                <a:latin typeface="Georgia" pitchFamily="18" charset="0"/>
              </a:rPr>
              <a:t>Отношения в семье являются основой психологического состояния ребенка: именно от них зависит, насколько ребенок уверен в своих силах, насколько он весел и любознателен, насколько открыт общению и готов к настоящей дружбе. Если ребенок знает, что дома его ждут любящие родители, которым можно поверить все свои тревоги и неудачи, от которых он получит новый заряд любви и тепла, ему по силам будет перенести                                                                              многие неприятности и                                                      невзгоды.</a:t>
            </a:r>
            <a:endParaRPr lang="ru-RU" sz="2400">
              <a:solidFill>
                <a:srgbClr val="000000"/>
              </a:solidFill>
              <a:latin typeface="Georgia" pitchFamily="18" charset="0"/>
            </a:endParaRPr>
          </a:p>
        </p:txBody>
      </p:sp>
      <p:pic>
        <p:nvPicPr>
          <p:cNvPr id="18434" name="Picture 2" descr="C:\Users\Ольга\Documents\mX8sDV_8WT0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7725747" y="4880875"/>
            <a:ext cx="3950978" cy="19771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30010098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9050" y="6350"/>
            <a:ext cx="12223750" cy="685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58752" y="577883"/>
            <a:ext cx="11233248" cy="715962"/>
          </a:xfrm>
        </p:spPr>
        <p:txBody>
          <a:bodyPr/>
          <a:lstStyle/>
          <a:p>
            <a:pPr algn="ctr"/>
            <a:r>
              <a:rPr lang="ru-RU" sz="3200" b="1" smtClean="0">
                <a:solidFill>
                  <a:srgbClr val="000000"/>
                </a:solidFill>
                <a:latin typeface="Georgia" pitchFamily="18" charset="0"/>
              </a:rPr>
              <a:t>Соблюдение правил личной гигиены</a:t>
            </a:r>
            <a:endParaRPr lang="ru-RU" sz="3200">
              <a:solidFill>
                <a:srgbClr val="0000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70721" y="1444756"/>
            <a:ext cx="11521279" cy="48254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smtClean="0"/>
              <a:t>  </a:t>
            </a:r>
            <a:r>
              <a:rPr lang="ru-RU" sz="1800" smtClean="0">
                <a:solidFill>
                  <a:srgbClr val="000000"/>
                </a:solidFill>
                <a:latin typeface="Georgia" pitchFamily="18" charset="0"/>
              </a:rPr>
              <a:t> </a:t>
            </a:r>
            <a:r>
              <a:rPr lang="ru-RU" sz="2000" smtClean="0">
                <a:solidFill>
                  <a:srgbClr val="000000"/>
                </a:solidFill>
                <a:latin typeface="Georgia" pitchFamily="18" charset="0"/>
              </a:rPr>
              <a:t> </a:t>
            </a:r>
            <a:r>
              <a:rPr lang="ru-RU" smtClean="0">
                <a:solidFill>
                  <a:srgbClr val="000000"/>
                </a:solidFill>
                <a:latin typeface="Georgia" pitchFamily="18" charset="0"/>
              </a:rPr>
              <a:t>Гигиеническая культура столь же важна для человека, как и умение, разговаривать, писать, читать. Уход за собой дарит человеку ощущение чистоты, здоровья: каждая клеточка организма начинает жить в оптимальном режиме, не огорчая её владельца. Сколько радости доставляет человеку, ощущение хорошо и слаженно работающего организма!</a:t>
            </a:r>
          </a:p>
          <a:p>
            <a:pPr marL="0" indent="0">
              <a:buNone/>
            </a:pPr>
            <a:r>
              <a:rPr lang="ru-RU" smtClean="0">
                <a:solidFill>
                  <a:srgbClr val="000000"/>
                </a:solidFill>
                <a:latin typeface="Georgia" pitchFamily="18" charset="0"/>
              </a:rPr>
              <a:t>     Важно, чтобы малыш усвоил, что в его теле нет органов, отделов ненужных, некрасивых, что обо всех частях тела надо одинаково постоянно заботиться и в первую очередь содержать в чистоте. Нельзя заставлять свой организм долго ждать, если возникла потребность в уринизации, дефекации и т.д.    </a:t>
            </a:r>
          </a:p>
          <a:p>
            <a:pPr marL="0" indent="0">
              <a:buNone/>
            </a:pPr>
            <a:r>
              <a:rPr lang="ru-RU" smtClean="0">
                <a:solidFill>
                  <a:srgbClr val="000000"/>
                </a:solidFill>
                <a:latin typeface="Georgia" pitchFamily="18" charset="0"/>
              </a:rPr>
              <a:t>     Подводить детей к пониманию того, что соблюдение чистоты тела важно не только для охраны личного здоровья, но и здоровья окружающих.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971746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9050" y="6350"/>
            <a:ext cx="12223750" cy="685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 descr="C:\Users\Ольга\Documents\imgpreview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39350" y="2564904"/>
            <a:ext cx="4888940" cy="2718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5456768" y="1412875"/>
            <a:ext cx="6735233" cy="4713288"/>
          </a:xfrm>
        </p:spPr>
        <p:txBody>
          <a:bodyPr/>
          <a:lstStyle/>
          <a:p>
            <a:pPr marL="0" indent="0">
              <a:buNone/>
            </a:pPr>
            <a:r>
              <a:rPr lang="ru-RU" sz="2400" smtClean="0">
                <a:solidFill>
                  <a:srgbClr val="000000"/>
                </a:solidFill>
                <a:latin typeface="Georgia" pitchFamily="18" charset="0"/>
              </a:rPr>
              <a:t>Нужно приучать ребёнка к гигиеническому индивидуализму: своя расчёска, своя постель, свой носовой платок, своё полотенце, своя зубная щётка.</a:t>
            </a:r>
          </a:p>
          <a:p>
            <a:pPr marL="0" indent="0">
              <a:buNone/>
            </a:pPr>
            <a:r>
              <a:rPr lang="ru-RU" sz="2400" smtClean="0">
                <a:solidFill>
                  <a:srgbClr val="000000"/>
                </a:solidFill>
                <a:latin typeface="Georgia" pitchFamily="18" charset="0"/>
              </a:rPr>
              <a:t>     Подводить детей к пониманию того, что соблюдение чистоты тела важно не только для охраны личного здоровья, но и здоровья окружающих.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433931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9050" y="6350"/>
            <a:ext cx="12223750" cy="685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23392" y="1268760"/>
            <a:ext cx="11041227" cy="53606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mtClean="0">
                <a:solidFill>
                  <a:srgbClr val="000000"/>
                </a:solidFill>
                <a:latin typeface="Georgia" pitchFamily="18" charset="0"/>
              </a:rPr>
              <a:t>Формирование основ здорового образа жизни у дошкольников должно проводится постоянно без выходных и праздничных дней.</a:t>
            </a:r>
          </a:p>
          <a:p>
            <a:pPr marL="0" indent="0">
              <a:buNone/>
            </a:pPr>
            <a:r>
              <a:rPr lang="ru-RU" smtClean="0">
                <a:solidFill>
                  <a:srgbClr val="000000"/>
                </a:solidFill>
                <a:latin typeface="Georgia" pitchFamily="18" charset="0"/>
              </a:rPr>
              <a:t>Ребенок с младенчества должен усвоить, что здоровым быть хорошо, а болеть плохо. Чтобы всегда быть здоровым он должен соблюдать определенные правила и не делать того, что может привести к болезни или травмам.</a:t>
            </a:r>
          </a:p>
          <a:p>
            <a:pPr marL="0" indent="0">
              <a:buNone/>
            </a:pPr>
            <a:r>
              <a:rPr lang="ru-RU" smtClean="0">
                <a:solidFill>
                  <a:srgbClr val="000000"/>
                </a:solidFill>
                <a:latin typeface="Georgia" pitchFamily="18" charset="0"/>
              </a:rPr>
              <a:t>Малыш всегда следует образу жизни старших, мамы и папы. Поэтому родители, в первую очередь, сами должны вести здоровый образ жизни и не подавать плохой пример своему чаду.</a:t>
            </a:r>
          </a:p>
          <a:p>
            <a:pPr marL="0" indent="0">
              <a:buNone/>
            </a:pPr>
            <a:r>
              <a:rPr lang="ru-RU" smtClean="0">
                <a:solidFill>
                  <a:srgbClr val="000000"/>
                </a:solidFill>
                <a:latin typeface="Georgia" pitchFamily="18" charset="0"/>
              </a:rPr>
              <a:t>Таким образом, комплексный подход в формировании культуры здорового образа жизни  у дошкольников позволит привить им необходимые привычки и навыки, которые будут основой для дальнейшей их жизни.</a:t>
            </a: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779184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9050" y="6350"/>
            <a:ext cx="12223750" cy="685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967541" y="1630363"/>
            <a:ext cx="10224459" cy="4267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r>
              <a:rPr lang="ru-RU" sz="11500" smtClean="0">
                <a:solidFill>
                  <a:srgbClr val="4D4D4D"/>
                </a:solidFill>
                <a:latin typeface="Georgia" pitchFamily="18" charset="0"/>
              </a:rPr>
              <a:t>Спасибо за внимание!</a:t>
            </a:r>
            <a:endParaRPr lang="en-US" sz="11500" smtClean="0">
              <a:solidFill>
                <a:srgbClr val="4D4D4D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8527280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ocuments\СЛАИ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3481" y="3658"/>
            <a:ext cx="12220783" cy="6854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20313" y="193957"/>
            <a:ext cx="1075319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>
                <a:solidFill>
                  <a:srgbClr val="7030A0"/>
                </a:solidFill>
              </a:rPr>
              <a:t>Возраст </a:t>
            </a:r>
            <a:r>
              <a:rPr lang="ru-RU" sz="2800" b="1" i="1">
                <a:solidFill>
                  <a:srgbClr val="7030A0"/>
                </a:solidFill>
              </a:rPr>
              <a:t>4-5 лет </a:t>
            </a:r>
            <a:endParaRPr lang="ru-RU" sz="2800" b="1" i="1" smtClean="0">
              <a:solidFill>
                <a:srgbClr val="7030A0"/>
              </a:solidFill>
            </a:endParaRPr>
          </a:p>
          <a:p>
            <a:pPr algn="ctr"/>
            <a:r>
              <a:rPr lang="ru-RU" sz="2800" i="1" smtClean="0">
                <a:solidFill>
                  <a:srgbClr val="7030A0"/>
                </a:solidFill>
              </a:rPr>
              <a:t>— </a:t>
            </a:r>
            <a:r>
              <a:rPr lang="ru-RU" sz="2800" i="1">
                <a:solidFill>
                  <a:srgbClr val="7030A0"/>
                </a:solidFill>
              </a:rPr>
              <a:t>это период </a:t>
            </a:r>
            <a:endParaRPr lang="ru-RU" sz="2800" i="1" smtClean="0">
              <a:solidFill>
                <a:srgbClr val="7030A0"/>
              </a:solidFill>
            </a:endParaRPr>
          </a:p>
          <a:p>
            <a:pPr algn="ctr"/>
            <a:r>
              <a:rPr lang="ru-RU" sz="2800" i="1" smtClean="0">
                <a:solidFill>
                  <a:srgbClr val="7030A0"/>
                </a:solidFill>
              </a:rPr>
              <a:t>относительного </a:t>
            </a:r>
            <a:r>
              <a:rPr lang="ru-RU" sz="2800" i="1">
                <a:solidFill>
                  <a:srgbClr val="7030A0"/>
                </a:solidFill>
              </a:rPr>
              <a:t>спокойствия</a:t>
            </a:r>
            <a:r>
              <a:rPr lang="ru-RU" sz="2800" i="1" smtClean="0">
                <a:solidFill>
                  <a:srgbClr val="7030A0"/>
                </a:solidFill>
              </a:rPr>
              <a:t>,</a:t>
            </a:r>
          </a:p>
          <a:p>
            <a:pPr algn="ctr"/>
            <a:r>
              <a:rPr lang="ru-RU" sz="2800" i="1" smtClean="0">
                <a:solidFill>
                  <a:srgbClr val="7030A0"/>
                </a:solidFill>
              </a:rPr>
              <a:t> </a:t>
            </a:r>
            <a:r>
              <a:rPr lang="ru-RU" sz="2800" i="1">
                <a:solidFill>
                  <a:srgbClr val="7030A0"/>
                </a:solidFill>
              </a:rPr>
              <a:t>который проходит без </a:t>
            </a:r>
            <a:endParaRPr lang="ru-RU" sz="2800" i="1" smtClean="0">
              <a:solidFill>
                <a:srgbClr val="7030A0"/>
              </a:solidFill>
            </a:endParaRPr>
          </a:p>
          <a:p>
            <a:pPr algn="ctr"/>
            <a:r>
              <a:rPr lang="ru-RU" sz="2800" i="1" smtClean="0">
                <a:solidFill>
                  <a:srgbClr val="7030A0"/>
                </a:solidFill>
              </a:rPr>
              <a:t>резких </a:t>
            </a:r>
            <a:r>
              <a:rPr lang="ru-RU" sz="2800" i="1">
                <a:solidFill>
                  <a:srgbClr val="7030A0"/>
                </a:solidFill>
              </a:rPr>
              <a:t>скачков или кризисов. </a:t>
            </a:r>
            <a:endParaRPr lang="ru-RU" sz="2800" i="1" smtClean="0">
              <a:solidFill>
                <a:srgbClr val="7030A0"/>
              </a:solidFill>
            </a:endParaRPr>
          </a:p>
          <a:p>
            <a:pPr algn="ctr"/>
            <a:r>
              <a:rPr lang="ru-RU" sz="2800" i="1" smtClean="0">
                <a:solidFill>
                  <a:srgbClr val="7030A0"/>
                </a:solidFill>
              </a:rPr>
              <a:t>Вместе </a:t>
            </a:r>
            <a:r>
              <a:rPr lang="ru-RU" sz="2800" i="1">
                <a:solidFill>
                  <a:srgbClr val="7030A0"/>
                </a:solidFill>
              </a:rPr>
              <a:t>с тем, темпы </a:t>
            </a:r>
            <a:r>
              <a:rPr lang="ru-RU" sz="2800" i="1" smtClean="0">
                <a:solidFill>
                  <a:srgbClr val="7030A0"/>
                </a:solidFill>
              </a:rPr>
              <a:t>развития</a:t>
            </a:r>
          </a:p>
          <a:p>
            <a:pPr algn="ctr"/>
            <a:r>
              <a:rPr lang="ru-RU" sz="2800" i="1" smtClean="0">
                <a:solidFill>
                  <a:srgbClr val="7030A0"/>
                </a:solidFill>
              </a:rPr>
              <a:t> </a:t>
            </a:r>
            <a:r>
              <a:rPr lang="ru-RU" sz="2800" i="1">
                <a:solidFill>
                  <a:srgbClr val="7030A0"/>
                </a:solidFill>
              </a:rPr>
              <a:t>ребенка не снижаются</a:t>
            </a:r>
            <a:r>
              <a:rPr lang="ru-RU" sz="2800" i="1" smtClean="0">
                <a:solidFill>
                  <a:srgbClr val="7030A0"/>
                </a:solidFill>
              </a:rPr>
              <a:t>.</a:t>
            </a:r>
          </a:p>
          <a:p>
            <a:pPr algn="ctr"/>
            <a:r>
              <a:rPr lang="ru-RU" sz="2800" i="1" smtClean="0">
                <a:solidFill>
                  <a:srgbClr val="7030A0"/>
                </a:solidFill>
              </a:rPr>
              <a:t> </a:t>
            </a:r>
            <a:r>
              <a:rPr lang="ru-RU" sz="2800" i="1">
                <a:solidFill>
                  <a:srgbClr val="7030A0"/>
                </a:solidFill>
              </a:rPr>
              <a:t>Происходят изменения во всех сферах его жизни. </a:t>
            </a:r>
            <a:endParaRPr lang="ru-RU" sz="2800">
              <a:solidFill>
                <a:srgbClr val="7030A0"/>
              </a:solidFill>
            </a:endParaRPr>
          </a:p>
        </p:txBody>
      </p:sp>
      <p:pic>
        <p:nvPicPr>
          <p:cNvPr id="2050" name="Picture 2" descr="https://pylcynae-shat-dou20.edumsko.ru/uploads/3000/10389/persona/news/untitled_folder/.thumbs/depositphotos_49080315-stock-illustration-children-playing-a-ball.jpg?15027367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440150" y="3709071"/>
            <a:ext cx="4263465" cy="2708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3564287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ocuments\СЛАИ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3481" y="3658"/>
            <a:ext cx="12220783" cy="6854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83499" y="876302"/>
            <a:ext cx="6048672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>
                <a:solidFill>
                  <a:srgbClr val="7030A0"/>
                </a:solidFill>
              </a:rPr>
              <a:t>Физическое развитие</a:t>
            </a:r>
          </a:p>
          <a:p>
            <a:pPr algn="ctr"/>
            <a:r>
              <a:rPr lang="ru-RU" sz="2800">
                <a:solidFill>
                  <a:srgbClr val="7030A0"/>
                </a:solidFill>
              </a:rPr>
              <a:t>Дети среднего дошкольного возраста очень активны, у них отмечается постоянная потребность в движении. Это связано с некоторыми физиологическими особенностями их организма:</a:t>
            </a:r>
          </a:p>
          <a:p>
            <a:pPr algn="ctr"/>
            <a:endParaRPr lang="ru-RU">
              <a:solidFill>
                <a:srgbClr val="7030A0"/>
              </a:solidFill>
            </a:endParaRPr>
          </a:p>
        </p:txBody>
      </p:sp>
      <p:pic>
        <p:nvPicPr>
          <p:cNvPr id="3074" name="Picture 2" descr="https://pp.userapi.com/c639217/v639217609/3239e/lXd1vhrF1p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960096" y="3501015"/>
            <a:ext cx="4416491" cy="2804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4156685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ocuments\СЛАИ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" y="3658"/>
            <a:ext cx="12220783" cy="6854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47596" y="404664"/>
            <a:ext cx="8160905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Wingdings" panose="05000000000000000000" pitchFamily="2" charset="2"/>
              <a:buChar char="v"/>
            </a:pPr>
            <a:endParaRPr lang="ru-RU" sz="2400" smtClean="0">
              <a:solidFill>
                <a:srgbClr val="7030A0"/>
              </a:solidFill>
            </a:endParaRPr>
          </a:p>
          <a:p>
            <a:pPr marL="457200" lvl="0" indent="-457200">
              <a:buFont typeface="Wingdings" panose="05000000000000000000" pitchFamily="2" charset="2"/>
              <a:buChar char="v"/>
            </a:pPr>
            <a:r>
              <a:rPr lang="ru-RU" sz="2400" smtClean="0">
                <a:solidFill>
                  <a:srgbClr val="7030A0"/>
                </a:solidFill>
              </a:rPr>
              <a:t>процесс окостенения позвоночника еще продолжается, позвоночник довольно гибкий и может деформироваться при длительных статических позах;</a:t>
            </a:r>
          </a:p>
          <a:p>
            <a:pPr marL="457200" lvl="0" indent="-457200">
              <a:buFont typeface="Wingdings" panose="05000000000000000000" pitchFamily="2" charset="2"/>
              <a:buChar char="v"/>
            </a:pPr>
            <a:endParaRPr lang="ru-RU" sz="2400" smtClean="0">
              <a:solidFill>
                <a:srgbClr val="7030A0"/>
              </a:solidFill>
            </a:endParaRPr>
          </a:p>
          <a:p>
            <a:pPr marL="457200" lvl="0" indent="-457200">
              <a:buFont typeface="Wingdings" panose="05000000000000000000" pitchFamily="2" charset="2"/>
              <a:buChar char="v"/>
            </a:pPr>
            <a:endParaRPr lang="ru-RU" sz="2400">
              <a:solidFill>
                <a:srgbClr val="7030A0"/>
              </a:solidFill>
            </a:endParaRPr>
          </a:p>
          <a:p>
            <a:pPr marL="457200" lvl="0" indent="-457200">
              <a:buFont typeface="Wingdings" panose="05000000000000000000" pitchFamily="2" charset="2"/>
              <a:buChar char="v"/>
            </a:pPr>
            <a:endParaRPr lang="ru-RU" sz="2400" smtClean="0">
              <a:solidFill>
                <a:srgbClr val="7030A0"/>
              </a:solidFill>
            </a:endParaRPr>
          </a:p>
          <a:p>
            <a:pPr marL="457200" lvl="0" indent="-457200">
              <a:buFont typeface="Wingdings" panose="05000000000000000000" pitchFamily="2" charset="2"/>
              <a:buChar char="v"/>
            </a:pPr>
            <a:endParaRPr lang="ru-RU" sz="2400">
              <a:solidFill>
                <a:srgbClr val="7030A0"/>
              </a:solidFill>
            </a:endParaRPr>
          </a:p>
          <a:p>
            <a:pPr marL="457200" lvl="0" indent="-457200">
              <a:buFont typeface="Wingdings" panose="05000000000000000000" pitchFamily="2" charset="2"/>
              <a:buChar char="v"/>
            </a:pPr>
            <a:endParaRPr lang="ru-RU" sz="2400" smtClean="0">
              <a:solidFill>
                <a:srgbClr val="7030A0"/>
              </a:solidFill>
            </a:endParaRPr>
          </a:p>
          <a:p>
            <a:pPr marL="457200" lvl="0" indent="-457200">
              <a:buFont typeface="Wingdings" panose="05000000000000000000" pitchFamily="2" charset="2"/>
              <a:buChar char="v"/>
            </a:pPr>
            <a:endParaRPr lang="ru-RU" sz="2400">
              <a:solidFill>
                <a:srgbClr val="7030A0"/>
              </a:solidFill>
            </a:endParaRPr>
          </a:p>
          <a:p>
            <a:pPr lvl="0"/>
            <a:endParaRPr lang="ru-RU" sz="2400">
              <a:solidFill>
                <a:srgbClr val="7030A0"/>
              </a:solidFill>
            </a:endParaRPr>
          </a:p>
          <a:p>
            <a:pPr marL="457200" lvl="0" indent="-457200">
              <a:buFont typeface="Wingdings" panose="05000000000000000000" pitchFamily="2" charset="2"/>
              <a:buChar char="v"/>
            </a:pPr>
            <a:r>
              <a:rPr lang="ru-RU" sz="2400">
                <a:solidFill>
                  <a:srgbClr val="7030A0"/>
                </a:solidFill>
              </a:rPr>
              <a:t>происходит развитие крупных мышечных групп, поэтому необходимы регулярные посильные нагрузки.</a:t>
            </a:r>
          </a:p>
          <a:p>
            <a:endParaRPr lang="ru-RU" sz="2800">
              <a:solidFill>
                <a:srgbClr val="7030A0"/>
              </a:solidFill>
            </a:endParaRPr>
          </a:p>
        </p:txBody>
      </p:sp>
      <p:pic>
        <p:nvPicPr>
          <p:cNvPr id="4098" name="Picture 2" descr="https://sredn-ds2kar.educhel.ru/uploads/6000/22116/persona/about/deti_0.jpg?150167168216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940411" y="2276873"/>
            <a:ext cx="7291976" cy="2580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6492916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ocuments\СЛАИ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" y="3658"/>
            <a:ext cx="12220783" cy="6854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732379" y="819307"/>
            <a:ext cx="883298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>
                <a:solidFill>
                  <a:srgbClr val="7030A0"/>
                </a:solidFill>
              </a:rPr>
              <a:t>Также в данный период совершенствуются </a:t>
            </a:r>
            <a:endParaRPr lang="ru-RU" smtClean="0">
              <a:solidFill>
                <a:srgbClr val="7030A0"/>
              </a:solidFill>
            </a:endParaRPr>
          </a:p>
          <a:p>
            <a:r>
              <a:rPr lang="ru-RU" smtClean="0">
                <a:solidFill>
                  <a:srgbClr val="7030A0"/>
                </a:solidFill>
              </a:rPr>
              <a:t>следующие </a:t>
            </a:r>
            <a:r>
              <a:rPr lang="ru-RU">
                <a:solidFill>
                  <a:srgbClr val="7030A0"/>
                </a:solidFill>
              </a:rPr>
              <a:t>физические возможности малышей: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sz="2800">
                <a:solidFill>
                  <a:srgbClr val="7030A0"/>
                </a:solidFill>
              </a:rPr>
              <a:t>повышается выносливость;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sz="2800">
                <a:solidFill>
                  <a:srgbClr val="7030A0"/>
                </a:solidFill>
              </a:rPr>
              <a:t>улучшается координация;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sz="2800">
                <a:solidFill>
                  <a:srgbClr val="7030A0"/>
                </a:solidFill>
              </a:rPr>
              <a:t>движения становятся более точными и уверенными;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sz="2800">
                <a:solidFill>
                  <a:srgbClr val="7030A0"/>
                </a:solidFill>
              </a:rPr>
              <a:t>улучшаются показатели скорости и ловкости.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sz="2800">
              <a:solidFill>
                <a:srgbClr val="7030A0"/>
              </a:solidFill>
            </a:endParaRPr>
          </a:p>
        </p:txBody>
      </p:sp>
      <p:pic>
        <p:nvPicPr>
          <p:cNvPr id="5122" name="Picture 2" descr="http://sch709sv.mskobr.ru/images/clip_image004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519936" y="4149080"/>
            <a:ext cx="6246877" cy="2219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16631" y="4149080"/>
            <a:ext cx="432047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>
                <a:solidFill>
                  <a:srgbClr val="7030A0"/>
                </a:solidFill>
              </a:rPr>
              <a:t>Вместе с тем, нужно знать, что развитие мускулатуры происходит неравномерно. Ритм сердечных сокращений легко нарушается. Поэтому </a:t>
            </a:r>
            <a:r>
              <a:rPr lang="ru-RU" u="sng">
                <a:solidFill>
                  <a:srgbClr val="7030A0"/>
                </a:solidFill>
                <a:hlinkClick r:id="rId4"/>
              </a:rPr>
              <a:t>дети быстро устают</a:t>
            </a:r>
            <a:r>
              <a:rPr lang="ru-RU">
                <a:solidFill>
                  <a:srgbClr val="7030A0"/>
                </a:solidFill>
              </a:rPr>
              <a:t> и периодически нуждаются в отдыхе.</a:t>
            </a:r>
          </a:p>
        </p:txBody>
      </p:sp>
    </p:spTree>
    <p:extLst>
      <p:ext uri="{BB962C8B-B14F-4D97-AF65-F5344CB8AC3E}">
        <p14:creationId xmlns:p14="http://schemas.microsoft.com/office/powerpoint/2010/main" val="3627762424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ocuments\СЛАИ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" y="3658"/>
            <a:ext cx="12220783" cy="6854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55574" y="318949"/>
            <a:ext cx="9793087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smtClean="0">
                <a:solidFill>
                  <a:srgbClr val="7030A0"/>
                </a:solidFill>
              </a:rPr>
              <a:t>Совет </a:t>
            </a:r>
            <a:r>
              <a:rPr lang="ru-RU" sz="2800" b="1" i="1">
                <a:solidFill>
                  <a:srgbClr val="7030A0"/>
                </a:solidFill>
              </a:rPr>
              <a:t>№</a:t>
            </a:r>
            <a:r>
              <a:rPr lang="ru-RU" sz="2800" b="1" i="1" smtClean="0">
                <a:solidFill>
                  <a:srgbClr val="7030A0"/>
                </a:solidFill>
              </a:rPr>
              <a:t>1</a:t>
            </a:r>
            <a:endParaRPr lang="ru-RU" sz="2800" b="1" i="1">
              <a:solidFill>
                <a:srgbClr val="7030A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800">
                <a:solidFill>
                  <a:srgbClr val="7030A0"/>
                </a:solidFill>
              </a:rPr>
              <a:t>Предоставляйте ребенку возможности для активной подвижной деятельности. </a:t>
            </a:r>
            <a:endParaRPr lang="ru-RU" sz="2800" smtClean="0">
              <a:solidFill>
                <a:srgbClr val="7030A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800" smtClean="0">
                <a:solidFill>
                  <a:srgbClr val="7030A0"/>
                </a:solidFill>
              </a:rPr>
              <a:t>Не </a:t>
            </a:r>
            <a:r>
              <a:rPr lang="ru-RU" sz="2800">
                <a:solidFill>
                  <a:srgbClr val="7030A0"/>
                </a:solidFill>
              </a:rPr>
              <a:t>допускайте его переутомления </a:t>
            </a:r>
            <a:r>
              <a:rPr lang="ru-RU" sz="2800" smtClean="0">
                <a:solidFill>
                  <a:srgbClr val="7030A0"/>
                </a:solidFill>
              </a:rPr>
              <a:t>(</a:t>
            </a:r>
            <a:r>
              <a:rPr lang="ru-RU" sz="2800">
                <a:solidFill>
                  <a:srgbClr val="7030A0"/>
                </a:solidFill>
              </a:rPr>
              <a:t>бледный вид, отдышка, потеря координации). </a:t>
            </a:r>
            <a:endParaRPr lang="ru-RU" sz="2800" smtClean="0">
              <a:solidFill>
                <a:srgbClr val="7030A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800" smtClean="0">
                <a:solidFill>
                  <a:srgbClr val="7030A0"/>
                </a:solidFill>
              </a:rPr>
              <a:t>Своевременно </a:t>
            </a:r>
            <a:r>
              <a:rPr lang="ru-RU" sz="2800">
                <a:solidFill>
                  <a:srgbClr val="7030A0"/>
                </a:solidFill>
              </a:rPr>
              <a:t>изменяйте нагрузку и вид деятельности. </a:t>
            </a:r>
            <a:endParaRPr lang="ru-RU" sz="2800" smtClean="0">
              <a:solidFill>
                <a:srgbClr val="7030A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800" smtClean="0">
                <a:solidFill>
                  <a:srgbClr val="7030A0"/>
                </a:solidFill>
              </a:rPr>
              <a:t>Не </a:t>
            </a:r>
            <a:r>
              <a:rPr lang="ru-RU" sz="2800">
                <a:solidFill>
                  <a:srgbClr val="7030A0"/>
                </a:solidFill>
              </a:rPr>
              <a:t>разрешайте выполнять силовые упражнения.</a:t>
            </a:r>
          </a:p>
          <a:p>
            <a:endParaRPr lang="ru-RU">
              <a:solidFill>
                <a:srgbClr val="7030A0"/>
              </a:solidFill>
            </a:endParaRPr>
          </a:p>
        </p:txBody>
      </p:sp>
      <p:pic>
        <p:nvPicPr>
          <p:cNvPr id="1026" name="Picture 2" descr="https://chudnovskaya-bal-ds33.edumsko.ru/uploads/8000/27169/persona/folders/27251339-Children-play-with-a-board-game-on-the-floor-Stock-Photo.jpg?14856102303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168925" y="3755543"/>
            <a:ext cx="4235171" cy="2684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1386745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ользователь\Documents\СЛАИ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" y="3658"/>
            <a:ext cx="12220783" cy="6854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07435" y="842560"/>
            <a:ext cx="9025003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>
                <a:solidFill>
                  <a:srgbClr val="7030A0"/>
                </a:solidFill>
              </a:rPr>
              <a:t>Психологическое развитие</a:t>
            </a:r>
          </a:p>
          <a:p>
            <a:r>
              <a:rPr lang="ru-RU" sz="2800" smtClean="0">
                <a:solidFill>
                  <a:srgbClr val="7030A0"/>
                </a:solidFill>
              </a:rPr>
              <a:t>  Мышление </a:t>
            </a:r>
            <a:r>
              <a:rPr lang="ru-RU" sz="2800">
                <a:solidFill>
                  <a:srgbClr val="7030A0"/>
                </a:solidFill>
              </a:rPr>
              <a:t>среднего дошкольника переходит на новый уровень — появляется образное мышление. Познание происходит на основе </a:t>
            </a:r>
            <a:r>
              <a:rPr lang="ru-RU" sz="2800" smtClean="0">
                <a:solidFill>
                  <a:srgbClr val="7030A0"/>
                </a:solidFill>
              </a:rPr>
              <a:t>практических </a:t>
            </a:r>
            <a:r>
              <a:rPr lang="ru-RU" sz="2800">
                <a:solidFill>
                  <a:srgbClr val="7030A0"/>
                </a:solidFill>
              </a:rPr>
              <a:t>действий. Дети могут сопоставлять предметы по форме, </a:t>
            </a:r>
            <a:endParaRPr lang="ru-RU" sz="2800" smtClean="0">
              <a:solidFill>
                <a:srgbClr val="7030A0"/>
              </a:solidFill>
            </a:endParaRPr>
          </a:p>
          <a:p>
            <a:r>
              <a:rPr lang="ru-RU" sz="2800" smtClean="0">
                <a:solidFill>
                  <a:srgbClr val="7030A0"/>
                </a:solidFill>
              </a:rPr>
              <a:t>находить </a:t>
            </a:r>
            <a:r>
              <a:rPr lang="ru-RU" sz="2800">
                <a:solidFill>
                  <a:srgbClr val="7030A0"/>
                </a:solidFill>
              </a:rPr>
              <a:t>подобные, </a:t>
            </a:r>
            <a:endParaRPr lang="ru-RU" sz="2800" smtClean="0">
              <a:solidFill>
                <a:srgbClr val="7030A0"/>
              </a:solidFill>
            </a:endParaRPr>
          </a:p>
          <a:p>
            <a:r>
              <a:rPr lang="ru-RU" sz="2800" smtClean="0">
                <a:solidFill>
                  <a:srgbClr val="7030A0"/>
                </a:solidFill>
              </a:rPr>
              <a:t>группировать </a:t>
            </a:r>
            <a:r>
              <a:rPr lang="ru-RU" sz="2800">
                <a:solidFill>
                  <a:srgbClr val="7030A0"/>
                </a:solidFill>
              </a:rPr>
              <a:t>по </a:t>
            </a:r>
            <a:endParaRPr lang="ru-RU" sz="2800" smtClean="0">
              <a:solidFill>
                <a:srgbClr val="7030A0"/>
              </a:solidFill>
            </a:endParaRPr>
          </a:p>
          <a:p>
            <a:r>
              <a:rPr lang="ru-RU" sz="2800" smtClean="0">
                <a:solidFill>
                  <a:srgbClr val="7030A0"/>
                </a:solidFill>
              </a:rPr>
              <a:t>существенным </a:t>
            </a:r>
            <a:r>
              <a:rPr lang="ru-RU" sz="2800">
                <a:solidFill>
                  <a:srgbClr val="7030A0"/>
                </a:solidFill>
              </a:rPr>
              <a:t>признакам</a:t>
            </a:r>
            <a:r>
              <a:rPr lang="ru-RU" sz="2800" smtClean="0">
                <a:solidFill>
                  <a:srgbClr val="7030A0"/>
                </a:solidFill>
              </a:rPr>
              <a:t>.</a:t>
            </a:r>
            <a:endParaRPr lang="ru-RU" sz="2800">
              <a:solidFill>
                <a:srgbClr val="7030A0"/>
              </a:solidFill>
            </a:endParaRPr>
          </a:p>
          <a:p>
            <a:endParaRPr lang="ru-RU"/>
          </a:p>
        </p:txBody>
      </p:sp>
      <p:pic>
        <p:nvPicPr>
          <p:cNvPr id="2050" name="Picture 2" descr="http://do.ngs24.ru/preview/do/019cc156b3cb5382e3db5254f9703f83_1442243804_1000_89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152118" y="3430829"/>
            <a:ext cx="4416489" cy="2967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466914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Arial"/>
        <a:cs typeface="Arial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Arial"/>
        <a:cs typeface="Arial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xmlns:r="http://schemas.openxmlformats.org/officeDocument/2006/relationships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725</TotalTime>
  <Words>1616</Words>
  <Application>Microsoft Office PowerPoint</Application>
  <PresentationFormat>Произвольный</PresentationFormat>
  <Paragraphs>188</Paragraphs>
  <Slides>38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Натуральные материалы</vt:lpstr>
      <vt:lpstr>Родительское собрание в средней группе №2 «Солнышко»</vt:lpstr>
      <vt:lpstr>На повестке дня: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«О ЗДОРОВЬЕ ВСЕРЬЕЗ»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компоненты здорового образа жизни.</vt:lpstr>
      <vt:lpstr>Рациональный режим</vt:lpstr>
      <vt:lpstr>Правильное питание</vt:lpstr>
      <vt:lpstr>                   Рациональное питание детей является одним из основных факторов внешней среды, определяющих нормальное развитие ребенка. Оно оказывает самое непосредственное влияние на жизнедеятельность, рост, состояние здоровья ребенка, повышает устойчивость к различным неблагоприятным воздействиям.  В связи с важностью такого компонента питания, как регулярность, в выходные и  праздничные дни родителям  надо придерживаться   того же распорядка приема пищи,   что и в  дошкольном учреждении.</vt:lpstr>
      <vt:lpstr>Рациональная двигательная активность.</vt:lpstr>
      <vt:lpstr>Презентация PowerPoint</vt:lpstr>
      <vt:lpstr>Закаливание организма</vt:lpstr>
      <vt:lpstr>Презентация PowerPoint</vt:lpstr>
      <vt:lpstr>Сохранение стабильного психоэмоционального состояния.</vt:lpstr>
      <vt:lpstr>Отношения в семье являются основой психологического состояния ребенка: именно от них зависит, насколько ребенок уверен в своих силах, насколько он весел и любознателен, насколько открыт общению и готов к настоящей дружбе. Если ребенок знает, что дома его ждут любящие родители, которым можно поверить все свои тревоги и неудачи, от которых он получит новый заряд любви и тепла, ему по силам будет перенести                                                                              многие неприятности и                                                      невзгоды.</vt:lpstr>
      <vt:lpstr>Соблюдение правил личной гигиены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в средней группе №2 «Солнышко»</dc:title>
  <dc:creator>Irina Mandych</dc:creator>
  <cp:lastModifiedBy>ував</cp:lastModifiedBy>
  <cp:revision>13</cp:revision>
  <dcterms:created xsi:type="dcterms:W3CDTF">2021-09-26T19:59:38Z</dcterms:created>
  <dcterms:modified xsi:type="dcterms:W3CDTF">2022-04-06T04:22:38Z</dcterms:modified>
</cp:coreProperties>
</file>