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6" r:id="rId3"/>
    <p:sldId id="257" r:id="rId4"/>
    <p:sldId id="260" r:id="rId5"/>
    <p:sldId id="258"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935F8B0-B5A1-41D9-9A1B-199DD261967A}" type="datetimeFigureOut">
              <a:rPr lang="ru-RU" smtClean="0"/>
              <a:t>16.09.2019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8F1125-3C6B-4EE1-83EC-F07519EB5979}" type="slidenum">
              <a:rPr lang="ru-RU" smtClean="0"/>
              <a:t>‹#›</a:t>
            </a:fld>
            <a:endParaRPr lang="ru-RU"/>
          </a:p>
        </p:txBody>
      </p:sp>
    </p:spTree>
    <p:extLst>
      <p:ext uri="{BB962C8B-B14F-4D97-AF65-F5344CB8AC3E}">
        <p14:creationId xmlns:p14="http://schemas.microsoft.com/office/powerpoint/2010/main" val="4093974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935F8B0-B5A1-41D9-9A1B-199DD261967A}" type="datetimeFigureOut">
              <a:rPr lang="ru-RU" smtClean="0"/>
              <a:t>16.09.2019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8F1125-3C6B-4EE1-83EC-F07519EB5979}" type="slidenum">
              <a:rPr lang="ru-RU" smtClean="0"/>
              <a:t>‹#›</a:t>
            </a:fld>
            <a:endParaRPr lang="ru-RU"/>
          </a:p>
        </p:txBody>
      </p:sp>
    </p:spTree>
    <p:extLst>
      <p:ext uri="{BB962C8B-B14F-4D97-AF65-F5344CB8AC3E}">
        <p14:creationId xmlns:p14="http://schemas.microsoft.com/office/powerpoint/2010/main" val="53320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935F8B0-B5A1-41D9-9A1B-199DD261967A}" type="datetimeFigureOut">
              <a:rPr lang="ru-RU" smtClean="0"/>
              <a:t>16.09.2019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8F1125-3C6B-4EE1-83EC-F07519EB5979}" type="slidenum">
              <a:rPr lang="ru-RU" smtClean="0"/>
              <a:t>‹#›</a:t>
            </a:fld>
            <a:endParaRPr lang="ru-RU"/>
          </a:p>
        </p:txBody>
      </p:sp>
    </p:spTree>
    <p:extLst>
      <p:ext uri="{BB962C8B-B14F-4D97-AF65-F5344CB8AC3E}">
        <p14:creationId xmlns:p14="http://schemas.microsoft.com/office/powerpoint/2010/main" val="1121497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935F8B0-B5A1-41D9-9A1B-199DD261967A}" type="datetimeFigureOut">
              <a:rPr lang="ru-RU" smtClean="0"/>
              <a:t>16.09.2019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8F1125-3C6B-4EE1-83EC-F07519EB5979}" type="slidenum">
              <a:rPr lang="ru-RU" smtClean="0"/>
              <a:t>‹#›</a:t>
            </a:fld>
            <a:endParaRPr lang="ru-RU"/>
          </a:p>
        </p:txBody>
      </p:sp>
    </p:spTree>
    <p:extLst>
      <p:ext uri="{BB962C8B-B14F-4D97-AF65-F5344CB8AC3E}">
        <p14:creationId xmlns:p14="http://schemas.microsoft.com/office/powerpoint/2010/main" val="2114762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935F8B0-B5A1-41D9-9A1B-199DD261967A}" type="datetimeFigureOut">
              <a:rPr lang="ru-RU" smtClean="0"/>
              <a:t>16.09.2019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8F1125-3C6B-4EE1-83EC-F07519EB5979}" type="slidenum">
              <a:rPr lang="ru-RU" smtClean="0"/>
              <a:t>‹#›</a:t>
            </a:fld>
            <a:endParaRPr lang="ru-RU"/>
          </a:p>
        </p:txBody>
      </p:sp>
    </p:spTree>
    <p:extLst>
      <p:ext uri="{BB962C8B-B14F-4D97-AF65-F5344CB8AC3E}">
        <p14:creationId xmlns:p14="http://schemas.microsoft.com/office/powerpoint/2010/main" val="2861379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935F8B0-B5A1-41D9-9A1B-199DD261967A}" type="datetimeFigureOut">
              <a:rPr lang="ru-RU" smtClean="0"/>
              <a:t>16.09.2019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8F1125-3C6B-4EE1-83EC-F07519EB5979}" type="slidenum">
              <a:rPr lang="ru-RU" smtClean="0"/>
              <a:t>‹#›</a:t>
            </a:fld>
            <a:endParaRPr lang="ru-RU"/>
          </a:p>
        </p:txBody>
      </p:sp>
    </p:spTree>
    <p:extLst>
      <p:ext uri="{BB962C8B-B14F-4D97-AF65-F5344CB8AC3E}">
        <p14:creationId xmlns:p14="http://schemas.microsoft.com/office/powerpoint/2010/main" val="26046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935F8B0-B5A1-41D9-9A1B-199DD261967A}" type="datetimeFigureOut">
              <a:rPr lang="ru-RU" smtClean="0"/>
              <a:t>16.09.2019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8F1125-3C6B-4EE1-83EC-F07519EB5979}" type="slidenum">
              <a:rPr lang="ru-RU" smtClean="0"/>
              <a:t>‹#›</a:t>
            </a:fld>
            <a:endParaRPr lang="ru-RU"/>
          </a:p>
        </p:txBody>
      </p:sp>
    </p:spTree>
    <p:extLst>
      <p:ext uri="{BB962C8B-B14F-4D97-AF65-F5344CB8AC3E}">
        <p14:creationId xmlns:p14="http://schemas.microsoft.com/office/powerpoint/2010/main" val="524530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935F8B0-B5A1-41D9-9A1B-199DD261967A}" type="datetimeFigureOut">
              <a:rPr lang="ru-RU" smtClean="0"/>
              <a:t>16.09.2019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8F1125-3C6B-4EE1-83EC-F07519EB5979}" type="slidenum">
              <a:rPr lang="ru-RU" smtClean="0"/>
              <a:t>‹#›</a:t>
            </a:fld>
            <a:endParaRPr lang="ru-RU"/>
          </a:p>
        </p:txBody>
      </p:sp>
    </p:spTree>
    <p:extLst>
      <p:ext uri="{BB962C8B-B14F-4D97-AF65-F5344CB8AC3E}">
        <p14:creationId xmlns:p14="http://schemas.microsoft.com/office/powerpoint/2010/main" val="42419672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935F8B0-B5A1-41D9-9A1B-199DD261967A}" type="datetimeFigureOut">
              <a:rPr lang="ru-RU" smtClean="0"/>
              <a:t>16.09.2019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8F1125-3C6B-4EE1-83EC-F07519EB5979}" type="slidenum">
              <a:rPr lang="ru-RU" smtClean="0"/>
              <a:t>‹#›</a:t>
            </a:fld>
            <a:endParaRPr lang="ru-RU"/>
          </a:p>
        </p:txBody>
      </p:sp>
    </p:spTree>
    <p:extLst>
      <p:ext uri="{BB962C8B-B14F-4D97-AF65-F5344CB8AC3E}">
        <p14:creationId xmlns:p14="http://schemas.microsoft.com/office/powerpoint/2010/main" val="2683666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935F8B0-B5A1-41D9-9A1B-199DD261967A}" type="datetimeFigureOut">
              <a:rPr lang="ru-RU" smtClean="0"/>
              <a:t>16.09.2019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8F1125-3C6B-4EE1-83EC-F07519EB5979}" type="slidenum">
              <a:rPr lang="ru-RU" smtClean="0"/>
              <a:t>‹#›</a:t>
            </a:fld>
            <a:endParaRPr lang="ru-RU"/>
          </a:p>
        </p:txBody>
      </p:sp>
    </p:spTree>
    <p:extLst>
      <p:ext uri="{BB962C8B-B14F-4D97-AF65-F5344CB8AC3E}">
        <p14:creationId xmlns:p14="http://schemas.microsoft.com/office/powerpoint/2010/main" val="41250397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935F8B0-B5A1-41D9-9A1B-199DD261967A}" type="datetimeFigureOut">
              <a:rPr lang="ru-RU" smtClean="0"/>
              <a:t>16.09.2019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8F1125-3C6B-4EE1-83EC-F07519EB5979}" type="slidenum">
              <a:rPr lang="ru-RU" smtClean="0"/>
              <a:t>‹#›</a:t>
            </a:fld>
            <a:endParaRPr lang="ru-RU"/>
          </a:p>
        </p:txBody>
      </p:sp>
    </p:spTree>
    <p:extLst>
      <p:ext uri="{BB962C8B-B14F-4D97-AF65-F5344CB8AC3E}">
        <p14:creationId xmlns:p14="http://schemas.microsoft.com/office/powerpoint/2010/main" val="3626759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35F8B0-B5A1-41D9-9A1B-199DD261967A}" type="datetimeFigureOut">
              <a:rPr lang="ru-RU" smtClean="0"/>
              <a:t>16.09.2019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8F1125-3C6B-4EE1-83EC-F07519EB5979}" type="slidenum">
              <a:rPr lang="ru-RU" smtClean="0"/>
              <a:t>‹#›</a:t>
            </a:fld>
            <a:endParaRPr lang="ru-RU"/>
          </a:p>
        </p:txBody>
      </p:sp>
    </p:spTree>
    <p:extLst>
      <p:ext uri="{BB962C8B-B14F-4D97-AF65-F5344CB8AC3E}">
        <p14:creationId xmlns:p14="http://schemas.microsoft.com/office/powerpoint/2010/main" val="13591381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F:\Работа\ДОКУМЕНТЫ\Презентации\фон для презентаций\hello_html_m6507fcb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710" y="69951"/>
            <a:ext cx="8928992" cy="6662289"/>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827584" y="2413338"/>
            <a:ext cx="7416824" cy="2585323"/>
          </a:xfrm>
          <a:prstGeom prst="rect">
            <a:avLst/>
          </a:prstGeom>
        </p:spPr>
        <p:txBody>
          <a:bodyPr wrap="square">
            <a:spAutoFit/>
          </a:bodyPr>
          <a:lstStyle/>
          <a:p>
            <a:pPr algn="ctr"/>
            <a:r>
              <a:rPr lang="ru-RU" b="1" i="1" dirty="0">
                <a:solidFill>
                  <a:srgbClr val="FF0000"/>
                </a:solidFill>
                <a:latin typeface="Times New Roman" pitchFamily="18" charset="0"/>
                <a:cs typeface="Times New Roman" pitchFamily="18" charset="0"/>
              </a:rPr>
              <a:t>КОНСУЛЬТАЦИЯ.</a:t>
            </a:r>
          </a:p>
          <a:p>
            <a:pPr algn="ctr"/>
            <a:endParaRPr lang="ru-RU" b="1" i="1" dirty="0" smtClean="0">
              <a:solidFill>
                <a:srgbClr val="FF0000"/>
              </a:solidFill>
              <a:latin typeface="Times New Roman" pitchFamily="18" charset="0"/>
              <a:cs typeface="Times New Roman" pitchFamily="18" charset="0"/>
            </a:endParaRPr>
          </a:p>
          <a:p>
            <a:pPr algn="ctr"/>
            <a:r>
              <a:rPr lang="ru-RU" sz="2400" b="1" i="1" dirty="0" smtClean="0">
                <a:solidFill>
                  <a:srgbClr val="FF0000"/>
                </a:solidFill>
                <a:latin typeface="Times New Roman" pitchFamily="18" charset="0"/>
                <a:cs typeface="Times New Roman" pitchFamily="18" charset="0"/>
              </a:rPr>
              <a:t>Роль </a:t>
            </a:r>
            <a:r>
              <a:rPr lang="ru-RU" sz="2400" b="1" i="1" dirty="0">
                <a:solidFill>
                  <a:srgbClr val="FF0000"/>
                </a:solidFill>
                <a:latin typeface="Times New Roman" pitchFamily="18" charset="0"/>
                <a:cs typeface="Times New Roman" pitchFamily="18" charset="0"/>
              </a:rPr>
              <a:t>матери и отца  в развитии и воспитании ребёнка.</a:t>
            </a:r>
          </a:p>
          <a:p>
            <a:r>
              <a:rPr lang="ru-RU" sz="2400" b="1" i="1" dirty="0">
                <a:solidFill>
                  <a:srgbClr val="FF0000"/>
                </a:solidFill>
                <a:latin typeface="Times New Roman" pitchFamily="18" charset="0"/>
                <a:cs typeface="Times New Roman" pitchFamily="18" charset="0"/>
              </a:rPr>
              <a:t> </a:t>
            </a:r>
          </a:p>
          <a:p>
            <a:pPr algn="r"/>
            <a:r>
              <a:rPr lang="ru-RU" b="1" i="1" dirty="0">
                <a:solidFill>
                  <a:srgbClr val="FF0000"/>
                </a:solidFill>
                <a:latin typeface="Times New Roman" pitchFamily="18" charset="0"/>
                <a:cs typeface="Times New Roman" pitchFamily="18" charset="0"/>
              </a:rPr>
              <a:t>В идеале воспитанию не просто должно </a:t>
            </a:r>
          </a:p>
          <a:p>
            <a:pPr algn="r"/>
            <a:r>
              <a:rPr lang="ru-RU" b="1" i="1" dirty="0">
                <a:solidFill>
                  <a:srgbClr val="FF0000"/>
                </a:solidFill>
                <a:latin typeface="Times New Roman" pitchFamily="18" charset="0"/>
                <a:cs typeface="Times New Roman" pitchFamily="18" charset="0"/>
              </a:rPr>
              <a:t>уделяться внимание: оно должно исходить</a:t>
            </a:r>
          </a:p>
          <a:p>
            <a:pPr algn="r"/>
            <a:r>
              <a:rPr lang="ru-RU" b="1" i="1" dirty="0">
                <a:solidFill>
                  <a:srgbClr val="FF0000"/>
                </a:solidFill>
                <a:latin typeface="Times New Roman" pitchFamily="18" charset="0"/>
                <a:cs typeface="Times New Roman" pitchFamily="18" charset="0"/>
              </a:rPr>
              <a:t> от обоих родителей</a:t>
            </a:r>
            <a:r>
              <a:rPr lang="ru-RU" i="1" dirty="0"/>
              <a:t>.</a:t>
            </a:r>
            <a:endParaRPr lang="ru-RU" dirty="0"/>
          </a:p>
        </p:txBody>
      </p:sp>
    </p:spTree>
    <p:extLst>
      <p:ext uri="{BB962C8B-B14F-4D97-AF65-F5344CB8AC3E}">
        <p14:creationId xmlns:p14="http://schemas.microsoft.com/office/powerpoint/2010/main" val="30167954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F:\Работа\ДОКУМЕНТЫ\Презентации\фон для презентаций\hello_html_m6507fcb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5" y="79079"/>
            <a:ext cx="8928992" cy="6662289"/>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899592" y="1412776"/>
            <a:ext cx="7632848" cy="4247317"/>
          </a:xfrm>
          <a:prstGeom prst="rect">
            <a:avLst/>
          </a:prstGeom>
        </p:spPr>
        <p:txBody>
          <a:bodyPr wrap="square">
            <a:spAutoFit/>
          </a:bodyPr>
          <a:lstStyle/>
          <a:p>
            <a:r>
              <a:rPr lang="ru-RU" dirty="0"/>
              <a:t>	</a:t>
            </a:r>
            <a:r>
              <a:rPr lang="ru-RU" b="1" i="1" dirty="0">
                <a:solidFill>
                  <a:srgbClr val="FF0000"/>
                </a:solidFill>
                <a:latin typeface="Times New Roman" pitchFamily="18" charset="0"/>
                <a:cs typeface="Times New Roman" pitchFamily="18" charset="0"/>
              </a:rPr>
              <a:t>Каждому из нас наверняка доводилось видеть первые шаги ребёнка – будь это свой ребёнок, ребёнок друга или просто ребёнок на экране телевизора. Движения малыша ещё совсем неловкие, осторожные, и, сделав несколько шагов, он попросту может упасть. Кто готов помочь ему в эти минуты? Верно, его родители. И ведь это не единственный случай. Всё время взросления ребёнок делает в чём-то свои первые шаги – и каждый раз родители должны быть готовы ему помочь: научить, направить, объяснить, воспитать.</a:t>
            </a:r>
            <a:br>
              <a:rPr lang="ru-RU" b="1" i="1" dirty="0">
                <a:solidFill>
                  <a:srgbClr val="FF0000"/>
                </a:solidFill>
                <a:latin typeface="Times New Roman" pitchFamily="18" charset="0"/>
                <a:cs typeface="Times New Roman" pitchFamily="18" charset="0"/>
              </a:rPr>
            </a:br>
            <a:r>
              <a:rPr lang="ru-RU" b="1" i="1" dirty="0">
                <a:solidFill>
                  <a:srgbClr val="FF0000"/>
                </a:solidFill>
                <a:latin typeface="Times New Roman" pitchFamily="18" charset="0"/>
                <a:cs typeface="Times New Roman" pitchFamily="18" charset="0"/>
              </a:rPr>
              <a:t>	В идеале воспитанию не просто должно уделяться внимание: оно должно исходить от обоих родителей. Представим себе типичную ситуацию: вашего ребёнка обижают другие дети. К кому он может обратиться за помощью? Чаще всего дети склонны жаловаться маме. Но некоторые обращаются к отцу, а порой и вовсе ограничиваются фразой «я всё папе расскажу» или любой похожей. Данный пример доказывает, что роль матери и отца в жизни ребёнка различна</a:t>
            </a:r>
            <a:r>
              <a:rPr lang="ru-RU" dirty="0"/>
              <a:t>.</a:t>
            </a:r>
          </a:p>
        </p:txBody>
      </p:sp>
    </p:spTree>
    <p:extLst>
      <p:ext uri="{BB962C8B-B14F-4D97-AF65-F5344CB8AC3E}">
        <p14:creationId xmlns:p14="http://schemas.microsoft.com/office/powerpoint/2010/main" val="37916065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F:\Работа\ДОКУМЕНТЫ\Презентации\фон для презентаций\hello_html_m6507fcb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5" y="79079"/>
            <a:ext cx="8928992" cy="6662289"/>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683568" y="1268760"/>
            <a:ext cx="7992888" cy="4770537"/>
          </a:xfrm>
          <a:prstGeom prst="rect">
            <a:avLst/>
          </a:prstGeom>
        </p:spPr>
        <p:txBody>
          <a:bodyPr wrap="square">
            <a:spAutoFit/>
          </a:bodyPr>
          <a:lstStyle/>
          <a:p>
            <a:r>
              <a:rPr lang="ru-RU" sz="1600" b="1" i="1" dirty="0" smtClean="0">
                <a:solidFill>
                  <a:srgbClr val="FF0000"/>
                </a:solidFill>
                <a:latin typeface="Times New Roman" pitchFamily="18" charset="0"/>
                <a:cs typeface="Times New Roman" pitchFamily="18" charset="0"/>
              </a:rPr>
              <a:t>	Мама </a:t>
            </a:r>
            <a:r>
              <a:rPr lang="ru-RU" sz="1600" b="1" i="1" dirty="0">
                <a:solidFill>
                  <a:srgbClr val="FF0000"/>
                </a:solidFill>
                <a:latin typeface="Times New Roman" pitchFamily="18" charset="0"/>
                <a:cs typeface="Times New Roman" pitchFamily="18" charset="0"/>
              </a:rPr>
              <a:t>– это целый мир вокруг ребёнка, мир, в котором он может укрыться от опасности, мир, который учит ребёнка жить в гармонии со всем, что его окружает. Благодаря матерям дети адаптируются к жизни в человеческом мире. Мать учит терпению, своевременности, регулярности. Если же мать будет делиться с ребёнком негативом (а порой и проявлять агрессию), это может серьёзно пошатнуть внутренний мир малыша. Хорошую мать не заменять воспитатели, учителя и психотерапевты. Практика показывает, что даже отцам в неполных семьях зачастую это не удаётся. Поэтому кто бы что ни говорил – роль матери в жизни ребёнка является решающей.</a:t>
            </a:r>
            <a:br>
              <a:rPr lang="ru-RU" sz="1600" b="1" i="1" dirty="0">
                <a:solidFill>
                  <a:srgbClr val="FF0000"/>
                </a:solidFill>
                <a:latin typeface="Times New Roman" pitchFamily="18" charset="0"/>
                <a:cs typeface="Times New Roman" pitchFamily="18" charset="0"/>
              </a:rPr>
            </a:br>
            <a:r>
              <a:rPr lang="ru-RU" sz="1600" b="1" i="1" dirty="0">
                <a:solidFill>
                  <a:srgbClr val="FF0000"/>
                </a:solidFill>
                <a:latin typeface="Times New Roman" pitchFamily="18" charset="0"/>
                <a:cs typeface="Times New Roman" pitchFamily="18" charset="0"/>
              </a:rPr>
              <a:t>	В то время как материнство ассоциируется с гармонией, отец учит ребёнка действовать, познавать окружающий мир, ставить перед собой цели и достигать их. Что должен делать отец, если на пути ребёнка возникают препятствия? Правильно, помогать ему в их преодолении. Капризы и излишки эмоций зачастую мешают детям. Роль отца – дать детям понять, что твёрдость и серьёзность принесут гораздо больше пользы, нежели капризы. Да и это ещё не всё. Если от мамы ребёнок чаще всего будет ждать защиты всецело во всем, то от отца будет требоваться поддержка. Ведь мама чаще всего попросту постарается оградить ребёнка от конфликтной ситуации, а отец, наоборот, попробует научить ребёнка справляться с проблемами подобного рода.</a:t>
            </a:r>
          </a:p>
        </p:txBody>
      </p:sp>
    </p:spTree>
    <p:extLst>
      <p:ext uri="{BB962C8B-B14F-4D97-AF65-F5344CB8AC3E}">
        <p14:creationId xmlns:p14="http://schemas.microsoft.com/office/powerpoint/2010/main" val="2558140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F:\Работа\ДОКУМЕНТЫ\Презентации\фон для презентаций\hello_html_m6507fcb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5" y="79079"/>
            <a:ext cx="8928992" cy="6662289"/>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755576" y="836712"/>
            <a:ext cx="7992888" cy="5632311"/>
          </a:xfrm>
          <a:prstGeom prst="rect">
            <a:avLst/>
          </a:prstGeom>
        </p:spPr>
        <p:txBody>
          <a:bodyPr wrap="square">
            <a:spAutoFit/>
          </a:bodyPr>
          <a:lstStyle/>
          <a:p>
            <a:r>
              <a:rPr lang="ru-RU" b="1" i="1" dirty="0" smtClean="0">
                <a:solidFill>
                  <a:srgbClr val="FF0000"/>
                </a:solidFill>
                <a:latin typeface="Times New Roman" pitchFamily="18" charset="0"/>
                <a:cs typeface="Times New Roman" pitchFamily="18" charset="0"/>
              </a:rPr>
              <a:t>	Не </a:t>
            </a:r>
            <a:r>
              <a:rPr lang="ru-RU" b="1" i="1" dirty="0">
                <a:solidFill>
                  <a:srgbClr val="FF0000"/>
                </a:solidFill>
                <a:latin typeface="Times New Roman" pitchFamily="18" charset="0"/>
                <a:cs typeface="Times New Roman" pitchFamily="18" charset="0"/>
              </a:rPr>
              <a:t>допускайте крайностей ни в чём! Во всём важна мера.</a:t>
            </a:r>
            <a:br>
              <a:rPr lang="ru-RU" b="1" i="1" dirty="0">
                <a:solidFill>
                  <a:srgbClr val="FF0000"/>
                </a:solidFill>
                <a:latin typeface="Times New Roman" pitchFamily="18" charset="0"/>
                <a:cs typeface="Times New Roman" pitchFamily="18" charset="0"/>
              </a:rPr>
            </a:br>
            <a:r>
              <a:rPr lang="ru-RU" b="1" i="1" dirty="0">
                <a:solidFill>
                  <a:srgbClr val="FF0000"/>
                </a:solidFill>
                <a:latin typeface="Times New Roman" pitchFamily="18" charset="0"/>
                <a:cs typeface="Times New Roman" pitchFamily="18" charset="0"/>
              </a:rPr>
              <a:t>На сегодняшний день роль отца всё чаще сводится к роли кормильца семьи. Во многих семьях дети и вовсе не контактируют с сильной половиной родителей. Кажется, будто мужчины просто убегают от своих обязанностей. И когда у ребёнка начинаются проблемы в школе, связанные с недостаточной активностью или направлением этой самой активности не в то русло, отцы попросту не осознают, что это – их вина. Отцы часто прикрываются тем, что якобы не знают, что привнести в воспитание ребёнка или как найти к нему подход. Ещё глупее они говорят, что женщинам легче из-за их материнского инстинкта. На самом деле мамам куда сложнее, чем папам. Проще им лишь в одном: между матерью и ребёнком изначально существует связь. До рождения – физическая, после она становится эмоциональной. Мужчинам же нужно приложить немного усилий, чтобы эту связь установить.</a:t>
            </a:r>
            <a:br>
              <a:rPr lang="ru-RU" b="1" i="1" dirty="0">
                <a:solidFill>
                  <a:srgbClr val="FF0000"/>
                </a:solidFill>
                <a:latin typeface="Times New Roman" pitchFamily="18" charset="0"/>
                <a:cs typeface="Times New Roman" pitchFamily="18" charset="0"/>
              </a:rPr>
            </a:br>
            <a:r>
              <a:rPr lang="ru-RU" b="1" i="1" dirty="0">
                <a:solidFill>
                  <a:srgbClr val="FF0000"/>
                </a:solidFill>
                <a:latin typeface="Times New Roman" pitchFamily="18" charset="0"/>
                <a:cs typeface="Times New Roman" pitchFamily="18" charset="0"/>
              </a:rPr>
              <a:t>	Мужчины могут воспитать ребёнка не хуже, а порой и лучше женщин. Всё зависит от качеств самого человека. Но ограждать хорошего отца от его ребёнка мать просто не имеет права. Можно разделить обязанности по воспитанию! И тогда могут появиться свободные минуты и без того нелёгкой жизни.</a:t>
            </a:r>
            <a:br>
              <a:rPr lang="ru-RU" b="1" i="1" dirty="0">
                <a:solidFill>
                  <a:srgbClr val="FF0000"/>
                </a:solidFill>
                <a:latin typeface="Times New Roman" pitchFamily="18" charset="0"/>
                <a:cs typeface="Times New Roman" pitchFamily="18" charset="0"/>
              </a:rPr>
            </a:br>
            <a:endParaRPr lang="ru-RU" b="1" i="1"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18145368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F:\Работа\ДОКУМЕНТЫ\Презентации\фон для презентаций\hello_html_m6507fcb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5" y="79079"/>
            <a:ext cx="8928992" cy="6662289"/>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23528" y="1484784"/>
            <a:ext cx="8280920" cy="3970318"/>
          </a:xfrm>
          <a:prstGeom prst="rect">
            <a:avLst/>
          </a:prstGeom>
        </p:spPr>
        <p:txBody>
          <a:bodyPr wrap="square">
            <a:spAutoFit/>
          </a:bodyPr>
          <a:lstStyle/>
          <a:p>
            <a:r>
              <a:rPr lang="ru-RU" b="1" i="1" dirty="0">
                <a:solidFill>
                  <a:srgbClr val="FF0000"/>
                </a:solidFill>
                <a:latin typeface="Times New Roman" pitchFamily="18" charset="0"/>
                <a:cs typeface="Times New Roman" pitchFamily="18" charset="0"/>
              </a:rPr>
              <a:t>	Многое в жизни ребёнка зависит в равной степени от отца и от матери. Главное, чтобы ребёнок рос в здоровой семье и не был окружён постоянными конфликтами между родителями. Да, ребёнок может молчать, казалось бы, вовсе не реагируя на окружающие события. Но ведь на самом деле он, как губка, впитывает все происходящее. Все события проходят сквозь него. И конфликты между родителями могут попросту привести к неисправимым психологическим травмам. Проблемы родителей станут проблемами ребёнка, только в более неприятной форме. Родителям необходимо стараться создать вокруг ребёнка здоровую атмосферу!</a:t>
            </a:r>
            <a:br>
              <a:rPr lang="ru-RU" b="1" i="1" dirty="0">
                <a:solidFill>
                  <a:srgbClr val="FF0000"/>
                </a:solidFill>
                <a:latin typeface="Times New Roman" pitchFamily="18" charset="0"/>
                <a:cs typeface="Times New Roman" pitchFamily="18" charset="0"/>
              </a:rPr>
            </a:br>
            <a:r>
              <a:rPr lang="ru-RU" b="1" i="1" dirty="0">
                <a:solidFill>
                  <a:srgbClr val="FF0000"/>
                </a:solidFill>
                <a:latin typeface="Times New Roman" pitchFamily="18" charset="0"/>
                <a:cs typeface="Times New Roman" pitchFamily="18" charset="0"/>
              </a:rPr>
              <a:t>      </a:t>
            </a:r>
            <a:r>
              <a:rPr lang="ru-RU" b="1" i="1" dirty="0" smtClean="0">
                <a:solidFill>
                  <a:srgbClr val="FF0000"/>
                </a:solidFill>
                <a:latin typeface="Times New Roman" pitchFamily="18" charset="0"/>
                <a:cs typeface="Times New Roman" pitchFamily="18" charset="0"/>
              </a:rPr>
              <a:t>	</a:t>
            </a:r>
          </a:p>
          <a:p>
            <a:r>
              <a:rPr lang="ru-RU" b="1" i="1" dirty="0">
                <a:solidFill>
                  <a:srgbClr val="FF0000"/>
                </a:solidFill>
                <a:latin typeface="Times New Roman" pitchFamily="18" charset="0"/>
                <a:cs typeface="Times New Roman" pitchFamily="18" charset="0"/>
              </a:rPr>
              <a:t>	</a:t>
            </a:r>
            <a:r>
              <a:rPr lang="ru-RU" b="1" i="1" dirty="0" smtClean="0">
                <a:solidFill>
                  <a:srgbClr val="FF0000"/>
                </a:solidFill>
                <a:latin typeface="Times New Roman" pitchFamily="18" charset="0"/>
                <a:cs typeface="Times New Roman" pitchFamily="18" charset="0"/>
              </a:rPr>
              <a:t>Родители </a:t>
            </a:r>
            <a:r>
              <a:rPr lang="ru-RU" b="1" i="1" dirty="0">
                <a:solidFill>
                  <a:srgbClr val="FF0000"/>
                </a:solidFill>
                <a:latin typeface="Times New Roman" pitchFamily="18" charset="0"/>
                <a:cs typeface="Times New Roman" pitchFamily="18" charset="0"/>
              </a:rPr>
              <a:t>– пример для ребёнка. </a:t>
            </a:r>
            <a:r>
              <a:rPr lang="ru-RU" b="1" i="1" dirty="0" smtClean="0">
                <a:solidFill>
                  <a:srgbClr val="FF0000"/>
                </a:solidFill>
                <a:latin typeface="Times New Roman" pitchFamily="18" charset="0"/>
                <a:cs typeface="Times New Roman" pitchFamily="18" charset="0"/>
              </a:rPr>
              <a:t>Родители – авторитет для ребёнка. Нельзя </a:t>
            </a:r>
            <a:r>
              <a:rPr lang="ru-RU" b="1" i="1" dirty="0">
                <a:solidFill>
                  <a:srgbClr val="FF0000"/>
                </a:solidFill>
                <a:latin typeface="Times New Roman" pitchFamily="18" charset="0"/>
                <a:cs typeface="Times New Roman" pitchFamily="18" charset="0"/>
              </a:rPr>
              <a:t>допустить, чтобы этот авторитет стал плохим примером. Родители должны держать себя в рамках при детях, и, в конце концов, это поможет самим стать чуточку лучше. </a:t>
            </a:r>
          </a:p>
        </p:txBody>
      </p:sp>
    </p:spTree>
    <p:extLst>
      <p:ext uri="{BB962C8B-B14F-4D97-AF65-F5344CB8AC3E}">
        <p14:creationId xmlns:p14="http://schemas.microsoft.com/office/powerpoint/2010/main" val="125505609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TotalTime>
  <Words>12</Words>
  <Application>Microsoft Office PowerPoint</Application>
  <PresentationFormat>Экран (4:3)</PresentationFormat>
  <Paragraphs>12</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1</dc:creator>
  <cp:lastModifiedBy>1</cp:lastModifiedBy>
  <cp:revision>3</cp:revision>
  <dcterms:created xsi:type="dcterms:W3CDTF">2019-09-16T05:11:52Z</dcterms:created>
  <dcterms:modified xsi:type="dcterms:W3CDTF">2019-09-16T05:31:58Z</dcterms:modified>
</cp:coreProperties>
</file>