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63" r:id="rId3"/>
    <p:sldId id="258" r:id="rId4"/>
    <p:sldId id="259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5FFF62F-E5F2-4935-A482-07DF26A79A6D}">
          <p14:sldIdLst>
            <p14:sldId id="256"/>
            <p14:sldId id="263"/>
            <p14:sldId id="258"/>
            <p14:sldId id="259"/>
            <p14:sldId id="261"/>
            <p14:sldId id="262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ga Nikitenko" initials="ON" lastIdx="1" clrIdx="0">
    <p:extLst>
      <p:ext uri="{19B8F6BF-5375-455C-9EA6-DF929625EA0E}">
        <p15:presenceInfo xmlns:p15="http://schemas.microsoft.com/office/powerpoint/2012/main" userId="4d4bf4f86992bb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811" y="-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2629" y="1371600"/>
            <a:ext cx="5935540" cy="2696866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2629" y="4584879"/>
            <a:ext cx="593554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2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7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8077" y="1401097"/>
            <a:ext cx="2155722" cy="477586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1097"/>
            <a:ext cx="8232058" cy="477586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1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2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9" y="1709738"/>
            <a:ext cx="9214884" cy="31599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32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849526"/>
            <a:ext cx="5105400" cy="32104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849526"/>
            <a:ext cx="5105400" cy="321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0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371599"/>
            <a:ext cx="10442760" cy="93975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2311353"/>
            <a:ext cx="5084947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2628" y="3006725"/>
            <a:ext cx="5084947" cy="318293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311353"/>
            <a:ext cx="5183188" cy="695372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06725"/>
            <a:ext cx="5183188" cy="31829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8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2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9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00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628" y="1463038"/>
            <a:ext cx="3859397" cy="1471548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2628" y="2934586"/>
            <a:ext cx="3859397" cy="29344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t>4/6/2022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371600"/>
            <a:ext cx="10363200" cy="1314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399" y="2853369"/>
            <a:ext cx="10363200" cy="3088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262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0D4E46AA-1EC0-4433-9956-E798E94A6FB7}" type="datetimeFigureOut">
              <a:rPr lang="en-US" smtClean="0"/>
              <a:pPr/>
              <a:t>4/6/2022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209B62C-3402-4623-9A7C-AA048B56F8C3}"/>
              </a:ext>
            </a:extLst>
          </p:cNvPr>
          <p:cNvCxnSpPr>
            <a:cxnSpLocks/>
          </p:cNvCxnSpPr>
          <p:nvPr/>
        </p:nvCxnSpPr>
        <p:spPr>
          <a:xfrm>
            <a:off x="990600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9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55" r:id="rId6"/>
    <p:sldLayoutId id="2147483751" r:id="rId7"/>
    <p:sldLayoutId id="2147483752" r:id="rId8"/>
    <p:sldLayoutId id="2147483753" r:id="rId9"/>
    <p:sldLayoutId id="2147483754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SzPct val="87000"/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hyperlink" Target="https://ru.wikipedia.org/wiki/%D0%A1%D1%82%D1%80%D0%B0%D1%85%D0%BE%D0%B2%D0%BE%D1%87%D0%BD%D0%B0%D1%8F_%D1%81%D0%B8%D1%81%D1%82%D0%B5%D0%BC%D0%B0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A1%D1%82%D1%80%D0%B0%D1%85%D0%BE%D0%B2%D0%BA%D0%B0_(%D0%B0%D0%BB%D1%8C%D0%BF%D0%B8%D0%BD%D0%B8%D0%B7%D0%BC)" TargetMode="External"/><Relationship Id="rId5" Type="http://schemas.openxmlformats.org/officeDocument/2006/relationships/hyperlink" Target="https://ru.wikipedia.org/wiki/%D0%AD%D0%BB%D0%B5%D0%BC%D0%B5%D0%BD%D1%82_(%D1%84%D0%B8%D0%BB%D0%BE%D1%81%D0%BE%D1%84%D0%B8%D1%8F)" TargetMode="External"/><Relationship Id="rId4" Type="http://schemas.openxmlformats.org/officeDocument/2006/relationships/hyperlink" Target="https://ru.wikipedia.org/wiki/%D0%92%D0%BE%D1%81%D1%8C%D0%BC%D1%91%D1%80%D0%BA%D0%B0_(%D1%83%D1%81%D1%82%D1%80%D0%BE%D0%B9%D1%81%D1%82%D0%B2%D0%BE)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2">
            <a:extLst>
              <a:ext uri="{FF2B5EF4-FFF2-40B4-BE49-F238E27FC236}">
                <a16:creationId xmlns:a16="http://schemas.microsoft.com/office/drawing/2014/main" id="{19F9BF86-FE94-4517-B97D-026C7515E5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3" descr="Изображение канат с рифом узла на белом фоне">
            <a:extLst>
              <a:ext uri="{FF2B5EF4-FFF2-40B4-BE49-F238E27FC236}">
                <a16:creationId xmlns:a16="http://schemas.microsoft.com/office/drawing/2014/main" id="{23BFC902-5936-CCAB-E87C-472F188423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662" b="707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39" name="Rectangle 34">
            <a:extLst>
              <a:ext uri="{FF2B5EF4-FFF2-40B4-BE49-F238E27FC236}">
                <a16:creationId xmlns:a16="http://schemas.microsoft.com/office/drawing/2014/main" id="{F8B2ECD5-47B1-47AD-AC9D-045064631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648484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5960A-5AF0-4648-A1E7-E37EF2C2BF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602" y="460930"/>
            <a:ext cx="11518711" cy="2933952"/>
          </a:xfrm>
        </p:spPr>
        <p:txBody>
          <a:bodyPr anchor="t">
            <a:normAutofit/>
          </a:bodyPr>
          <a:lstStyle/>
          <a:p>
            <a:pPr algn="ctr"/>
            <a:r>
              <a:rPr lang="ru-RU" sz="3200" b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со снаряжением,</a:t>
            </a:r>
            <a:br>
              <a:rPr lang="ru-RU" sz="3200" b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используемое при занятиях скалолазанием.</a:t>
            </a:r>
            <a:endParaRPr lang="ru-RU" sz="6000" dirty="0">
              <a:solidFill>
                <a:srgbClr val="FFFF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937D7A-9D1F-43E1-8581-EEC0E9100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420" y="4434753"/>
            <a:ext cx="4916477" cy="1693091"/>
          </a:xfrm>
        </p:spPr>
        <p:txBody>
          <a:bodyPr anchor="b">
            <a:normAutofit/>
          </a:bodyPr>
          <a:lstStyle/>
          <a:p>
            <a:pPr algn="r"/>
            <a:r>
              <a:rPr lang="ru-RU" dirty="0"/>
              <a:t>(теоретическое занятие)</a:t>
            </a:r>
          </a:p>
          <a:p>
            <a:pPr algn="r"/>
            <a:r>
              <a:rPr lang="ru-RU" sz="1200" dirty="0"/>
              <a:t> 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0CE0765-E93C-4D37-9D5F-D464EFB10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222043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68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67000">
              <a:schemeClr val="accent4">
                <a:lumMod val="0"/>
                <a:lumOff val="100000"/>
              </a:schemeClr>
            </a:gs>
            <a:gs pos="100000">
              <a:schemeClr val="bg1">
                <a:lumMod val="6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03E643-6AD1-46B4-85B9-0DE21BB8B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606" y="495087"/>
            <a:ext cx="9214884" cy="2357295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данной презентации мы познакомимс</a:t>
            </a:r>
            <a:r>
              <a:rPr lang="ru-RU" sz="36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3600" b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3600" b="1" u="sng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минимальным  снаряжением</a:t>
            </a:r>
            <a:r>
              <a:rPr lang="ru-RU" sz="3600" b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ru-RU" sz="3600" b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которое необходимо ребёнку, </a:t>
            </a:r>
            <a:r>
              <a:rPr lang="ru-RU" sz="3600" b="1" dirty="0"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занятиях  по скалолазанию.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D4827FD-1E8A-49EC-AD24-4C145B1F33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2628" y="3735161"/>
            <a:ext cx="7907079" cy="235729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800" b="1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Скальные туфли</a:t>
            </a:r>
            <a:endParaRPr lang="ru-RU" sz="2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*Магнезия и мешочек для неё</a:t>
            </a:r>
            <a:endParaRPr lang="ru-RU" sz="2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*Страховочная система (обвязка)</a:t>
            </a:r>
            <a:endParaRPr lang="ru-RU" sz="2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CD46B-850D-4F0C-9127-13B7C9A63D5A}"/>
              </a:ext>
            </a:extLst>
          </p:cNvPr>
          <p:cNvSpPr txBox="1"/>
          <p:nvPr/>
        </p:nvSpPr>
        <p:spPr>
          <a:xfrm>
            <a:off x="10335490" y="1435468"/>
            <a:ext cx="15614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108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67000">
              <a:schemeClr val="accent4">
                <a:lumMod val="0"/>
                <a:lumOff val="100000"/>
              </a:schemeClr>
            </a:gs>
            <a:gs pos="100000">
              <a:schemeClr val="bg1">
                <a:lumMod val="65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03E643-6AD1-46B4-85B9-0DE21BB8B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34648"/>
            <a:ext cx="10363200" cy="131444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Скальные туфли</a:t>
            </a:r>
            <a:endParaRPr lang="ru-RU" sz="6000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C631340-4C0B-4D90-AE1D-58101196EB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85" y="1435468"/>
            <a:ext cx="4686869" cy="4686869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1EA5B587-ADF7-4A5D-B4FB-546AD75A9D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31809" y="1649090"/>
            <a:ext cx="6465118" cy="4259623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Bahnschrift Ligh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из самых важных деталь в тренировочном процессе скалолазания. </a:t>
            </a:r>
          </a:p>
          <a:p>
            <a:r>
              <a:rPr lang="ru-RU" sz="2800" b="1" spc="60" dirty="0">
                <a:solidFill>
                  <a:srgbClr val="151515"/>
                </a:solidFill>
                <a:effectLst/>
                <a:latin typeface="Bahnschrift Light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сделаны из специальной резины с повышенным коэффициентом трения. </a:t>
            </a:r>
          </a:p>
          <a:p>
            <a:r>
              <a:rPr lang="ru-RU" sz="2800" b="1" spc="60" dirty="0">
                <a:solidFill>
                  <a:srgbClr val="151515"/>
                </a:solidFill>
                <a:effectLst/>
                <a:latin typeface="Bahnschrift Light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них можно уверенно стоять на любых зацепках. </a:t>
            </a:r>
            <a:endParaRPr lang="ru-RU" sz="2800" b="1" dirty="0">
              <a:latin typeface="Bahnschrift Light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ECD46B-850D-4F0C-9127-13B7C9A63D5A}"/>
              </a:ext>
            </a:extLst>
          </p:cNvPr>
          <p:cNvSpPr txBox="1"/>
          <p:nvPr/>
        </p:nvSpPr>
        <p:spPr>
          <a:xfrm>
            <a:off x="10335490" y="1435468"/>
            <a:ext cx="15614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7134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20000">
              <a:schemeClr val="accent4">
                <a:lumMod val="0"/>
                <a:lumOff val="10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5CBF47-7B68-454A-9542-5714150E7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559" y="1667789"/>
            <a:ext cx="4033304" cy="297441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48BB8-77C6-4434-8F4A-08F1A9DF9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131" y="337182"/>
            <a:ext cx="10363200" cy="921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Магнезия и мешочек для неё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1D6A66-01A4-461A-B59D-B4A59D82E0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3331" y="1555845"/>
            <a:ext cx="5105400" cy="4964973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i="0" dirty="0">
                <a:effectLst/>
                <a:latin typeface="Bahnschrift Light" panose="020B0502040204020203" pitchFamily="34" charset="0"/>
              </a:rPr>
              <a:t>Магнезия </a:t>
            </a:r>
            <a:r>
              <a:rPr lang="ru-RU" sz="2800" b="0" i="0" dirty="0">
                <a:effectLst/>
                <a:latin typeface="Bahnschrift Light" panose="020B0502040204020203" pitchFamily="34" charset="0"/>
              </a:rPr>
              <a:t>(MgCO</a:t>
            </a:r>
            <a:r>
              <a:rPr lang="ru-RU" sz="2800" b="0" i="0" baseline="-25000" dirty="0">
                <a:effectLst/>
                <a:latin typeface="Bahnschrift Light" panose="020B0502040204020203" pitchFamily="34" charset="0"/>
              </a:rPr>
              <a:t>3</a:t>
            </a:r>
            <a:r>
              <a:rPr lang="ru-RU" sz="2800" b="0" i="0" dirty="0">
                <a:effectLst/>
                <a:latin typeface="Bahnschrift Light" panose="020B0502040204020203" pitchFamily="34" charset="0"/>
              </a:rPr>
              <a:t>) – это отличное средство для подсушки рук на основе карбоната магния в виде порошка или жидкой спиртовой смеси. Магнезия успешно впитывает кожный жир и благодаря этому существенно улучшает трение между пальцами и ладонями скалолаза и зацепами или выступами рельефа. </a:t>
            </a:r>
          </a:p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601D550-EC0B-4846-8589-89B6ED7605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134" y="2847548"/>
            <a:ext cx="3593910" cy="3589309"/>
          </a:xfrm>
        </p:spPr>
      </p:pic>
    </p:spTree>
    <p:extLst>
      <p:ext uri="{BB962C8B-B14F-4D97-AF65-F5344CB8AC3E}">
        <p14:creationId xmlns:p14="http://schemas.microsoft.com/office/powerpoint/2010/main" val="162754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81000">
              <a:schemeClr val="accent4">
                <a:lumMod val="0"/>
                <a:lumOff val="100000"/>
              </a:schemeClr>
            </a:gs>
            <a:gs pos="100000">
              <a:schemeClr val="bg1">
                <a:lumMod val="6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5CBF47-7B68-454A-9542-5714150E7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0427" y="1258806"/>
            <a:ext cx="3080169" cy="297441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48BB8-77C6-4434-8F4A-08F1A9DF9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182"/>
            <a:ext cx="11900848" cy="921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Страховочная система (обвязка)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1D6A66-01A4-461A-B59D-B4A59D82E0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66135" y="1370696"/>
            <a:ext cx="3981328" cy="5002908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i="0" dirty="0">
                <a:effectLst/>
                <a:latin typeface="Bahnschrift Light" panose="020B0502040204020203" pitchFamily="34" charset="0"/>
              </a:rPr>
              <a:t>Скалолазные обвязки – </a:t>
            </a:r>
            <a:r>
              <a:rPr lang="ru-RU" sz="2800" i="0" dirty="0">
                <a:effectLst/>
                <a:latin typeface="Bahnschrift Light" panose="020B0502040204020203" pitchFamily="34" charset="0"/>
              </a:rPr>
              <a:t>это основа обмундирования любого скалолаза. Обвязка состоит из горизонтально расположенных петель. На качественных обвязках их должно быть не менее трёх</a:t>
            </a:r>
            <a:r>
              <a:rPr lang="ru-RU" sz="2800" b="1" i="0" dirty="0">
                <a:effectLst/>
                <a:latin typeface="Bahnschrift Light" panose="020B0502040204020203" pitchFamily="34" charset="0"/>
              </a:rPr>
              <a:t>.</a:t>
            </a:r>
            <a:br>
              <a:rPr lang="ru-RU" sz="2800" b="1" dirty="0">
                <a:latin typeface="Bahnschrift Light" panose="020B0502040204020203" pitchFamily="34" charset="0"/>
              </a:rPr>
            </a:br>
            <a:endParaRPr lang="ru-RU" sz="2800" b="1" dirty="0">
              <a:latin typeface="Bahnschrift Light" panose="020B0502040204020203" pitchFamily="34" charset="0"/>
            </a:endParaRPr>
          </a:p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601D550-EC0B-4846-8589-89B6ED7605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7457" y="3330054"/>
            <a:ext cx="3384779" cy="2538583"/>
          </a:xfrm>
        </p:spPr>
      </p:pic>
    </p:spTree>
    <p:extLst>
      <p:ext uri="{BB962C8B-B14F-4D97-AF65-F5344CB8AC3E}">
        <p14:creationId xmlns:p14="http://schemas.microsoft.com/office/powerpoint/2010/main" val="127219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81000">
              <a:schemeClr val="accent4">
                <a:lumMod val="0"/>
                <a:lumOff val="100000"/>
              </a:schemeClr>
            </a:gs>
            <a:gs pos="100000">
              <a:schemeClr val="bg1">
                <a:lumMod val="6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9601D550-EC0B-4846-8589-89B6ED76052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59" y="1395283"/>
            <a:ext cx="3384779" cy="2425758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5CBF47-7B68-454A-9542-5714150E75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25144" y="3978633"/>
            <a:ext cx="3080169" cy="2045745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81000">
                <a:schemeClr val="accent4">
                  <a:lumMod val="0"/>
                  <a:lumOff val="100000"/>
                </a:schemeClr>
              </a:gs>
              <a:gs pos="100000">
                <a:schemeClr val="bg1">
                  <a:lumMod val="65000"/>
                </a:schemeClr>
              </a:gs>
            </a:gsLst>
            <a:path path="shape">
              <a:fillToRect l="50000" t="50000" r="50000" b="50000"/>
            </a:path>
          </a:gradFill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948BB8-77C6-4434-8F4A-08F1A9DF9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7182"/>
            <a:ext cx="11900848" cy="921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Страховочное устройство и карабины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1D6A66-01A4-461A-B59D-B4A59D82E0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11939" y="1491425"/>
            <a:ext cx="5108487" cy="5029393"/>
          </a:xfrm>
        </p:spPr>
        <p:txBody>
          <a:bodyPr>
            <a:normAutofit fontScale="850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effectLst/>
                <a:latin typeface="Bahnschrift Light" panose="020B0502040204020203" pitchFamily="34" charset="0"/>
              </a:rPr>
              <a:t>Гри-гри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effectLst/>
              <a:latin typeface="Bahnschrift Light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Bahnschrift Light" panose="020B0502040204020203" pitchFamily="34" charset="0"/>
              </a:rPr>
              <a:t>Приспособление для организации страховки. 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По сравнению с другими спусковыми приспособлениями, например, с </a:t>
            </a:r>
            <a:r>
              <a:rPr lang="ru-RU" sz="2400" b="0" i="0" u="none" strike="noStrike" dirty="0">
                <a:effectLst/>
                <a:latin typeface="Bahnschrift Light" panose="020B0502040204020203" pitchFamily="34" charset="0"/>
                <a:hlinkClick r:id="rId4" tooltip="Восьмёрка (устройство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восьмёркой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, обладает несколькими преимуществами — под нагрузкой устройство блокируется автоматически, не скручивает верёвку во время протравливания. Недостаток </a:t>
            </a:r>
            <a:r>
              <a:rPr lang="ru-RU" sz="2400" b="0" i="0" dirty="0" err="1">
                <a:effectLst/>
                <a:latin typeface="Bahnschrift Light" panose="020B0502040204020203" pitchFamily="34" charset="0"/>
              </a:rPr>
              <a:t>гри-гри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 — при спуске на грязной верёвке возможны торможения. Невозможен спуск по двойной верёвке.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effectLst/>
                <a:latin typeface="Bahnschrift Light" panose="020B0502040204020203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effectLst/>
              <a:latin typeface="Bahnschrift Light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0" dirty="0" err="1">
                <a:effectLst/>
                <a:latin typeface="Bahnschrift Light" panose="020B0502040204020203" pitchFamily="34" charset="0"/>
              </a:rPr>
              <a:t>Караби́н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 — съёмное соединительное звено. Имеет форму скобы с пружинной защёлкой. Карабин является составным </a:t>
            </a:r>
            <a:r>
              <a:rPr lang="ru-RU" sz="2400" b="0" i="0" u="none" strike="noStrike" dirty="0">
                <a:effectLst/>
                <a:latin typeface="Bahnschrift Light" panose="020B0502040204020203" pitchFamily="34" charset="0"/>
                <a:hlinkClick r:id="rId5" tooltip="Элемент (философия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элементом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 </a:t>
            </a:r>
            <a:r>
              <a:rPr lang="ru-RU" sz="2400" b="0" i="0" u="none" strike="noStrike" dirty="0">
                <a:effectLst/>
                <a:latin typeface="Bahnschrift Light" panose="020B0502040204020203" pitchFamily="34" charset="0"/>
                <a:hlinkClick r:id="rId6" tooltip="Страховка (альпинизм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страховки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 наряду, </a:t>
            </a:r>
            <a:r>
              <a:rPr lang="ru-RU" sz="2400" b="0" i="0" u="none" strike="noStrike" dirty="0">
                <a:effectLst/>
                <a:latin typeface="Bahnschrift Light" panose="020B0502040204020203" pitchFamily="34" charset="0"/>
                <a:hlinkClick r:id="rId7" tooltip="Страховочная систем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страховочной системой</a:t>
            </a:r>
            <a:r>
              <a:rPr lang="ru-RU" sz="2400" b="0" i="0" dirty="0">
                <a:effectLst/>
                <a:latin typeface="Bahnschrift Light" panose="020B0502040204020203" pitchFamily="34" charset="0"/>
              </a:rPr>
              <a:t>.</a:t>
            </a:r>
            <a:br>
              <a:rPr lang="ru-RU" sz="2800" b="1" dirty="0">
                <a:latin typeface="Bahnschrift Light" panose="020B0502040204020203" pitchFamily="34" charset="0"/>
              </a:rPr>
            </a:br>
            <a:endParaRPr lang="ru-RU" sz="2800" b="1" dirty="0">
              <a:latin typeface="Bahnschrift Light" panose="020B0502040204020203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64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1">
                <a:lumMod val="65000"/>
              </a:schemeClr>
            </a:gs>
            <a:gs pos="55000">
              <a:schemeClr val="bg1">
                <a:lumMod val="99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1A123-6E97-48E5-BADE-D130CA36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9670904">
            <a:off x="470346" y="2775589"/>
            <a:ext cx="10529294" cy="950146"/>
          </a:xfrm>
        </p:spPr>
        <p:txBody>
          <a:bodyPr>
            <a:noAutofit/>
          </a:bodyPr>
          <a:lstStyle/>
          <a:p>
            <a:pPr algn="ctr"/>
            <a:r>
              <a:rPr lang="ru-RU" sz="6600" cap="all" dirty="0">
                <a:latin typeface="Monotype Corsiva" panose="03010101010201010101" pitchFamily="66" charset="0"/>
              </a:rPr>
              <a:t>Спасибо за внимание!!!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B62CB3-B9CD-496C-B800-DC9279B97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46914" y="6217036"/>
            <a:ext cx="4645901" cy="519578"/>
          </a:xfrm>
        </p:spPr>
        <p:txBody>
          <a:bodyPr/>
          <a:lstStyle/>
          <a:p>
            <a:r>
              <a:rPr lang="ru-RU" b="1" dirty="0"/>
              <a:t>Презентацию подготовила О.А. Никитенко</a:t>
            </a:r>
          </a:p>
        </p:txBody>
      </p:sp>
    </p:spTree>
    <p:extLst>
      <p:ext uri="{BB962C8B-B14F-4D97-AF65-F5344CB8AC3E}">
        <p14:creationId xmlns:p14="http://schemas.microsoft.com/office/powerpoint/2010/main" val="396565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5000">
        <p14:reveal/>
      </p:transition>
    </mc:Choice>
    <mc:Fallback xmlns="">
      <p:transition spd="slow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42B0E7C6-1071-483F-A575-9AF7EE1B96AC}" vid="{E18014FF-B132-4F63-9D72-5B85E99D64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845</TotalTime>
  <Words>260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Bahnschrift Light</vt:lpstr>
      <vt:lpstr>Calibri</vt:lpstr>
      <vt:lpstr>Comic Sans MS</vt:lpstr>
      <vt:lpstr>Grandview Display</vt:lpstr>
      <vt:lpstr>Monotype Corsiva</vt:lpstr>
      <vt:lpstr>DashVTI</vt:lpstr>
      <vt:lpstr>Знакомство со снаряжением,  используемое при занятиях скалолазанием.</vt:lpstr>
      <vt:lpstr>В данной презентации мы познакомимся с минимальным  снаряжением,  которое необходимо ребёнку,  на занятиях  по скалолазанию. </vt:lpstr>
      <vt:lpstr>Скальные туфли</vt:lpstr>
      <vt:lpstr>Магнезия и мешочек для неё </vt:lpstr>
      <vt:lpstr>Страховочная система (обвязка) </vt:lpstr>
      <vt:lpstr>Страховочное устройство и карабины  </vt:lpstr>
      <vt:lpstr>Спасибо за внимание!!!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СНАРЯЖЕНИЕ В СКАЛОЛАЗАНИИ.  </dc:title>
  <dc:creator>Olga Nikitenko</dc:creator>
  <cp:lastModifiedBy>Olga Nikitenko</cp:lastModifiedBy>
  <cp:revision>11</cp:revision>
  <dcterms:created xsi:type="dcterms:W3CDTF">2022-04-05T07:25:30Z</dcterms:created>
  <dcterms:modified xsi:type="dcterms:W3CDTF">2022-04-06T10:36:39Z</dcterms:modified>
</cp:coreProperties>
</file>