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0" r:id="rId5"/>
    <p:sldId id="289" r:id="rId6"/>
    <p:sldId id="290" r:id="rId7"/>
    <p:sldId id="264" r:id="rId8"/>
    <p:sldId id="282" r:id="rId9"/>
    <p:sldId id="284" r:id="rId10"/>
    <p:sldId id="294" r:id="rId11"/>
    <p:sldId id="296" r:id="rId12"/>
    <p:sldId id="297" r:id="rId13"/>
    <p:sldId id="267" r:id="rId14"/>
    <p:sldId id="298" r:id="rId15"/>
    <p:sldId id="295" r:id="rId16"/>
  </p:sldIdLst>
  <p:sldSz cx="12192000" cy="6858000"/>
  <p:notesSz cx="6858000" cy="9144000"/>
  <p:custDataLst>
    <p:tags r:id="rId19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08" userDrawn="1">
          <p15:clr>
            <a:srgbClr val="A4A3A4"/>
          </p15:clr>
        </p15:guide>
        <p15:guide id="4" orient="horz" pos="432" userDrawn="1">
          <p15:clr>
            <a:srgbClr val="A4A3A4"/>
          </p15:clr>
        </p15:guide>
        <p15:guide id="5" pos="72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047"/>
    <a:srgbClr val="0B2B41"/>
    <a:srgbClr val="114263"/>
    <a:srgbClr val="401918"/>
    <a:srgbClr val="731F1C"/>
    <a:srgbClr val="AB678E"/>
    <a:srgbClr val="B2606E"/>
    <a:srgbClr val="CA929B"/>
    <a:srgbClr val="248CD2"/>
    <a:srgbClr val="C88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E8B1032C-EA38-4F05-BA0D-38AFFFC7BED3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703" autoAdjust="0"/>
  </p:normalViewPr>
  <p:slideViewPr>
    <p:cSldViewPr snapToGrid="0">
      <p:cViewPr>
        <p:scale>
          <a:sx n="51" d="100"/>
          <a:sy n="51" d="100"/>
        </p:scale>
        <p:origin x="-552" y="-36"/>
      </p:cViewPr>
      <p:guideLst>
        <p:guide orient="horz" pos="2160"/>
        <p:guide orient="horz" pos="432"/>
        <p:guide pos="3864"/>
        <p:guide pos="408"/>
        <p:guide pos="72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:a14="http://schemas.microsoft.com/office/drawing/2010/main" xmlns:p14="http://schemas.microsoft.com/office/powerpoint/2010/main" xmlns="" id="{047B31C2-59E7-4BEC-9309-88DE1BBF4F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:a14="http://schemas.microsoft.com/office/drawing/2010/main" xmlns:p14="http://schemas.microsoft.com/office/powerpoint/2010/main" xmlns="" id="{D6F6358C-C126-4948-831F-BD8172C262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C586E-08B7-4E7A-BD0E-75E4275DEF24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:a14="http://schemas.microsoft.com/office/drawing/2010/main" xmlns:p14="http://schemas.microsoft.com/office/powerpoint/2010/main" xmlns="" id="{5328991B-8FE8-4293-8AE8-70BF9DDF76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:a14="http://schemas.microsoft.com/office/drawing/2010/main" xmlns:p14="http://schemas.microsoft.com/office/powerpoint/2010/main" xmlns="" id="{E371E272-922A-494D-87BC-F45F15A4572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06C3F1-D478-4AAB-B058-1452B09AE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42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90E6B-2375-42B3-BA83-7F44C8E1C6C3}" type="datetimeFigureOut">
              <a:rPr lang="ru-RU" noProof="0" smtClean="0"/>
              <a:t>06.04.2022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355CF-5D5D-41CD-BB5B-B10450C0CCA6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67498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81936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10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10183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11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08286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12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00165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3859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3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65798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36186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5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49401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854093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90605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8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2446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D355CF-5D5D-41CD-BB5B-B10450C0CCA6}" type="slidenum">
              <a:rPr lang="ru-RU" noProof="0" smtClean="0"/>
              <a:t>9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63616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305EBB3-0F16-4B63-82ED-191AB224B8E2}"/>
              </a:ext>
            </a:extLst>
          </p:cNvPr>
          <p:cNvSpPr/>
          <p:nvPr userDrawn="1"/>
        </p:nvSpPr>
        <p:spPr>
          <a:xfrm>
            <a:off x="6676569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676568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12420495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0956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важных_изображения (текст 0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935D313-376E-4CA0-9732-D0CACCC07FA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64300" y="0"/>
            <a:ext cx="5727700" cy="6858000"/>
          </a:xfrm>
          <a:custGeom>
            <a:avLst/>
            <a:gdLst>
              <a:gd name="connsiteX0" fmla="*/ 1708150 w 5727700"/>
              <a:gd name="connsiteY0" fmla="*/ 0 h 6858000"/>
              <a:gd name="connsiteX1" fmla="*/ 5727700 w 5727700"/>
              <a:gd name="connsiteY1" fmla="*/ 0 h 6858000"/>
              <a:gd name="connsiteX2" fmla="*/ 5727700 w 5727700"/>
              <a:gd name="connsiteY2" fmla="*/ 6858000 h 6858000"/>
              <a:gd name="connsiteX3" fmla="*/ 0 w 5727700"/>
              <a:gd name="connsiteY3" fmla="*/ 6858000 h 6858000"/>
              <a:gd name="connsiteX4" fmla="*/ 0 w 5727700"/>
              <a:gd name="connsiteY4" fmla="*/ 6832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27700" h="6858000">
                <a:moveTo>
                  <a:pt x="1708150" y="0"/>
                </a:moveTo>
                <a:lnTo>
                  <a:pt x="5727700" y="0"/>
                </a:lnTo>
                <a:lnTo>
                  <a:pt x="5727700" y="6858000"/>
                </a:lnTo>
                <a:lnTo>
                  <a:pt x="0" y="6858000"/>
                </a:lnTo>
                <a:lnTo>
                  <a:pt x="0" y="6832600"/>
                </a:lnTo>
                <a:close/>
              </a:path>
            </a:pathLst>
          </a:custGeom>
        </p:spPr>
        <p:txBody>
          <a:bodyPr vert="horz" wrap="square" lIns="91440" tIns="45720" rIns="91440" bIns="45720" rtlCol="0" anchor="ctr" anchorCtr="1">
            <a:noAutofit/>
          </a:bodyPr>
          <a:lstStyle>
            <a:lvl1pPr marL="0" indent="0">
              <a:buNone/>
              <a:defRPr lang="en-GB" sz="1800"/>
            </a:lvl1pPr>
          </a:lstStyle>
          <a:p>
            <a:pPr marL="228600" lvl="0" indent="-228600" algn="ctr" rtl="0"/>
            <a:r>
              <a:rPr lang="ru-RU" noProof="0"/>
              <a:t>Добавить изображение</a:t>
            </a:r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3A2DEF1-03FF-475D-994A-6FC6FB1414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8087304" cy="6858000"/>
          </a:xfrm>
          <a:custGeom>
            <a:avLst/>
            <a:gdLst>
              <a:gd name="connsiteX0" fmla="*/ 0 w 8087304"/>
              <a:gd name="connsiteY0" fmla="*/ 0 h 6858000"/>
              <a:gd name="connsiteX1" fmla="*/ 8087304 w 8087304"/>
              <a:gd name="connsiteY1" fmla="*/ 0 h 6858000"/>
              <a:gd name="connsiteX2" fmla="*/ 8087304 w 8087304"/>
              <a:gd name="connsiteY2" fmla="*/ 7620 h 6858000"/>
              <a:gd name="connsiteX3" fmla="*/ 6368365 w 8087304"/>
              <a:gd name="connsiteY3" fmla="*/ 6858000 h 6858000"/>
              <a:gd name="connsiteX4" fmla="*/ 0 w 8087304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87304" h="6858000">
                <a:moveTo>
                  <a:pt x="0" y="0"/>
                </a:moveTo>
                <a:lnTo>
                  <a:pt x="8087304" y="0"/>
                </a:lnTo>
                <a:lnTo>
                  <a:pt x="8087304" y="7620"/>
                </a:lnTo>
                <a:lnTo>
                  <a:pt x="636836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 anchorCtr="1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sz="1800"/>
            </a:lvl1pPr>
          </a:lstStyle>
          <a:p>
            <a:pPr marL="285750" marR="0" lvl="0" indent="-28575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defRPr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586" y="5047107"/>
            <a:ext cx="5005614" cy="1005840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6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6" y="4081468"/>
            <a:ext cx="5005614" cy="822960"/>
          </a:xfrm>
        </p:spPr>
        <p:txBody>
          <a:bodyPr vert="horz" wrap="square" lIns="0" tIns="45720" rIns="91440" bIns="45720" rtlCol="0" anchor="t">
            <a:noAutofit/>
          </a:bodyPr>
          <a:lstStyle>
            <a:lvl1pPr marL="0" indent="0">
              <a:buFont typeface="Arial" panose="020B0604020202020204" pitchFamily="34" charset="0"/>
              <a:buNone/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marL="0"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CEA3362-50AD-4D98-92C4-DA1D8C857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14178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F3686C7-DF83-47D9-A485-35F4F1D36A69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90B36CF-9391-49E9-B599-8B724B6EF267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6" name="Овал 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68CE156-5D60-42B0-A4F9-33FA8553780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5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E4521A1-4C9D-4795-B551-D151E8856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4037068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цов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75C086E-F523-4C77-938F-0DB6203DBC4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1080" y="2139696"/>
            <a:ext cx="5578995" cy="879928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>
              <a:defRPr lang="en-GB" b="0">
                <a:solidFill>
                  <a:schemeClr val="bg1"/>
                </a:solidFill>
              </a:defRPr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17" name="Текст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293AB9F-7C1D-4A06-9F42-4FD67BF273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59075" y="3653097"/>
            <a:ext cx="3695206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Имя</a:t>
            </a:r>
          </a:p>
        </p:txBody>
      </p:sp>
      <p:sp>
        <p:nvSpPr>
          <p:cNvPr id="18" name="Текст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24AF9FB-5C6E-4050-AE8D-3B218C0F1DA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59075" y="4392151"/>
            <a:ext cx="3695206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Телефон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8A48B85-2E0B-42B6-AB4A-1302D3C828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59075" y="5131205"/>
            <a:ext cx="3695206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Эл. почта</a:t>
            </a:r>
          </a:p>
        </p:txBody>
      </p:sp>
      <p:sp>
        <p:nvSpPr>
          <p:cNvPr id="20" name="Текст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244D33F-3A47-4DE3-8198-7AC5316E31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59075" y="5870258"/>
            <a:ext cx="3695206" cy="276999"/>
          </a:xfrm>
        </p:spPr>
        <p:txBody>
          <a:bodyPr lIns="0" rtlCol="0" anchor="ctr">
            <a:noAutofit/>
          </a:bodyPr>
          <a:lstStyle>
            <a:lvl1pPr marL="0" indent="0">
              <a:lnSpc>
                <a:spcPct val="100000"/>
              </a:lnSpc>
              <a:buNone/>
              <a:defRPr sz="1800" spc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Веб-сайт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F220C8B-2E18-4D91-A806-6C7C3940B00F}"/>
              </a:ext>
            </a:extLst>
          </p:cNvPr>
          <p:cNvSpPr>
            <a:spLocks noGrp="1" noChangeAspect="1"/>
          </p:cNvSpPr>
          <p:nvPr>
            <p:ph sz="quarter" idx="19" hasCustomPrompt="1"/>
          </p:nvPr>
        </p:nvSpPr>
        <p:spPr>
          <a:xfrm>
            <a:off x="691080" y="4295744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8" name="Объект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D1C5933-D103-4989-B652-C7B692341BC3}"/>
              </a:ext>
            </a:extLst>
          </p:cNvPr>
          <p:cNvSpPr>
            <a:spLocks noGrp="1" noChangeAspect="1"/>
          </p:cNvSpPr>
          <p:nvPr>
            <p:ph sz="quarter" idx="20" hasCustomPrompt="1"/>
          </p:nvPr>
        </p:nvSpPr>
        <p:spPr>
          <a:xfrm>
            <a:off x="691080" y="5034798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29" name="Объект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80EBF65-A9A1-4724-B962-DB9B79A924AA}"/>
              </a:ext>
            </a:extLst>
          </p:cNvPr>
          <p:cNvSpPr>
            <a:spLocks noGrp="1" noChangeAspect="1"/>
          </p:cNvSpPr>
          <p:nvPr>
            <p:ph sz="quarter" idx="21" hasCustomPrompt="1"/>
          </p:nvPr>
        </p:nvSpPr>
        <p:spPr>
          <a:xfrm>
            <a:off x="691080" y="5773851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30" name="Объект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6251342-E6E3-4C57-A0A9-C7BB3DCAE115}"/>
              </a:ext>
            </a:extLst>
          </p:cNvPr>
          <p:cNvSpPr>
            <a:spLocks noGrp="1" noChangeAspect="1"/>
          </p:cNvSpPr>
          <p:nvPr>
            <p:ph sz="quarter" idx="22" hasCustomPrompt="1"/>
          </p:nvPr>
        </p:nvSpPr>
        <p:spPr>
          <a:xfrm>
            <a:off x="691080" y="3556690"/>
            <a:ext cx="469813" cy="469812"/>
          </a:xfrm>
          <a:prstGeom prst="ellipse">
            <a:avLst/>
          </a:prstGeom>
          <a:noFill/>
          <a:ln>
            <a:noFill/>
          </a:ln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</p:spTree>
    <p:extLst>
      <p:ext uri="{BB962C8B-B14F-4D97-AF65-F5344CB8AC3E}">
        <p14:creationId xmlns:p14="http://schemas.microsoft.com/office/powerpoint/2010/main" val="416935429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BE10AC4-CBFC-4ECF-92D5-9CE1874F58D7}"/>
              </a:ext>
            </a:extLst>
          </p:cNvPr>
          <p:cNvSpPr/>
          <p:nvPr userDrawn="1"/>
        </p:nvSpPr>
        <p:spPr>
          <a:xfrm>
            <a:off x="0" y="0"/>
            <a:ext cx="8568965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66734411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305EBB3-0F16-4B63-82ED-191AB224B8E2}"/>
              </a:ext>
            </a:extLst>
          </p:cNvPr>
          <p:cNvSpPr/>
          <p:nvPr userDrawn="1"/>
        </p:nvSpPr>
        <p:spPr>
          <a:xfrm>
            <a:off x="4334810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DB39AB-B644-434A-9D55-AF3455D468E5}"/>
              </a:ext>
            </a:extLst>
          </p:cNvPr>
          <p:cNvGrpSpPr/>
          <p:nvPr userDrawn="1"/>
        </p:nvGrpSpPr>
        <p:grpSpPr>
          <a:xfrm>
            <a:off x="9140346" y="5054600"/>
            <a:ext cx="676275" cy="114300"/>
            <a:chOff x="9330846" y="5054600"/>
            <a:chExt cx="676275" cy="114300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F14E129-1970-4994-89E5-F7A67128AFE3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93336FA-97B2-4528-88E8-5FF97F86E216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A73C166-FCDF-40AE-8B0D-69C7E2C8573E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F418119-E3DD-44B0-A4AF-F8A98EC5863B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8734915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7BBA6D3-FEB9-412B-8FBB-095FC3A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186" y="1825625"/>
            <a:ext cx="10815864" cy="435133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100237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  <p:sp>
        <p:nvSpPr>
          <p:cNvPr id="9" name="Объек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4A4F74B-B2CD-407C-865A-037EDFAC9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3186" y="1825625"/>
            <a:ext cx="5386614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Объект 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2548E2E-973A-4D52-ACB9-BF564F407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7685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5106983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  <p:sp>
        <p:nvSpPr>
          <p:cNvPr id="9" name="Текс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0CD1AD0-C8B7-4785-A47D-D822CF4F2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186" y="1681163"/>
            <a:ext cx="533214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Текст 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0A1BBCF-EEF1-4C9A-BA10-9657A79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27685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Объект 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9F8415A-57A2-4D5C-97B0-E78499CC7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186" y="2505075"/>
            <a:ext cx="5332147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2" name="Объект 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7A31490-A10D-455A-B515-E26064D0E1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27685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4907084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F5DF135-B773-4FF0-A198-687768159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D4BA48E-457A-42FA-BC00-3AE386B38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265862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1" name="Заголовок 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3DF8AE6-3466-400C-B6F1-335DF4DED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769864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305EBB3-0F16-4B63-82ED-191AB224B8E2}"/>
              </a:ext>
            </a:extLst>
          </p:cNvPr>
          <p:cNvSpPr/>
          <p:nvPr userDrawn="1"/>
        </p:nvSpPr>
        <p:spPr>
          <a:xfrm>
            <a:off x="5512953" y="0"/>
            <a:ext cx="3522381" cy="6858000"/>
          </a:xfrm>
          <a:custGeom>
            <a:avLst/>
            <a:gdLst>
              <a:gd name="connsiteX0" fmla="*/ 0 w 3522381"/>
              <a:gd name="connsiteY0" fmla="*/ 0 h 6858000"/>
              <a:gd name="connsiteX1" fmla="*/ 3522381 w 3522381"/>
              <a:gd name="connsiteY1" fmla="*/ 0 h 6858000"/>
              <a:gd name="connsiteX2" fmla="*/ 51547 w 3522381"/>
              <a:gd name="connsiteY2" fmla="*/ 6858000 h 6858000"/>
              <a:gd name="connsiteX3" fmla="*/ 0 w 352238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2381" h="6858000">
                <a:moveTo>
                  <a:pt x="0" y="0"/>
                </a:moveTo>
                <a:lnTo>
                  <a:pt x="3522381" y="0"/>
                </a:lnTo>
                <a:lnTo>
                  <a:pt x="5154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0"/>
          </a:p>
        </p:txBody>
      </p:sp>
      <p:sp>
        <p:nvSpPr>
          <p:cNvPr id="12" name="Рисунок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A440F4A-C2AF-406D-B420-CCF52F447A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5504688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74144" y="1291772"/>
            <a:ext cx="4379976" cy="3611880"/>
          </a:xfrm>
        </p:spPr>
        <p:txBody>
          <a:bodyPr vert="horz" lIns="91440" tIns="45720" rIns="91440" bIns="45720" rtlCol="0" anchor="b" anchorCtr="1">
            <a:noAutofit/>
          </a:bodyPr>
          <a:lstStyle>
            <a:lvl1pPr>
              <a:defRPr lang="en-GB"/>
            </a:lvl1pPr>
          </a:lstStyle>
          <a:p>
            <a:pPr marL="0" lvl="0" algn="ctr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9079" y="5392401"/>
            <a:ext cx="4178808" cy="521208"/>
          </a:xfrm>
        </p:spPr>
        <p:txBody>
          <a:bodyPr vert="horz" lIns="91440" tIns="45720" rIns="91440" bIns="45720" rtlCol="0" anchor="t">
            <a:noAutofit/>
          </a:bodyPr>
          <a:lstStyle>
            <a:lvl1pPr marL="0" indent="0" algn="ctr">
              <a:buNone/>
              <a:defRPr lang="en-US" sz="1800">
                <a:solidFill>
                  <a:srgbClr val="B2606E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27085477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AE304-DA92-45D8-B258-61BEA6C99C0E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BF91D02-B4A9-4013-94B6-079A8D06DE11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4DAC864-782A-48D4-8E15-9B35C60421BB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3B7B0E2-E4FA-4B45-89A6-98E4C4DC1D24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3EA16B2-FFAE-4A6E-977D-191BC1DB5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Текст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36B2E80-B2B9-4309-8C9B-11D0B83C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1" name="Рисун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3DB89DF-F372-4E54-9DFD-D53E42A2B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429434659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7CEAAF6-CCA9-40F8-8A3D-FAAD92220D1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744DE2-A455-46F2-BE15-959050C87C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6020" y="2404234"/>
            <a:ext cx="5330038" cy="1746504"/>
          </a:xfrm>
        </p:spPr>
        <p:txBody>
          <a:bodyPr vert="horz" lIns="0" tIns="45720" rIns="0" bIns="45720" rtlCol="0" anchor="b" anchorCtr="1">
            <a:noAutofit/>
          </a:bodyPr>
          <a:lstStyle>
            <a:lvl1pPr>
              <a:defRPr lang="en-GB">
                <a:solidFill>
                  <a:schemeClr val="bg1"/>
                </a:solidFill>
              </a:defRPr>
            </a:lvl1pPr>
          </a:lstStyle>
          <a:p>
            <a:pPr marL="0" lvl="0" rtl="0"/>
            <a:r>
              <a:rPr lang="ru-RU" noProof="0"/>
              <a:t>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9DE4F3-CE8F-41A0-BFDE-76D0DF1DF4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3180" y="4553291"/>
            <a:ext cx="5049510" cy="521208"/>
          </a:xfrm>
        </p:spPr>
        <p:txBody>
          <a:bodyPr vert="horz" lIns="0" tIns="0" rIns="0" bIns="0" rtlCol="0" anchor="t" anchorCtr="1">
            <a:noAutofit/>
          </a:bodyPr>
          <a:lstStyle>
            <a:lvl1pPr marL="0" indent="0">
              <a:lnSpc>
                <a:spcPct val="100000"/>
              </a:lnSpc>
              <a:spcBef>
                <a:spcPct val="0"/>
              </a:spcBef>
              <a:buNone/>
              <a:defRPr lang="en-GB" sz="20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4771756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AF32A0B-D38A-4E4A-BD5E-94B67129650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2" y="0"/>
            <a:ext cx="12192001" cy="6858000"/>
          </a:xfrm>
        </p:spPr>
        <p:txBody>
          <a:bodyPr rtlCol="0" anchor="ctr" anchorCtr="1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DCD3B46-48AB-439D-A981-D3596F977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288" y="2313432"/>
            <a:ext cx="6592824" cy="2852737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0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728D712-0D13-4ECD-9BEB-B8EE651FF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0288" y="5193792"/>
            <a:ext cx="6592824" cy="978408"/>
          </a:xfrm>
        </p:spPr>
        <p:txBody>
          <a:bodyPr vert="horz" lIns="91440" tIns="45720" rIns="91440" bIns="45720" rtlCol="0">
            <a:noAutofit/>
          </a:bodyPr>
          <a:lstStyle>
            <a:lvl1pPr marL="0" indent="0">
              <a:buNone/>
              <a:defRPr lang="en-US" sz="1600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1130889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объект_2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36125" y="0"/>
            <a:ext cx="5355875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86558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8346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smtClean="0"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68915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906451" y="1981200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645309" y="1981200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/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8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728750D-82C7-4A8D-A7C7-554934667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7204932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объект_3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4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7F0E85E-786D-44FC-A9C8-8853277D7C3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88842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62100" y="1981200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7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DF8CB66-232E-4CE3-96FC-CE37C74994E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03242" y="1981200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EF523FD-B1FC-40A7-93AA-389CB38E17C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29985" y="2717803"/>
            <a:ext cx="2377440" cy="3368675"/>
          </a:xfrm>
        </p:spPr>
        <p:txBody>
          <a:bodyPr vert="horz" wrap="square" lIns="0" tIns="45720" rIns="0" bIns="45720" rtlCol="0" anchor="t">
            <a:noAutofit/>
          </a:bodyPr>
          <a:lstStyle>
            <a:lvl1pPr marL="0" indent="0">
              <a:buNone/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57150" lvl="0" indent="-285750" rtl="0">
              <a:lnSpc>
                <a:spcPct val="100000"/>
              </a:lnSpc>
              <a:spcBef>
                <a:spcPct val="0"/>
              </a:spcBef>
            </a:pPr>
            <a:r>
              <a:rPr lang="ru-RU" noProof="0"/>
              <a:t>Образец текста</a:t>
            </a:r>
          </a:p>
        </p:txBody>
      </p:sp>
      <p:sp>
        <p:nvSpPr>
          <p:cNvPr id="10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60C8CC8-C869-4395-B389-D76DF4A56AA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044385" y="1981200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10AF5F6-7B7D-4CE6-A1D0-2F46804D3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548049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объект_2 (вертикальный 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09750" y="1847927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2304413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1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3BB8EAB-4266-4938-A8CB-6D18C93801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9750" y="4048520"/>
            <a:ext cx="7315200" cy="146161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12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16D363C-A0A5-4FB1-8CC2-850C0CD9F4E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47700" y="4505006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15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AF4A39B-C3C3-4691-BB94-371047ADD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471900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объект_1 (столбец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6D6285-06A8-4297-915D-0A280359C28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vert="horz" lIns="91440" tIns="45720" rIns="91440" bIns="45720" rtlCol="0" anchor="ctr" anchorCtr="1">
            <a:normAutofit/>
          </a:bodyPr>
          <a:lstStyle>
            <a:lvl1pPr>
              <a:defRPr lang="en-GB" sz="2400">
                <a:solidFill>
                  <a:schemeClr val="tx1"/>
                </a:solidFill>
              </a:defRPr>
            </a:lvl1pPr>
          </a:lstStyle>
          <a:p>
            <a:pPr marL="0" lvl="0" indent="0" rtl="0">
              <a:buNone/>
            </a:pPr>
            <a:r>
              <a:rPr lang="ru-RU" noProof="0"/>
              <a:t>Добавить изображение</a:t>
            </a: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2438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smtClean="0">
                <a:solidFill>
                  <a:schemeClr val="bg1">
                    <a:lumMod val="9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00F546D-5491-4A19-9725-5C920C573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bg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159733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48BA177-B717-42B2-884C-04576C2034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62100" y="1733627"/>
            <a:ext cx="8534400" cy="4248073"/>
          </a:xfrm>
        </p:spPr>
        <p:txBody>
          <a:bodyPr vert="horz" wrap="square" lIns="0" tIns="45720" rIns="0" bIns="45720" rtlCol="0" anchor="t">
            <a:noAutofit/>
          </a:bodyPr>
          <a:lstStyle>
            <a:lvl1pPr>
              <a:defRPr lang="en-US" sz="1400" smtClean="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lvl="0" rtl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58FCDE-8F3F-4E83-B550-DF944B424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815864" cy="830997"/>
          </a:xfrm>
        </p:spPr>
        <p:txBody>
          <a:bodyPr vert="horz" wrap="square" lIns="0" tIns="45720" rIns="91440" bIns="45720" rtlCol="0" anchor="t">
            <a:noAutofit/>
          </a:bodyPr>
          <a:lstStyle>
            <a:lvl1pPr>
              <a:defRPr lang="en-GB"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</a:lstStyle>
          <a:p>
            <a:pPr lvl="0" rtl="0">
              <a:lnSpc>
                <a:spcPct val="100000"/>
              </a:lnSpc>
            </a:pPr>
            <a:r>
              <a:rPr lang="ru-RU" noProof="0"/>
              <a:t>Образец заголовка</a:t>
            </a:r>
          </a:p>
        </p:txBody>
      </p:sp>
      <p:sp>
        <p:nvSpPr>
          <p:cNvPr id="16" name="Объект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1ABB07C-6957-412E-9A87-72242AA3EE8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0" y="1733627"/>
            <a:ext cx="548640" cy="54864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ru-RU" noProof="0"/>
              <a:t>Значок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0AC1958-0DCB-4970-ADE3-E64DAAFC501D}"/>
              </a:ext>
            </a:extLst>
          </p:cNvPr>
          <p:cNvGrpSpPr/>
          <p:nvPr userDrawn="1"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E71A8D8-5A28-4968-9E80-110E9CB88F92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14" name="Овал 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239C02C-1FAD-4E73-AB32-5A30A946A447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F40D550-A563-4E50-AEE9-6D9D19499F9F}"/>
              </a:ext>
            </a:extLst>
          </p:cNvPr>
          <p:cNvSpPr txBox="1"/>
          <p:nvPr userDrawn="1"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noProof="0" smtClean="0">
                <a:solidFill>
                  <a:schemeClr val="bg1"/>
                </a:solidFill>
              </a:rPr>
              <a:pPr algn="ctr"/>
              <a:t>‹#›</a:t>
            </a:fld>
            <a:endParaRPr lang="ru-RU" sz="1200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6571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0F2147C-DDBF-4431-95AC-650CCE32FC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en-GB" sz="1200" smtClean="0">
                <a:solidFill>
                  <a:schemeClr val="tx1"/>
                </a:solidFill>
              </a:defRPr>
            </a:lvl1pPr>
          </a:lstStyle>
          <a:p>
            <a:pPr algn="ctr" rtl="0"/>
            <a:fld id="{817179DE-9BF3-494C-804F-0C7C90AC8700}" type="slidenum">
              <a:rPr lang="ru-RU" noProof="0" smtClean="0"/>
              <a:pPr algn="ctr"/>
              <a:t>‹#›</a:t>
            </a:fld>
            <a:endParaRPr lang="ru-RU" noProof="0"/>
          </a:p>
        </p:txBody>
      </p:sp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24C3681-351A-40D9-8C08-632E98237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07CEF16-92A3-4A77-B95D-A9DB52319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096770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70" r:id="rId10"/>
    <p:sldLayoutId id="2147483669" r:id="rId11"/>
    <p:sldLayoutId id="2147483655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microsoft.com/office/2007/relationships/hdphoto" Target="../media/hdphoto4.wdp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image" Target="../media/image27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2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9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рупный план страниц книг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718FBA-CF32-41C2-9D07-1F0F7F19F73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sp>
        <p:nvSpPr>
          <p:cNvPr id="34" name="Заголовок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749FE94-FC7C-4359-A56E-6C7A87BDE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220" y="3538330"/>
            <a:ext cx="8595475" cy="2038656"/>
          </a:xfrm>
        </p:spPr>
        <p:txBody>
          <a:bodyPr rtlCol="0"/>
          <a:lstStyle/>
          <a:p>
            <a:pPr algn="ctr"/>
            <a:r>
              <a:rPr lang="ru-RU" sz="3600" b="1"/>
              <a:t>Сообщение для педагогов на тему: «Формирование профессиональных компетенций педагога ДОО, их влияние на образовательный процесс»</a:t>
            </a:r>
            <a:r>
              <a:rPr lang="ru-RU" sz="9600"/>
              <a:t/>
            </a:r>
            <a:br>
              <a:rPr lang="ru-RU" sz="9600"/>
            </a:br>
            <a:r>
              <a:rPr lang="ru-RU" sz="9600"/>
              <a:t/>
            </a:r>
            <a:br>
              <a:rPr lang="ru-RU" sz="9600"/>
            </a:br>
            <a:endParaRPr lang="ru-RU"/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F200E92-5A1F-40B7-AE02-46929BC45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57766" y="463767"/>
            <a:ext cx="6592824" cy="978408"/>
          </a:xfrm>
        </p:spPr>
        <p:txBody>
          <a:bodyPr rtlCol="0"/>
          <a:lstStyle/>
          <a:p>
            <a:pPr algn="ctr"/>
            <a:r>
              <a:rPr lang="ru-RU" sz="1600" b="1"/>
              <a:t>Муниципальное Автономное Общеобразовательное </a:t>
            </a:r>
            <a:r>
              <a:rPr lang="ru-RU" b="1"/>
              <a:t>У</a:t>
            </a:r>
            <a:r>
              <a:rPr lang="ru-RU" sz="1600" b="1"/>
              <a:t>чреждение «Гимназия имени Н.В.Пушкова» (дошкольное отделение №2)</a:t>
            </a:r>
          </a:p>
          <a:p>
            <a:pPr algn="ctr"/>
            <a:endParaRPr lang="ru-RU" sz="9600" b="1"/>
          </a:p>
          <a:p>
            <a:pPr rtl="0"/>
            <a:endParaRPr lang="ru-RU"/>
          </a:p>
        </p:txBody>
      </p:sp>
      <p:grpSp>
        <p:nvGrpSpPr>
          <p:cNvPr id="23" name="Группа 22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8C94A8D-A234-408C-8281-33CCC01BE2A8}"/>
              </a:ext>
            </a:extLst>
          </p:cNvPr>
          <p:cNvGrpSpPr/>
          <p:nvPr/>
        </p:nvGrpSpPr>
        <p:grpSpPr>
          <a:xfrm>
            <a:off x="0" y="0"/>
            <a:ext cx="4750604" cy="6858000"/>
            <a:chOff x="0" y="0"/>
            <a:chExt cx="4750604" cy="6858000"/>
          </a:xfrm>
        </p:grpSpPr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1887690-2EDF-4913-A835-4503B0E36442}"/>
                </a:ext>
              </a:extLst>
            </p:cNvPr>
            <p:cNvSpPr/>
            <p:nvPr/>
          </p:nvSpPr>
          <p:spPr>
            <a:xfrm>
              <a:off x="0" y="0"/>
              <a:ext cx="4750604" cy="6858000"/>
            </a:xfrm>
            <a:custGeom>
              <a:avLst/>
              <a:gdLst>
                <a:gd name="connsiteX0" fmla="*/ 0 w 4750604"/>
                <a:gd name="connsiteY0" fmla="*/ 0 h 6858000"/>
                <a:gd name="connsiteX1" fmla="*/ 4750604 w 4750604"/>
                <a:gd name="connsiteY1" fmla="*/ 0 h 6858000"/>
                <a:gd name="connsiteX2" fmla="*/ 3101407 w 4750604"/>
                <a:gd name="connsiteY2" fmla="*/ 6858000 h 6858000"/>
                <a:gd name="connsiteX3" fmla="*/ 0 w 4750604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50604" h="6858000">
                  <a:moveTo>
                    <a:pt x="0" y="0"/>
                  </a:moveTo>
                  <a:lnTo>
                    <a:pt x="4750604" y="0"/>
                  </a:lnTo>
                  <a:lnTo>
                    <a:pt x="3101407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4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8" name="Полилиния: Фигура 1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D1E7D22-630D-4E19-8BE6-9C21E4A652BD}"/>
                </a:ext>
              </a:extLst>
            </p:cNvPr>
            <p:cNvSpPr/>
            <p:nvPr/>
          </p:nvSpPr>
          <p:spPr>
            <a:xfrm>
              <a:off x="1" y="0"/>
              <a:ext cx="3946799" cy="6858000"/>
            </a:xfrm>
            <a:custGeom>
              <a:avLst/>
              <a:gdLst>
                <a:gd name="connsiteX0" fmla="*/ 0 w 3946799"/>
                <a:gd name="connsiteY0" fmla="*/ 0 h 6858000"/>
                <a:gd name="connsiteX1" fmla="*/ 3946799 w 3946799"/>
                <a:gd name="connsiteY1" fmla="*/ 0 h 6858000"/>
                <a:gd name="connsiteX2" fmla="*/ 2297602 w 3946799"/>
                <a:gd name="connsiteY2" fmla="*/ 6858000 h 6858000"/>
                <a:gd name="connsiteX3" fmla="*/ 0 w 394679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6799" h="6858000">
                  <a:moveTo>
                    <a:pt x="0" y="0"/>
                  </a:moveTo>
                  <a:lnTo>
                    <a:pt x="3946799" y="0"/>
                  </a:lnTo>
                  <a:lnTo>
                    <a:pt x="22976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18BD405-EEE9-4A08-8DA2-A70AFCF1D240}"/>
                </a:ext>
              </a:extLst>
            </p:cNvPr>
            <p:cNvSpPr/>
            <p:nvPr/>
          </p:nvSpPr>
          <p:spPr>
            <a:xfrm>
              <a:off x="0" y="0"/>
              <a:ext cx="3723822" cy="6858000"/>
            </a:xfrm>
            <a:custGeom>
              <a:avLst/>
              <a:gdLst>
                <a:gd name="connsiteX0" fmla="*/ 0 w 3723822"/>
                <a:gd name="connsiteY0" fmla="*/ 0 h 6858000"/>
                <a:gd name="connsiteX1" fmla="*/ 3723822 w 3723822"/>
                <a:gd name="connsiteY1" fmla="*/ 0 h 6858000"/>
                <a:gd name="connsiteX2" fmla="*/ 2074625 w 3723822"/>
                <a:gd name="connsiteY2" fmla="*/ 6858000 h 6858000"/>
                <a:gd name="connsiteX3" fmla="*/ 0 w 372382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3822" h="6858000">
                  <a:moveTo>
                    <a:pt x="0" y="0"/>
                  </a:moveTo>
                  <a:lnTo>
                    <a:pt x="3723822" y="0"/>
                  </a:lnTo>
                  <a:lnTo>
                    <a:pt x="207462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4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D4A6826-2C0D-4C79-A871-DF31737EE4F7}"/>
                </a:ext>
              </a:extLst>
            </p:cNvPr>
            <p:cNvSpPr/>
            <p:nvPr/>
          </p:nvSpPr>
          <p:spPr>
            <a:xfrm>
              <a:off x="0" y="0"/>
              <a:ext cx="3374007" cy="6858000"/>
            </a:xfrm>
            <a:custGeom>
              <a:avLst/>
              <a:gdLst>
                <a:gd name="connsiteX0" fmla="*/ 0 w 3374007"/>
                <a:gd name="connsiteY0" fmla="*/ 0 h 6858000"/>
                <a:gd name="connsiteX1" fmla="*/ 3374007 w 3374007"/>
                <a:gd name="connsiteY1" fmla="*/ 0 h 6858000"/>
                <a:gd name="connsiteX2" fmla="*/ 1659507 w 3374007"/>
                <a:gd name="connsiteY2" fmla="*/ 6858000 h 6858000"/>
                <a:gd name="connsiteX3" fmla="*/ 0 w 3374007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4007" h="6858000">
                  <a:moveTo>
                    <a:pt x="0" y="0"/>
                  </a:moveTo>
                  <a:lnTo>
                    <a:pt x="3374007" y="0"/>
                  </a:lnTo>
                  <a:lnTo>
                    <a:pt x="1659507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0" name="Текст 3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9A7A7D8-33ED-4D75-95E8-15A500B44878}"/>
              </a:ext>
            </a:extLst>
          </p:cNvPr>
          <p:cNvSpPr txBox="1"/>
          <p:nvPr/>
        </p:nvSpPr>
        <p:spPr>
          <a:xfrm>
            <a:off x="4742688" y="5346192"/>
            <a:ext cx="6592824" cy="978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/>
              <a:t>Подготовила: Мандыч Ирина Владимировна</a:t>
            </a:r>
          </a:p>
          <a:p>
            <a:endParaRPr lang="ru-RU" sz="2000"/>
          </a:p>
          <a:p>
            <a:r>
              <a:rPr lang="ru-RU" sz="2000"/>
              <a:t>Москва 2021</a:t>
            </a:r>
          </a:p>
          <a:p>
            <a:pPr algn="r"/>
            <a:endParaRPr lang="ru-RU" sz="9600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81612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Вид сверху на винтовую лестницу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EB910A3-4C94-4A0C-AC72-88985A7BA9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pic>
        <p:nvPicPr>
          <p:cNvPr id="6" name="Рисунок 5" descr="Открытая книга с аудиторией, смотрящей постановку, на заднем плане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3CDF219-49E5-41A1-BBF1-50A401635A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581322" cy="6858000"/>
          </a:xfrm>
        </p:spPr>
      </p:pic>
      <p:sp>
        <p:nvSpPr>
          <p:cNvPr id="33" name="Заголовок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5" y="634787"/>
            <a:ext cx="5986275" cy="822960"/>
          </a:xfrm>
        </p:spPr>
        <p:txBody>
          <a:bodyPr rtlCol="0"/>
          <a:lstStyle/>
          <a:p>
            <a:pPr rtl="0"/>
            <a:r>
              <a:rPr lang="ru-RU" sz="2400" b="0" i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Для качественного формирования компетентности воспитателя необходимы базовые знания, умения, способности, которые будут совершенствоваться в процессе самообразования. </a:t>
            </a:r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Педагоги с достаточным уровнем внутренней мотивации, креативные личности, ориентированные на успех, способны самостоятельно достигнуть высокого уровня профессионализма. Однако для большей части педагогов необходимо создание специальных условий.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Прямоугольник 7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E4A96D9-2D70-4D9E-B61C-9B23F3FD5161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65CFEB2-BC19-4647-937B-40854EE88A8C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smtClean="0">
                <a:solidFill>
                  <a:schemeClr val="bg1"/>
                </a:solidFill>
              </a:rPr>
              <a:pPr algn="ctr" rtl="0"/>
              <a:t>10</a:t>
            </a:fld>
            <a:endParaRPr lang="ru-RU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1235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Вид сверху на винтовую лестницу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EB910A3-4C94-4A0C-AC72-88985A7BA96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pic>
        <p:nvPicPr>
          <p:cNvPr id="6" name="Рисунок 5" descr="Открытая книга с аудиторией, смотрящей постановку, на заднем плане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3CDF219-49E5-41A1-BBF1-50A401635A2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0429461" cy="6858000"/>
          </a:xfrm>
        </p:spPr>
      </p:pic>
      <p:sp>
        <p:nvSpPr>
          <p:cNvPr id="33" name="Заголовок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585" y="634787"/>
            <a:ext cx="7046450" cy="822960"/>
          </a:xfrm>
        </p:spPr>
        <p:txBody>
          <a:bodyPr rtlCol="0"/>
          <a:lstStyle/>
          <a:p>
            <a:pPr rtl="0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Не каждый педагог может подняться до вершины новаторства. Но к творческому поиску оптимальных средств, форм, методов обучения и воспитания детей может приобщиться каждый. Хорошие профессиональные знания, развитые педагогические способности, умения в области педагогики, постоянная работа над собой - вот необходимые условия достижения педагогом высокого профессионального мастерства. В современных условиях педагог - это прежде всего исследователь, обладающий такими качествами, как научное психолого-педагогическое мышление, высокий уровень педагогического мастерства, развитая педагогическая интуиция, критический анализ, потребность в профессиональном самосовершенствовании и разумном использовании передового педагогического опыта.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Прямоугольник 7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E4A96D9-2D70-4D9E-B61C-9B23F3FD5161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65CFEB2-BC19-4647-937B-40854EE88A8C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smtClean="0">
                <a:solidFill>
                  <a:schemeClr val="bg1"/>
                </a:solidFill>
              </a:rPr>
              <a:pPr algn="ctr" rtl="0"/>
              <a:t>11</a:t>
            </a:fld>
            <a:endParaRPr lang="ru-RU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0652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руппа людей, сидящих за деревянным столом&#10;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48306FF-9A46-43AC-BC11-DE5D9F2D183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  <p:sp>
        <p:nvSpPr>
          <p:cNvPr id="52" name="Прямоугольник 51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1664CF3-C0D1-4769-8E59-8694AF07951A}"/>
              </a:ext>
            </a:extLst>
          </p:cNvPr>
          <p:cNvSpPr/>
          <p:nvPr/>
        </p:nvSpPr>
        <p:spPr>
          <a:xfrm>
            <a:off x="0" y="-569842"/>
            <a:ext cx="12191999" cy="7427842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42" name="Заголовок 4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2FCEAE4-FA74-4446-B2F5-9AFA2DA13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080" y="821636"/>
            <a:ext cx="6478346" cy="2200563"/>
          </a:xfrm>
        </p:spPr>
        <p:txBody>
          <a:bodyPr rtlCol="0"/>
          <a:lstStyle/>
          <a:p>
            <a:pPr rtl="0"/>
            <a:r>
              <a:rPr lang="ru-RU" b="0"/>
              <a:t>СПАСИБО ЗА ВНИМАНИЕ!</a:t>
            </a:r>
          </a:p>
        </p:txBody>
      </p:sp>
      <p:sp>
        <p:nvSpPr>
          <p:cNvPr id="80" name="Текст 7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0F0AA8D-0756-4350-8005-9BCD0DDB3B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ru-RU"/>
              <a:t>Имя</a:t>
            </a:r>
          </a:p>
        </p:txBody>
      </p:sp>
      <p:sp>
        <p:nvSpPr>
          <p:cNvPr id="86" name="Текст 8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0CCF183-9FEB-4677-9379-BC01A7251D2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ru-RU"/>
              <a:t>Телефон</a:t>
            </a:r>
          </a:p>
        </p:txBody>
      </p:sp>
      <p:sp>
        <p:nvSpPr>
          <p:cNvPr id="87" name="Текст 8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F3FE72B-F9BD-472F-A413-71BEEF95F43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rtl="0"/>
            <a:r>
              <a:rPr lang="ru-RU"/>
              <a:t>Эл. почта</a:t>
            </a:r>
          </a:p>
        </p:txBody>
      </p:sp>
      <p:sp>
        <p:nvSpPr>
          <p:cNvPr id="88" name="Текст 8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717E33B-5954-4CDC-B30A-BD21BED6DD4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/>
          <a:p>
            <a:pPr rtl="0"/>
            <a:r>
              <a:rPr lang="ru-RU"/>
              <a:t>Веб-сайт</a:t>
            </a:r>
          </a:p>
        </p:txBody>
      </p:sp>
      <p:pic>
        <p:nvPicPr>
          <p:cNvPr id="96" name="Объект 95" descr="Телефонная трубк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06CDB5A-A67F-441C-894F-3EDD7AD64C9A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5"/>
              </a:ext>
            </a:extLst>
          </a:blip>
          <a:stretch>
            <a:fillRect/>
          </a:stretch>
        </p:blipFill>
        <p:spPr/>
      </p:pic>
      <p:pic>
        <p:nvPicPr>
          <p:cNvPr id="98" name="Объект 97" descr="Конвер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B9C03E0-6367-44D9-A740-AA6436F075E8}"/>
              </a:ext>
            </a:extLst>
          </p:cNvPr>
          <p:cNvPicPr>
            <a:picLocks noGrp="1" noChangeAspect="1"/>
          </p:cNvPicPr>
          <p:nvPr>
            <p:ph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7"/>
              </a:ext>
            </a:extLst>
          </a:blip>
          <a:stretch>
            <a:fillRect/>
          </a:stretch>
        </p:blipFill>
        <p:spPr/>
      </p:pic>
      <p:pic>
        <p:nvPicPr>
          <p:cNvPr id="100" name="Объект 99" descr="Ссылк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20E824D-10A7-42CB-A7E8-5298E3E84F02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9"/>
              </a:ext>
            </a:extLst>
          </a:blip>
          <a:stretch>
            <a:fillRect/>
          </a:stretch>
        </p:blipFill>
        <p:spPr/>
      </p:pic>
      <p:pic>
        <p:nvPicPr>
          <p:cNvPr id="94" name="Объект 93" descr="Пользователь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AC6F288-703B-45A1-9B56-079BD755B2CB}"/>
              </a:ext>
            </a:extLst>
          </p:cNvPr>
          <p:cNvPicPr>
            <a:picLocks noGrp="1" noChangeAspect="1"/>
          </p:cNvPicPr>
          <p:nvPr>
            <p:ph sz="quarter" idx="2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11"/>
              </a:ext>
            </a:extLst>
          </a:blip>
          <a:stretch>
            <a:fillRect/>
          </a:stretch>
        </p:blipFill>
        <p:spPr/>
      </p:pic>
      <p:cxnSp>
        <p:nvCxnSpPr>
          <p:cNvPr id="131" name="Прямая соединительная линия 130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695A66A-1D9E-4D4E-9067-DC97380D3FDF}"/>
              </a:ext>
            </a:extLst>
          </p:cNvPr>
          <p:cNvCxnSpPr/>
          <p:nvPr/>
        </p:nvCxnSpPr>
        <p:spPr>
          <a:xfrm>
            <a:off x="756601" y="4143058"/>
            <a:ext cx="4297680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29648F7-20E3-4312-823A-D8265A94AF23}"/>
              </a:ext>
            </a:extLst>
          </p:cNvPr>
          <p:cNvCxnSpPr/>
          <p:nvPr/>
        </p:nvCxnSpPr>
        <p:spPr>
          <a:xfrm>
            <a:off x="756601" y="4866958"/>
            <a:ext cx="4297680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F841485-6093-48AB-9892-0FB58675C726}"/>
              </a:ext>
            </a:extLst>
          </p:cNvPr>
          <p:cNvCxnSpPr/>
          <p:nvPr/>
        </p:nvCxnSpPr>
        <p:spPr>
          <a:xfrm>
            <a:off x="756601" y="5616258"/>
            <a:ext cx="4297680" cy="0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Группа 15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F17C705-3351-4B11-BD28-D0CACC12D311}"/>
              </a:ext>
            </a:extLst>
          </p:cNvPr>
          <p:cNvGrpSpPr/>
          <p:nvPr/>
        </p:nvGrpSpPr>
        <p:grpSpPr>
          <a:xfrm>
            <a:off x="822755" y="2930325"/>
            <a:ext cx="469807" cy="79404"/>
            <a:chOff x="9330846" y="5054600"/>
            <a:chExt cx="676275" cy="114300"/>
          </a:xfrm>
          <a:solidFill>
            <a:schemeClr val="bg1"/>
          </a:solidFill>
        </p:grpSpPr>
        <p:sp>
          <p:nvSpPr>
            <p:cNvPr id="155" name="Овал 15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25FEBFE-A26D-4E0B-B884-7E186CD878E5}"/>
                </a:ext>
              </a:extLst>
            </p:cNvPr>
            <p:cNvSpPr/>
            <p:nvPr/>
          </p:nvSpPr>
          <p:spPr>
            <a:xfrm>
              <a:off x="9330846" y="5054600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56" name="Овал 15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A24665D-D5CF-4F18-A88A-8E4471800E8D}"/>
                </a:ext>
              </a:extLst>
            </p:cNvPr>
            <p:cNvSpPr/>
            <p:nvPr/>
          </p:nvSpPr>
          <p:spPr>
            <a:xfrm>
              <a:off x="9518171" y="5054600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57" name="Овал 15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9F2203F-31BF-4705-AC57-E197602982AA}"/>
                </a:ext>
              </a:extLst>
            </p:cNvPr>
            <p:cNvSpPr/>
            <p:nvPr/>
          </p:nvSpPr>
          <p:spPr>
            <a:xfrm>
              <a:off x="9705496" y="5054600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58" name="Овал 15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4734E32-080E-49F2-89F3-16F0DBB5D130}"/>
                </a:ext>
              </a:extLst>
            </p:cNvPr>
            <p:cNvSpPr/>
            <p:nvPr/>
          </p:nvSpPr>
          <p:spPr>
            <a:xfrm>
              <a:off x="9892821" y="5054600"/>
              <a:ext cx="114300" cy="1143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grpSp>
        <p:nvGrpSpPr>
          <p:cNvPr id="7" name="Группа 6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5325EDA-7343-463C-83EC-5D799E8B8195}"/>
              </a:ext>
            </a:extLst>
          </p:cNvPr>
          <p:cNvGrpSpPr/>
          <p:nvPr/>
        </p:nvGrpSpPr>
        <p:grpSpPr>
          <a:xfrm>
            <a:off x="9621169" y="0"/>
            <a:ext cx="2570831" cy="6858001"/>
            <a:chOff x="9621170" y="0"/>
            <a:chExt cx="2570831" cy="6858001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DFF88D-A516-4508-BC03-10D68E4034CF}"/>
                </a:ext>
              </a:extLst>
            </p:cNvPr>
            <p:cNvSpPr/>
            <p:nvPr/>
          </p:nvSpPr>
          <p:spPr>
            <a:xfrm>
              <a:off x="9621170" y="0"/>
              <a:ext cx="2570831" cy="6858000"/>
            </a:xfrm>
            <a:custGeom>
              <a:avLst/>
              <a:gdLst>
                <a:gd name="connsiteX0" fmla="*/ 1649197 w 2570831"/>
                <a:gd name="connsiteY0" fmla="*/ 0 h 6858000"/>
                <a:gd name="connsiteX1" fmla="*/ 2570831 w 2570831"/>
                <a:gd name="connsiteY1" fmla="*/ 0 h 6858000"/>
                <a:gd name="connsiteX2" fmla="*/ 2570831 w 2570831"/>
                <a:gd name="connsiteY2" fmla="*/ 6858000 h 6858000"/>
                <a:gd name="connsiteX3" fmla="*/ 0 w 2570831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31" h="6858000">
                  <a:moveTo>
                    <a:pt x="1649197" y="0"/>
                  </a:moveTo>
                  <a:lnTo>
                    <a:pt x="2570831" y="0"/>
                  </a:lnTo>
                  <a:lnTo>
                    <a:pt x="2570831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990A05A-2B0C-4EA2-8A33-D5A7D8C1BC4F}"/>
                </a:ext>
              </a:extLst>
            </p:cNvPr>
            <p:cNvSpPr/>
            <p:nvPr/>
          </p:nvSpPr>
          <p:spPr>
            <a:xfrm>
              <a:off x="9754598" y="0"/>
              <a:ext cx="2437402" cy="6858000"/>
            </a:xfrm>
            <a:custGeom>
              <a:avLst/>
              <a:gdLst>
                <a:gd name="connsiteX0" fmla="*/ 1649197 w 2437402"/>
                <a:gd name="connsiteY0" fmla="*/ 0 h 6858000"/>
                <a:gd name="connsiteX1" fmla="*/ 2437402 w 2437402"/>
                <a:gd name="connsiteY1" fmla="*/ 0 h 6858000"/>
                <a:gd name="connsiteX2" fmla="*/ 2437402 w 2437402"/>
                <a:gd name="connsiteY2" fmla="*/ 6858000 h 6858000"/>
                <a:gd name="connsiteX3" fmla="*/ 0 w 243740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7402" h="6858000">
                  <a:moveTo>
                    <a:pt x="1649197" y="0"/>
                  </a:moveTo>
                  <a:lnTo>
                    <a:pt x="2437402" y="0"/>
                  </a:lnTo>
                  <a:lnTo>
                    <a:pt x="24374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alpha val="2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9BF84DA-56CC-4319-9B18-B6303F93EF5A}"/>
                </a:ext>
              </a:extLst>
            </p:cNvPr>
            <p:cNvSpPr/>
            <p:nvPr/>
          </p:nvSpPr>
          <p:spPr>
            <a:xfrm>
              <a:off x="10011320" y="0"/>
              <a:ext cx="2180680" cy="6858000"/>
            </a:xfrm>
            <a:custGeom>
              <a:avLst/>
              <a:gdLst>
                <a:gd name="connsiteX0" fmla="*/ 1649197 w 2180680"/>
                <a:gd name="connsiteY0" fmla="*/ 0 h 6858000"/>
                <a:gd name="connsiteX1" fmla="*/ 2180680 w 2180680"/>
                <a:gd name="connsiteY1" fmla="*/ 0 h 6858000"/>
                <a:gd name="connsiteX2" fmla="*/ 2180680 w 2180680"/>
                <a:gd name="connsiteY2" fmla="*/ 6858000 h 6858000"/>
                <a:gd name="connsiteX3" fmla="*/ 0 w 218068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680" h="6858000">
                  <a:moveTo>
                    <a:pt x="1649197" y="0"/>
                  </a:moveTo>
                  <a:lnTo>
                    <a:pt x="2180680" y="0"/>
                  </a:lnTo>
                  <a:lnTo>
                    <a:pt x="218068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FE4855B-D7C3-4EA7-8050-5BDDB9E3A78A}"/>
                </a:ext>
              </a:extLst>
            </p:cNvPr>
            <p:cNvSpPr/>
            <p:nvPr/>
          </p:nvSpPr>
          <p:spPr>
            <a:xfrm>
              <a:off x="10544156" y="5626"/>
              <a:ext cx="1647844" cy="6852374"/>
            </a:xfrm>
            <a:custGeom>
              <a:avLst/>
              <a:gdLst>
                <a:gd name="connsiteX0" fmla="*/ 1647844 w 1647844"/>
                <a:gd name="connsiteY0" fmla="*/ 0 h 6852374"/>
                <a:gd name="connsiteX1" fmla="*/ 1647844 w 1647844"/>
                <a:gd name="connsiteY1" fmla="*/ 6852374 h 6852374"/>
                <a:gd name="connsiteX2" fmla="*/ 0 w 1647844"/>
                <a:gd name="connsiteY2" fmla="*/ 6852374 h 685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7844" h="6852374">
                  <a:moveTo>
                    <a:pt x="1647844" y="0"/>
                  </a:moveTo>
                  <a:lnTo>
                    <a:pt x="1647844" y="6852374"/>
                  </a:lnTo>
                  <a:lnTo>
                    <a:pt x="0" y="6852374"/>
                  </a:lnTo>
                  <a:close/>
                </a:path>
              </a:pathLst>
            </a:custGeom>
            <a:solidFill>
              <a:schemeClr val="accent1">
                <a:lumMod val="75000"/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C066EC5-6C2C-4006-B87D-E6C5CFDEF302}"/>
                </a:ext>
              </a:extLst>
            </p:cNvPr>
            <p:cNvSpPr/>
            <p:nvPr/>
          </p:nvSpPr>
          <p:spPr>
            <a:xfrm>
              <a:off x="10803086" y="1082358"/>
              <a:ext cx="1388914" cy="5775643"/>
            </a:xfrm>
            <a:custGeom>
              <a:avLst/>
              <a:gdLst>
                <a:gd name="connsiteX0" fmla="*/ 1388914 w 1388914"/>
                <a:gd name="connsiteY0" fmla="*/ 0 h 5775643"/>
                <a:gd name="connsiteX1" fmla="*/ 1388914 w 1388914"/>
                <a:gd name="connsiteY1" fmla="*/ 5775643 h 5775643"/>
                <a:gd name="connsiteX2" fmla="*/ 0 w 1388914"/>
                <a:gd name="connsiteY2" fmla="*/ 5775643 h 577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8914" h="5775643">
                  <a:moveTo>
                    <a:pt x="1388914" y="0"/>
                  </a:moveTo>
                  <a:lnTo>
                    <a:pt x="1388914" y="5775643"/>
                  </a:lnTo>
                  <a:lnTo>
                    <a:pt x="0" y="5775643"/>
                  </a:lnTo>
                  <a:close/>
                </a:path>
              </a:pathLst>
            </a:custGeom>
            <a:solidFill>
              <a:schemeClr val="accent1">
                <a:lumMod val="75000"/>
                <a:alpha val="8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7420029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Крупный план часов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3B20FBB-8217-4FB0-BC35-E49BA925255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pic>
        <p:nvPicPr>
          <p:cNvPr id="5" name="Рисунок 4" descr="Девочка с наушниками, рюкзаком и стопкой книг и папок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8B6FFC1-6A21-4DAC-82BC-F2966925C16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87304" cy="6858000"/>
          </a:xfrm>
        </p:spPr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7969C14-1078-4610-9BC5-74119C9B87BE}"/>
              </a:ext>
            </a:extLst>
          </p:cNvPr>
          <p:cNvGrpSpPr/>
          <p:nvPr/>
        </p:nvGrpSpPr>
        <p:grpSpPr>
          <a:xfrm>
            <a:off x="0" y="1350397"/>
            <a:ext cx="10217426" cy="5005363"/>
            <a:chOff x="0" y="3808320"/>
            <a:chExt cx="7833208" cy="254744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531D018-EFA3-4346-AB80-7CE436393D9E}"/>
                </a:ext>
              </a:extLst>
            </p:cNvPr>
            <p:cNvSpPr/>
            <p:nvPr/>
          </p:nvSpPr>
          <p:spPr>
            <a:xfrm>
              <a:off x="0" y="3808320"/>
              <a:ext cx="7833208" cy="2547440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9D7AC8-80D5-49DC-A585-FCFFA6CA4B66}"/>
                </a:ext>
              </a:extLst>
            </p:cNvPr>
            <p:cNvSpPr/>
            <p:nvPr/>
          </p:nvSpPr>
          <p:spPr>
            <a:xfrm>
              <a:off x="1" y="3808320"/>
              <a:ext cx="7692571" cy="2547440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/>
              <a:t>2</a:t>
            </a:r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D862E-AE8E-482F-9E23-3C096FF03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4071" y="1855304"/>
            <a:ext cx="8627164" cy="4197643"/>
          </a:xfrm>
        </p:spPr>
        <p:txBody>
          <a:bodyPr rtlCol="0"/>
          <a:lstStyle/>
          <a:p>
            <a:pPr algn="l"/>
            <a:r>
              <a:rPr lang="ru-RU" sz="2400" b="0" i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Развитие современного общества диктует особые условия организации дошкольного образования, интенсивное внедрение инноваций, новых технологий и методов работы с детьми. </a:t>
            </a:r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 системе дошкольного образования процесс взаимодействия педагога и ребенка является приоритетным. В то время как на других возрастных этапах обучения во главу угла ставится его содержание и форма. Современный образовательный процесс – это такое взаимодействие педагогов и воспитанников, в результате которого поступательно происходят позитивные изменения в деятельности, поведении и взаимоотношениях детей. Поэтому личность педагога является одним из ключевых факторов развития интеллекта и личности ребенка дошкольного возраста.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2827A65-383D-4D68-9F51-F76C2370BF65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fld id="{247A4EEE-49CE-4F6C-BF32-B7FCC5EBBF45}" type="slidenum">
              <a:rPr lang="ru-RU" sz="1200" smtClean="0">
                <a:solidFill>
                  <a:schemeClr val="bg1"/>
                </a:solidFill>
              </a:rPr>
              <a:pPr algn="ctr" rtl="0"/>
              <a:t>2</a:t>
            </a:fld>
            <a:endParaRPr lang="ru-RU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3446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Мальчик перед стеллажами библиотеки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41CBC39-54B4-4424-84FB-FDAABDFFAE1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pic>
        <p:nvPicPr>
          <p:cNvPr id="5" name="Рисунок 4" descr="Человек, читающий книгу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0316739-C7FA-4487-B86B-6CE17B09B0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7969C14-1078-4610-9BC5-74119C9B87BE}"/>
              </a:ext>
            </a:extLst>
          </p:cNvPr>
          <p:cNvGrpSpPr/>
          <p:nvPr/>
        </p:nvGrpSpPr>
        <p:grpSpPr>
          <a:xfrm>
            <a:off x="0" y="502240"/>
            <a:ext cx="10177670" cy="5853520"/>
            <a:chOff x="0" y="3808320"/>
            <a:chExt cx="7833208" cy="254744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531D018-EFA3-4346-AB80-7CE436393D9E}"/>
                </a:ext>
              </a:extLst>
            </p:cNvPr>
            <p:cNvSpPr/>
            <p:nvPr/>
          </p:nvSpPr>
          <p:spPr>
            <a:xfrm>
              <a:off x="0" y="3808320"/>
              <a:ext cx="7833208" cy="2547440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9D7AC8-80D5-49DC-A585-FCFFA6CA4B66}"/>
                </a:ext>
              </a:extLst>
            </p:cNvPr>
            <p:cNvSpPr/>
            <p:nvPr/>
          </p:nvSpPr>
          <p:spPr>
            <a:xfrm>
              <a:off x="1" y="3808320"/>
              <a:ext cx="7692571" cy="2547440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D862E-AE8E-482F-9E23-3C096FF03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1138" y="1125109"/>
            <a:ext cx="8062936" cy="3248108"/>
          </a:xfrm>
        </p:spPr>
        <p:txBody>
          <a:bodyPr rtlCol="0"/>
          <a:lstStyle/>
          <a:p>
            <a:pPr algn="just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этим к педагогам-дошкольникам предъявляются все более высокие требования. Это подчеркивается в п. 3.4.2. ФГОС ДО: «Педагогические работники, реализующие Программу, должны обладать основными компетенциями, необходимыми для создания условия развития детей».</a:t>
            </a:r>
            <a:endParaRPr lang="ru-RU" sz="24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Компетенция – это совокупность конкретных профессиональных качеств;</a:t>
            </a:r>
            <a:endParaRPr lang="ru-RU" sz="24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заданное социальное требование (норма) к профессиональной подготовке педагога, необходимой для его эффективной продуктивной деятельности в определенной сфере.</a:t>
            </a:r>
            <a:endParaRPr lang="ru-RU" sz="24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rtl="0">
              <a:buNone/>
            </a:pP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C784E4D-7E61-4FDC-AD6A-E38867722409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120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4592750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Открытая книг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799F565-1DAB-4AD3-BCE4-5DAC8012F35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sp>
        <p:nvSpPr>
          <p:cNvPr id="29" name="Прямоугольник 2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5C2DDD60-EB1C-44D8-84E1-D86EB3558F11}"/>
              </a:ext>
            </a:extLst>
          </p:cNvPr>
          <p:cNvSpPr/>
          <p:nvPr/>
        </p:nvSpPr>
        <p:spPr>
          <a:xfrm>
            <a:off x="0" y="0"/>
            <a:ext cx="12192000" cy="6863626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grpSp>
        <p:nvGrpSpPr>
          <p:cNvPr id="7" name="Группа 6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5325EDA-7343-463C-83EC-5D799E8B8195}"/>
              </a:ext>
            </a:extLst>
          </p:cNvPr>
          <p:cNvGrpSpPr/>
          <p:nvPr/>
        </p:nvGrpSpPr>
        <p:grpSpPr>
          <a:xfrm>
            <a:off x="9621170" y="0"/>
            <a:ext cx="2570831" cy="6858001"/>
            <a:chOff x="9621170" y="0"/>
            <a:chExt cx="2570831" cy="6858001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DFF88D-A516-4508-BC03-10D68E4034CF}"/>
                </a:ext>
              </a:extLst>
            </p:cNvPr>
            <p:cNvSpPr/>
            <p:nvPr/>
          </p:nvSpPr>
          <p:spPr>
            <a:xfrm>
              <a:off x="9621170" y="0"/>
              <a:ext cx="2570831" cy="6858000"/>
            </a:xfrm>
            <a:custGeom>
              <a:avLst/>
              <a:gdLst>
                <a:gd name="connsiteX0" fmla="*/ 1649197 w 2570831"/>
                <a:gd name="connsiteY0" fmla="*/ 0 h 6858000"/>
                <a:gd name="connsiteX1" fmla="*/ 2570831 w 2570831"/>
                <a:gd name="connsiteY1" fmla="*/ 0 h 6858000"/>
                <a:gd name="connsiteX2" fmla="*/ 2570831 w 2570831"/>
                <a:gd name="connsiteY2" fmla="*/ 6858000 h 6858000"/>
                <a:gd name="connsiteX3" fmla="*/ 0 w 2570831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31" h="6858000">
                  <a:moveTo>
                    <a:pt x="1649197" y="0"/>
                  </a:moveTo>
                  <a:lnTo>
                    <a:pt x="2570831" y="0"/>
                  </a:lnTo>
                  <a:lnTo>
                    <a:pt x="2570831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990A05A-2B0C-4EA2-8A33-D5A7D8C1BC4F}"/>
                </a:ext>
              </a:extLst>
            </p:cNvPr>
            <p:cNvSpPr/>
            <p:nvPr/>
          </p:nvSpPr>
          <p:spPr>
            <a:xfrm>
              <a:off x="9754598" y="0"/>
              <a:ext cx="2437402" cy="6858000"/>
            </a:xfrm>
            <a:custGeom>
              <a:avLst/>
              <a:gdLst>
                <a:gd name="connsiteX0" fmla="*/ 1649197 w 2437402"/>
                <a:gd name="connsiteY0" fmla="*/ 0 h 6858000"/>
                <a:gd name="connsiteX1" fmla="*/ 2437402 w 2437402"/>
                <a:gd name="connsiteY1" fmla="*/ 0 h 6858000"/>
                <a:gd name="connsiteX2" fmla="*/ 2437402 w 2437402"/>
                <a:gd name="connsiteY2" fmla="*/ 6858000 h 6858000"/>
                <a:gd name="connsiteX3" fmla="*/ 0 w 243740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7402" h="6858000">
                  <a:moveTo>
                    <a:pt x="1649197" y="0"/>
                  </a:moveTo>
                  <a:lnTo>
                    <a:pt x="2437402" y="0"/>
                  </a:lnTo>
                  <a:lnTo>
                    <a:pt x="24374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9BF84DA-56CC-4319-9B18-B6303F93EF5A}"/>
                </a:ext>
              </a:extLst>
            </p:cNvPr>
            <p:cNvSpPr/>
            <p:nvPr/>
          </p:nvSpPr>
          <p:spPr>
            <a:xfrm>
              <a:off x="10011320" y="0"/>
              <a:ext cx="2180680" cy="6858000"/>
            </a:xfrm>
            <a:custGeom>
              <a:avLst/>
              <a:gdLst>
                <a:gd name="connsiteX0" fmla="*/ 1649197 w 2180680"/>
                <a:gd name="connsiteY0" fmla="*/ 0 h 6858000"/>
                <a:gd name="connsiteX1" fmla="*/ 2180680 w 2180680"/>
                <a:gd name="connsiteY1" fmla="*/ 0 h 6858000"/>
                <a:gd name="connsiteX2" fmla="*/ 2180680 w 2180680"/>
                <a:gd name="connsiteY2" fmla="*/ 6858000 h 6858000"/>
                <a:gd name="connsiteX3" fmla="*/ 0 w 218068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680" h="6858000">
                  <a:moveTo>
                    <a:pt x="1649197" y="0"/>
                  </a:moveTo>
                  <a:lnTo>
                    <a:pt x="2180680" y="0"/>
                  </a:lnTo>
                  <a:lnTo>
                    <a:pt x="218068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FE4855B-D7C3-4EA7-8050-5BDDB9E3A78A}"/>
                </a:ext>
              </a:extLst>
            </p:cNvPr>
            <p:cNvSpPr/>
            <p:nvPr/>
          </p:nvSpPr>
          <p:spPr>
            <a:xfrm>
              <a:off x="10544156" y="5626"/>
              <a:ext cx="1647844" cy="6852374"/>
            </a:xfrm>
            <a:custGeom>
              <a:avLst/>
              <a:gdLst>
                <a:gd name="connsiteX0" fmla="*/ 1647844 w 1647844"/>
                <a:gd name="connsiteY0" fmla="*/ 0 h 6852374"/>
                <a:gd name="connsiteX1" fmla="*/ 1647844 w 1647844"/>
                <a:gd name="connsiteY1" fmla="*/ 6852374 h 6852374"/>
                <a:gd name="connsiteX2" fmla="*/ 0 w 1647844"/>
                <a:gd name="connsiteY2" fmla="*/ 6852374 h 685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7844" h="6852374">
                  <a:moveTo>
                    <a:pt x="1647844" y="0"/>
                  </a:moveTo>
                  <a:lnTo>
                    <a:pt x="1647844" y="6852374"/>
                  </a:lnTo>
                  <a:lnTo>
                    <a:pt x="0" y="6852374"/>
                  </a:ln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C066EC5-6C2C-4006-B87D-E6C5CFDEF302}"/>
                </a:ext>
              </a:extLst>
            </p:cNvPr>
            <p:cNvSpPr/>
            <p:nvPr/>
          </p:nvSpPr>
          <p:spPr>
            <a:xfrm>
              <a:off x="10803086" y="1082358"/>
              <a:ext cx="1388914" cy="5775643"/>
            </a:xfrm>
            <a:custGeom>
              <a:avLst/>
              <a:gdLst>
                <a:gd name="connsiteX0" fmla="*/ 1388914 w 1388914"/>
                <a:gd name="connsiteY0" fmla="*/ 0 h 5775643"/>
                <a:gd name="connsiteX1" fmla="*/ 1388914 w 1388914"/>
                <a:gd name="connsiteY1" fmla="*/ 5775643 h 5775643"/>
                <a:gd name="connsiteX2" fmla="*/ 0 w 1388914"/>
                <a:gd name="connsiteY2" fmla="*/ 5775643 h 577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8914" h="5775643">
                  <a:moveTo>
                    <a:pt x="1388914" y="0"/>
                  </a:moveTo>
                  <a:lnTo>
                    <a:pt x="1388914" y="5775643"/>
                  </a:lnTo>
                  <a:lnTo>
                    <a:pt x="0" y="57756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grpSp>
        <p:nvGrpSpPr>
          <p:cNvPr id="5" name="Группа 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A141F7B-AE96-45F9-BC57-F7C86174910A}"/>
              </a:ext>
            </a:extLst>
          </p:cNvPr>
          <p:cNvGrpSpPr/>
          <p:nvPr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ru-RU"/>
                <a:t>4</a:t>
              </a:r>
            </a:p>
          </p:txBody>
        </p:sp>
      </p:grpSp>
      <p:sp>
        <p:nvSpPr>
          <p:cNvPr id="19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B02A950-05E3-4691-9BC9-47B314EEA715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ru-RU" sz="1200">
              <a:solidFill>
                <a:schemeClr val="bg1"/>
              </a:solidFill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186" y="557439"/>
            <a:ext cx="10206264" cy="1286373"/>
          </a:xfrm>
        </p:spPr>
        <p:txBody>
          <a:bodyPr rtlCol="0"/>
          <a:lstStyle/>
          <a:p>
            <a:pPr algn="ctr"/>
            <a:r>
              <a:rPr lang="ru-RU" sz="36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следующие виды профессиональных компетенций педагога:</a:t>
            </a:r>
            <a:endParaRPr lang="ru-RU" sz="36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3" name="Объект 82" descr="Колокольчик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04095CF-E62F-46A4-A86C-5F465AE6E2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5"/>
              </a:ext>
            </a:extLst>
          </a:blip>
          <a:stretch>
            <a:fillRect/>
          </a:stretch>
        </p:blipFill>
        <p:spPr/>
      </p:pic>
      <p:pic>
        <p:nvPicPr>
          <p:cNvPr id="97" name="Объект 96" descr="Карандаш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40D9C27B-A51D-4036-B3F9-56081BD60AB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7"/>
              </a:ext>
            </a:extLst>
          </a:blip>
          <a:stretch>
            <a:fillRect/>
          </a:stretch>
        </p:blipFill>
        <p:spPr>
          <a:xfrm>
            <a:off x="6533798" y="1981200"/>
            <a:ext cx="548640" cy="548640"/>
          </a:xfrm>
        </p:spPr>
      </p:pic>
      <p:sp>
        <p:nvSpPr>
          <p:cNvPr id="88" name="Текст 8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01EBAE5-B81D-4150-B62C-F56241C5556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57739" y="4518991"/>
            <a:ext cx="6771861" cy="1567487"/>
          </a:xfrm>
        </p:spPr>
        <p:txBody>
          <a:bodyPr rtlCol="0"/>
          <a:lstStyle/>
          <a:p>
            <a:pPr algn="ctr"/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педагога, особенно важна профессиональная компетентность, основу которой составляет личностное и профессиональное развитие педагогов.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Текст 8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F4C9CA2-B224-40CD-8DB2-CAE478D236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7700" y="2717804"/>
            <a:ext cx="3500230" cy="1384762"/>
          </a:xfrm>
        </p:spPr>
        <p:txBody>
          <a:bodyPr rtlCol="0"/>
          <a:lstStyle/>
          <a:p>
            <a:pPr rtl="0"/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(предполагает стремление и готовность сосуществовать в гармонии с другими и собой)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90" name="Текст 8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C38A326-FA47-4BD6-B27D-DEB6A4485A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51443" y="2740939"/>
            <a:ext cx="3800305" cy="1417331"/>
          </a:xfrm>
        </p:spPr>
        <p:txBody>
          <a:bodyPr rtlCol="0"/>
          <a:lstStyle/>
          <a:p>
            <a:pPr rtl="0"/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(предусматривает готовность и стремление работать в конкретной сфере деятельности)</a:t>
            </a:r>
            <a:endParaRPr lang="ru-RU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1468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Книги на полке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BCD2159-BE65-43D5-9E0A-9EB4B1B2F8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grpSp>
        <p:nvGrpSpPr>
          <p:cNvPr id="23" name="Группа 22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8C94A8D-A234-408C-8281-33CCC01BE2A8}"/>
              </a:ext>
            </a:extLst>
          </p:cNvPr>
          <p:cNvGrpSpPr/>
          <p:nvPr/>
        </p:nvGrpSpPr>
        <p:grpSpPr>
          <a:xfrm>
            <a:off x="0" y="0"/>
            <a:ext cx="4750604" cy="6858000"/>
            <a:chOff x="0" y="0"/>
            <a:chExt cx="4750604" cy="6858000"/>
          </a:xfrm>
        </p:grpSpPr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1887690-2EDF-4913-A835-4503B0E36442}"/>
                </a:ext>
              </a:extLst>
            </p:cNvPr>
            <p:cNvSpPr/>
            <p:nvPr/>
          </p:nvSpPr>
          <p:spPr>
            <a:xfrm>
              <a:off x="0" y="0"/>
              <a:ext cx="4750604" cy="6858000"/>
            </a:xfrm>
            <a:custGeom>
              <a:avLst/>
              <a:gdLst>
                <a:gd name="connsiteX0" fmla="*/ 0 w 4750604"/>
                <a:gd name="connsiteY0" fmla="*/ 0 h 6858000"/>
                <a:gd name="connsiteX1" fmla="*/ 4750604 w 4750604"/>
                <a:gd name="connsiteY1" fmla="*/ 0 h 6858000"/>
                <a:gd name="connsiteX2" fmla="*/ 3101407 w 4750604"/>
                <a:gd name="connsiteY2" fmla="*/ 6858000 h 6858000"/>
                <a:gd name="connsiteX3" fmla="*/ 0 w 4750604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50604" h="6858000">
                  <a:moveTo>
                    <a:pt x="0" y="0"/>
                  </a:moveTo>
                  <a:lnTo>
                    <a:pt x="4750604" y="0"/>
                  </a:lnTo>
                  <a:lnTo>
                    <a:pt x="3101407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8" name="Полилиния: Фигура 1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D1E7D22-630D-4E19-8BE6-9C21E4A652BD}"/>
                </a:ext>
              </a:extLst>
            </p:cNvPr>
            <p:cNvSpPr/>
            <p:nvPr/>
          </p:nvSpPr>
          <p:spPr>
            <a:xfrm>
              <a:off x="1" y="0"/>
              <a:ext cx="3946799" cy="6858000"/>
            </a:xfrm>
            <a:custGeom>
              <a:avLst/>
              <a:gdLst>
                <a:gd name="connsiteX0" fmla="*/ 0 w 3946799"/>
                <a:gd name="connsiteY0" fmla="*/ 0 h 6858000"/>
                <a:gd name="connsiteX1" fmla="*/ 3946799 w 3946799"/>
                <a:gd name="connsiteY1" fmla="*/ 0 h 6858000"/>
                <a:gd name="connsiteX2" fmla="*/ 2297602 w 3946799"/>
                <a:gd name="connsiteY2" fmla="*/ 6858000 h 6858000"/>
                <a:gd name="connsiteX3" fmla="*/ 0 w 3946799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6799" h="6858000">
                  <a:moveTo>
                    <a:pt x="0" y="0"/>
                  </a:moveTo>
                  <a:lnTo>
                    <a:pt x="3946799" y="0"/>
                  </a:lnTo>
                  <a:lnTo>
                    <a:pt x="22976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2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18BD405-EEE9-4A08-8DA2-A70AFCF1D240}"/>
                </a:ext>
              </a:extLst>
            </p:cNvPr>
            <p:cNvSpPr/>
            <p:nvPr/>
          </p:nvSpPr>
          <p:spPr>
            <a:xfrm>
              <a:off x="0" y="0"/>
              <a:ext cx="3723822" cy="6858000"/>
            </a:xfrm>
            <a:custGeom>
              <a:avLst/>
              <a:gdLst>
                <a:gd name="connsiteX0" fmla="*/ 0 w 3723822"/>
                <a:gd name="connsiteY0" fmla="*/ 0 h 6858000"/>
                <a:gd name="connsiteX1" fmla="*/ 3723822 w 3723822"/>
                <a:gd name="connsiteY1" fmla="*/ 0 h 6858000"/>
                <a:gd name="connsiteX2" fmla="*/ 2074625 w 3723822"/>
                <a:gd name="connsiteY2" fmla="*/ 6858000 h 6858000"/>
                <a:gd name="connsiteX3" fmla="*/ 0 w 372382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3822" h="6858000">
                  <a:moveTo>
                    <a:pt x="0" y="0"/>
                  </a:moveTo>
                  <a:lnTo>
                    <a:pt x="3723822" y="0"/>
                  </a:lnTo>
                  <a:lnTo>
                    <a:pt x="207462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accent2">
                <a:alpha val="9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D4A6826-2C0D-4C79-A871-DF31737EE4F7}"/>
                </a:ext>
              </a:extLst>
            </p:cNvPr>
            <p:cNvSpPr/>
            <p:nvPr/>
          </p:nvSpPr>
          <p:spPr>
            <a:xfrm>
              <a:off x="0" y="0"/>
              <a:ext cx="3374007" cy="6858000"/>
            </a:xfrm>
            <a:custGeom>
              <a:avLst/>
              <a:gdLst>
                <a:gd name="connsiteX0" fmla="*/ 0 w 3374007"/>
                <a:gd name="connsiteY0" fmla="*/ 0 h 6858000"/>
                <a:gd name="connsiteX1" fmla="*/ 3374007 w 3374007"/>
                <a:gd name="connsiteY1" fmla="*/ 0 h 6858000"/>
                <a:gd name="connsiteX2" fmla="*/ 1659507 w 3374007"/>
                <a:gd name="connsiteY2" fmla="*/ 6858000 h 6858000"/>
                <a:gd name="connsiteX3" fmla="*/ 0 w 3374007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4007" h="6858000">
                  <a:moveTo>
                    <a:pt x="0" y="0"/>
                  </a:moveTo>
                  <a:lnTo>
                    <a:pt x="3374007" y="0"/>
                  </a:lnTo>
                  <a:lnTo>
                    <a:pt x="1659507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D30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sp>
        <p:nvSpPr>
          <p:cNvPr id="34" name="Заголовок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749FE94-FC7C-4359-A56E-6C7A87BDE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7652" y="543340"/>
            <a:ext cx="10255460" cy="4622830"/>
          </a:xfrm>
        </p:spPr>
        <p:txBody>
          <a:bodyPr rtlCol="0"/>
          <a:lstStyle/>
          <a:p>
            <a:r>
              <a:rPr lang="ru-RU" sz="2400" b="0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 </a:t>
            </a:r>
            <a:r>
              <a:rPr lang="ru-RU" sz="24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личностная характеристика; уже состоявшееся качество личности (совокупность качеств) педагога, опыт деятельности в заданной сфере; владение, обладание педагогом соответствующей компетенцией.</a:t>
            </a:r>
            <a:br>
              <a:rPr lang="ru-RU" sz="24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компетентность </a:t>
            </a:r>
            <a:r>
              <a:rPr lang="ru-RU" sz="24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способность педагога решать профессиональные проблемы, задачи в условиях профессиональной деятельности.</a:t>
            </a:r>
            <a:r>
              <a:rPr lang="ru-RU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1142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Группа учащихся, подбросивших академические шапочки в воздух на закате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039BFAD7-131E-407E-8A28-E4CF6B8977F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sp>
        <p:nvSpPr>
          <p:cNvPr id="31" name="Прямоугольник 30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40A7491-C312-4D36-BA63-6F859CD81D66}"/>
              </a:ext>
            </a:extLst>
          </p:cNvPr>
          <p:cNvSpPr/>
          <p:nvPr/>
        </p:nvSpPr>
        <p:spPr>
          <a:xfrm>
            <a:off x="0" y="11252"/>
            <a:ext cx="12191999" cy="6852374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DFF36EE7-AE57-42F4-ACA9-A328C1F4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основным составляющим профессиональной компетентности педагога относятся:</a:t>
            </a:r>
            <a:endParaRPr lang="ru-RU" sz="24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5325EDA-7343-463C-83EC-5D799E8B8195}"/>
              </a:ext>
            </a:extLst>
          </p:cNvPr>
          <p:cNvGrpSpPr/>
          <p:nvPr/>
        </p:nvGrpSpPr>
        <p:grpSpPr>
          <a:xfrm>
            <a:off x="9621170" y="0"/>
            <a:ext cx="2570831" cy="6858001"/>
            <a:chOff x="9621170" y="0"/>
            <a:chExt cx="2570831" cy="6858001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25DFF88D-A516-4508-BC03-10D68E4034CF}"/>
                </a:ext>
              </a:extLst>
            </p:cNvPr>
            <p:cNvSpPr/>
            <p:nvPr/>
          </p:nvSpPr>
          <p:spPr>
            <a:xfrm>
              <a:off x="9621170" y="0"/>
              <a:ext cx="2570831" cy="6858000"/>
            </a:xfrm>
            <a:custGeom>
              <a:avLst/>
              <a:gdLst>
                <a:gd name="connsiteX0" fmla="*/ 1649197 w 2570831"/>
                <a:gd name="connsiteY0" fmla="*/ 0 h 6858000"/>
                <a:gd name="connsiteX1" fmla="*/ 2570831 w 2570831"/>
                <a:gd name="connsiteY1" fmla="*/ 0 h 6858000"/>
                <a:gd name="connsiteX2" fmla="*/ 2570831 w 2570831"/>
                <a:gd name="connsiteY2" fmla="*/ 6858000 h 6858000"/>
                <a:gd name="connsiteX3" fmla="*/ 0 w 2570831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0831" h="6858000">
                  <a:moveTo>
                    <a:pt x="1649197" y="0"/>
                  </a:moveTo>
                  <a:lnTo>
                    <a:pt x="2570831" y="0"/>
                  </a:lnTo>
                  <a:lnTo>
                    <a:pt x="2570831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990A05A-2B0C-4EA2-8A33-D5A7D8C1BC4F}"/>
                </a:ext>
              </a:extLst>
            </p:cNvPr>
            <p:cNvSpPr/>
            <p:nvPr/>
          </p:nvSpPr>
          <p:spPr>
            <a:xfrm>
              <a:off x="9754598" y="0"/>
              <a:ext cx="2437402" cy="6858000"/>
            </a:xfrm>
            <a:custGeom>
              <a:avLst/>
              <a:gdLst>
                <a:gd name="connsiteX0" fmla="*/ 1649197 w 2437402"/>
                <a:gd name="connsiteY0" fmla="*/ 0 h 6858000"/>
                <a:gd name="connsiteX1" fmla="*/ 2437402 w 2437402"/>
                <a:gd name="connsiteY1" fmla="*/ 0 h 6858000"/>
                <a:gd name="connsiteX2" fmla="*/ 2437402 w 2437402"/>
                <a:gd name="connsiteY2" fmla="*/ 6858000 h 6858000"/>
                <a:gd name="connsiteX3" fmla="*/ 0 w 2437402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7402" h="6858000">
                  <a:moveTo>
                    <a:pt x="1649197" y="0"/>
                  </a:moveTo>
                  <a:lnTo>
                    <a:pt x="2437402" y="0"/>
                  </a:lnTo>
                  <a:lnTo>
                    <a:pt x="243740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79BF84DA-56CC-4319-9B18-B6303F93EF5A}"/>
                </a:ext>
              </a:extLst>
            </p:cNvPr>
            <p:cNvSpPr/>
            <p:nvPr/>
          </p:nvSpPr>
          <p:spPr>
            <a:xfrm>
              <a:off x="10011320" y="0"/>
              <a:ext cx="2180680" cy="6858000"/>
            </a:xfrm>
            <a:custGeom>
              <a:avLst/>
              <a:gdLst>
                <a:gd name="connsiteX0" fmla="*/ 1649197 w 2180680"/>
                <a:gd name="connsiteY0" fmla="*/ 0 h 6858000"/>
                <a:gd name="connsiteX1" fmla="*/ 2180680 w 2180680"/>
                <a:gd name="connsiteY1" fmla="*/ 0 h 6858000"/>
                <a:gd name="connsiteX2" fmla="*/ 2180680 w 2180680"/>
                <a:gd name="connsiteY2" fmla="*/ 6858000 h 6858000"/>
                <a:gd name="connsiteX3" fmla="*/ 0 w 2180680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0680" h="6858000">
                  <a:moveTo>
                    <a:pt x="1649197" y="0"/>
                  </a:moveTo>
                  <a:lnTo>
                    <a:pt x="2180680" y="0"/>
                  </a:lnTo>
                  <a:lnTo>
                    <a:pt x="218068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3FE4855B-D7C3-4EA7-8050-5BDDB9E3A78A}"/>
                </a:ext>
              </a:extLst>
            </p:cNvPr>
            <p:cNvSpPr/>
            <p:nvPr/>
          </p:nvSpPr>
          <p:spPr>
            <a:xfrm>
              <a:off x="10544156" y="5626"/>
              <a:ext cx="1647844" cy="6852374"/>
            </a:xfrm>
            <a:custGeom>
              <a:avLst/>
              <a:gdLst>
                <a:gd name="connsiteX0" fmla="*/ 1647844 w 1647844"/>
                <a:gd name="connsiteY0" fmla="*/ 0 h 6852374"/>
                <a:gd name="connsiteX1" fmla="*/ 1647844 w 1647844"/>
                <a:gd name="connsiteY1" fmla="*/ 6852374 h 6852374"/>
                <a:gd name="connsiteX2" fmla="*/ 0 w 1647844"/>
                <a:gd name="connsiteY2" fmla="*/ 6852374 h 6852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7844" h="6852374">
                  <a:moveTo>
                    <a:pt x="1647844" y="0"/>
                  </a:moveTo>
                  <a:lnTo>
                    <a:pt x="1647844" y="6852374"/>
                  </a:lnTo>
                  <a:lnTo>
                    <a:pt x="0" y="6852374"/>
                  </a:ln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C066EC5-6C2C-4006-B87D-E6C5CFDEF302}"/>
                </a:ext>
              </a:extLst>
            </p:cNvPr>
            <p:cNvSpPr/>
            <p:nvPr/>
          </p:nvSpPr>
          <p:spPr>
            <a:xfrm>
              <a:off x="10803086" y="1082358"/>
              <a:ext cx="1388914" cy="5775643"/>
            </a:xfrm>
            <a:custGeom>
              <a:avLst/>
              <a:gdLst>
                <a:gd name="connsiteX0" fmla="*/ 1388914 w 1388914"/>
                <a:gd name="connsiteY0" fmla="*/ 0 h 5775643"/>
                <a:gd name="connsiteX1" fmla="*/ 1388914 w 1388914"/>
                <a:gd name="connsiteY1" fmla="*/ 5775643 h 5775643"/>
                <a:gd name="connsiteX2" fmla="*/ 0 w 1388914"/>
                <a:gd name="connsiteY2" fmla="*/ 5775643 h 5775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8914" h="5775643">
                  <a:moveTo>
                    <a:pt x="1388914" y="0"/>
                  </a:moveTo>
                  <a:lnTo>
                    <a:pt x="1388914" y="5775643"/>
                  </a:lnTo>
                  <a:lnTo>
                    <a:pt x="0" y="57756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grpSp>
        <p:nvGrpSpPr>
          <p:cNvPr id="5" name="Группа 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A141F7B-AE96-45F9-BC57-F7C86174910A}"/>
              </a:ext>
            </a:extLst>
          </p:cNvPr>
          <p:cNvGrpSpPr/>
          <p:nvPr/>
        </p:nvGrpSpPr>
        <p:grpSpPr>
          <a:xfrm>
            <a:off x="0" y="6086479"/>
            <a:ext cx="12192000" cy="600974"/>
            <a:chOff x="0" y="6086479"/>
            <a:chExt cx="12192000" cy="600974"/>
          </a:xfrm>
        </p:grpSpPr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  </a:ext>
              </a:extLst>
            </p:cNvPr>
            <p:cNvSpPr/>
            <p:nvPr/>
          </p:nvSpPr>
          <p:spPr>
            <a:xfrm>
              <a:off x="0" y="6355760"/>
              <a:ext cx="12192000" cy="914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  <p:sp>
          <p:nvSpPr>
            <p:cNvPr id="15" name="Овал 1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  </a:ext>
              </a:extLst>
            </p:cNvPr>
            <p:cNvSpPr/>
            <p:nvPr/>
          </p:nvSpPr>
          <p:spPr>
            <a:xfrm>
              <a:off x="11091210" y="6086479"/>
              <a:ext cx="600974" cy="60097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/>
            </a:p>
          </p:txBody>
        </p:sp>
      </p:grpSp>
      <p:sp>
        <p:nvSpPr>
          <p:cNvPr id="18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18AA3A9-97EA-409C-AD65-3CD3B0A58871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120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7" name="Текст 8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F4C9CA2-B224-40CD-8DB2-CAE478D236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8383" y="1554851"/>
            <a:ext cx="8742935" cy="1754689"/>
          </a:xfrm>
        </p:spPr>
        <p:txBody>
          <a:bodyPr rtlCol="0"/>
          <a:lstStyle/>
          <a:p>
            <a:pPr marL="0" algn="just">
              <a:buFont typeface="Arial" panose="020B0604020202020204" pitchFamily="34" charset="0"/>
              <a:buChar char="•"/>
            </a:pPr>
            <a:r>
              <a:rPr lang="ru-RU" sz="20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Интеллектуально-педагогическая компетентность</a:t>
            </a:r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умение применять полученные знания, опыт в профессиональной деятельности для эффективного обучения и воспитания, способность педагога к инновационной деятельности;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Font typeface="Arial" panose="020B0604020202020204" pitchFamily="34" charset="0"/>
              <a:buChar char="•"/>
            </a:pPr>
            <a:r>
              <a:rPr lang="ru-RU" sz="20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компетентность </a:t>
            </a:r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объем информации педагога о себе, воспитанниках, родителях, о коллегах.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Font typeface="Arial" panose="020B0604020202020204" pitchFamily="34" charset="0"/>
              <a:buChar char="•"/>
            </a:pPr>
            <a:r>
              <a:rPr lang="ru-RU" sz="20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Регулятивная компетентность </a:t>
            </a:r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педагога управлять своим поведением, контролировать свои эмоции, способность к рефлексии, стрессоустойчивость.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Font typeface="Arial" panose="020B0604020202020204" pitchFamily="34" charset="0"/>
              <a:buChar char="•"/>
            </a:pPr>
            <a:r>
              <a:rPr lang="ru-RU" sz="2000" b="1" i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компетентность</a:t>
            </a:r>
            <a:r>
              <a:rPr lang="ru-RU" sz="20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значимое профессиональное качество, включающее речевые навыки, умение слушать, экстраверсию </a:t>
            </a:r>
            <a:r>
              <a:rPr lang="ru-RU" sz="20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(качество человека характеризующимся большим интересом к внешнему миру)</a:t>
            </a:r>
            <a:r>
              <a:rPr lang="ru-RU" sz="2000" b="0" i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эмпатию </a:t>
            </a:r>
            <a:r>
              <a:rPr lang="ru-RU" sz="2000" b="0" i="1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(сопереживание, понимание другого)</a:t>
            </a:r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buFont typeface="Arial" panose="020B0604020202020204" pitchFamily="34" charset="0"/>
              <a:buChar char="•"/>
            </a:pPr>
            <a:r>
              <a:rPr lang="ru-RU" sz="20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правильно общаться с родителями воспитанников </a:t>
            </a:r>
            <a:r>
              <a:rPr lang="ru-RU" sz="20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одна из главных и может быть трудных профессиональных компетенций.</a:t>
            </a:r>
            <a:endParaRPr lang="ru-RU" sz="2000" b="0" i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/>
            <a:endParaRPr lang="ru-RU"/>
          </a:p>
        </p:txBody>
      </p:sp>
      <p:pic>
        <p:nvPicPr>
          <p:cNvPr id="80" name="Объект 79" descr="Открытая книг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198805C-69FE-4129-96D0-B3F35CB6416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r:embed="rId5"/>
              </a:ext>
            </a:extLst>
          </a:blip>
          <a:stretch>
            <a:fillRect/>
          </a:stretch>
        </p:blipFill>
        <p:spPr>
          <a:xfrm>
            <a:off x="463973" y="1388436"/>
            <a:ext cx="547688" cy="547688"/>
          </a:xfrm>
        </p:spPr>
      </p:pic>
      <p:cxnSp>
        <p:nvCxnSpPr>
          <p:cNvPr id="65" name="Прямая соединительная линия 6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A4132B5C-BDF2-4C9A-B21E-BDD2CD03A542}"/>
              </a:ext>
            </a:extLst>
          </p:cNvPr>
          <p:cNvCxnSpPr/>
          <p:nvPr/>
        </p:nvCxnSpPr>
        <p:spPr>
          <a:xfrm>
            <a:off x="1626870" y="6086479"/>
            <a:ext cx="749808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2196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Смеющиеся люди, смотрящие на экран ноутбук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402120B-1989-41A6-9ED1-21A56316A6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87304" cy="6858000"/>
          </a:xfrm>
        </p:spPr>
      </p:pic>
      <p:pic>
        <p:nvPicPr>
          <p:cNvPr id="5" name="Рисунок 4" descr="Группа учащихся на выпускном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D0958B7-E663-4510-9C53-EE09FEEB73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7969C14-1078-4610-9BC5-74119C9B87BE}"/>
              </a:ext>
            </a:extLst>
          </p:cNvPr>
          <p:cNvGrpSpPr/>
          <p:nvPr/>
        </p:nvGrpSpPr>
        <p:grpSpPr>
          <a:xfrm>
            <a:off x="0" y="681824"/>
            <a:ext cx="10416209" cy="5719656"/>
            <a:chOff x="0" y="3808320"/>
            <a:chExt cx="7833208" cy="254744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531D018-EFA3-4346-AB80-7CE436393D9E}"/>
                </a:ext>
              </a:extLst>
            </p:cNvPr>
            <p:cNvSpPr/>
            <p:nvPr/>
          </p:nvSpPr>
          <p:spPr>
            <a:xfrm>
              <a:off x="0" y="3808320"/>
              <a:ext cx="7833208" cy="2547440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9D7AC8-80D5-49DC-A585-FCFFA6CA4B66}"/>
                </a:ext>
              </a:extLst>
            </p:cNvPr>
            <p:cNvSpPr/>
            <p:nvPr/>
          </p:nvSpPr>
          <p:spPr>
            <a:xfrm>
              <a:off x="1" y="3808320"/>
              <a:ext cx="7692571" cy="2547440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D862E-AE8E-482F-9E23-3C096FF03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33" y="2080174"/>
            <a:ext cx="8424675" cy="3864786"/>
          </a:xfrm>
        </p:spPr>
        <p:txBody>
          <a:bodyPr rtlCol="0"/>
          <a:lstStyle/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в ведении образовательного процесса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, которая предполагает глубокое знание дошкольной педагогики, основных методик воспитания и обучения детей дошкольного возраста с применением на практике. Компетентность в организации информационной основы деятельности воспитанников. Подготовка к образовательной деятельности вызывает необходимость иметь высокую ИКТ-компетентность, постоянный поиск новой информации.</a:t>
            </a:r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в организации воспитательной работы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Признание за детьми права выбора (деятельности, партнера). Моделирование отношения сочувствия и позитивных способов общения с акцентом на разрешение проблем и конфликтов. Проявление уважения к мыслям и суждениям каждого ребенка.</a:t>
            </a:r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3" name="Заголовок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906" y="987933"/>
            <a:ext cx="8113624" cy="822960"/>
          </a:xfrm>
        </p:spPr>
        <p:txBody>
          <a:bodyPr rtlCol="0"/>
          <a:lstStyle/>
          <a:p>
            <a:pPr algn="ctr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Также выделяют следующие виды компетентностей:</a:t>
            </a:r>
            <a: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7F99E8F-CFBF-4A36-93EC-B66007DF4F2C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1200">
                <a:solidFill>
                  <a:schemeClr val="bg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02202647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Смеющиеся люди, смотрящие на экран ноутбук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402120B-1989-41A6-9ED1-21A56316A6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87304" cy="6858000"/>
          </a:xfrm>
        </p:spPr>
      </p:pic>
      <p:pic>
        <p:nvPicPr>
          <p:cNvPr id="5" name="Рисунок 4" descr="Группа учащихся на выпускном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D0958B7-E663-4510-9C53-EE09FEEB73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7969C14-1078-4610-9BC5-74119C9B87BE}"/>
              </a:ext>
            </a:extLst>
          </p:cNvPr>
          <p:cNvGrpSpPr/>
          <p:nvPr/>
        </p:nvGrpSpPr>
        <p:grpSpPr>
          <a:xfrm>
            <a:off x="0" y="727544"/>
            <a:ext cx="10416209" cy="5719656"/>
            <a:chOff x="0" y="3808320"/>
            <a:chExt cx="7833208" cy="254744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531D018-EFA3-4346-AB80-7CE436393D9E}"/>
                </a:ext>
              </a:extLst>
            </p:cNvPr>
            <p:cNvSpPr/>
            <p:nvPr/>
          </p:nvSpPr>
          <p:spPr>
            <a:xfrm>
              <a:off x="0" y="3808320"/>
              <a:ext cx="7833208" cy="2547440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9D7AC8-80D5-49DC-A585-FCFFA6CA4B66}"/>
                </a:ext>
              </a:extLst>
            </p:cNvPr>
            <p:cNvSpPr/>
            <p:nvPr/>
          </p:nvSpPr>
          <p:spPr>
            <a:xfrm>
              <a:off x="1" y="3808320"/>
              <a:ext cx="7692571" cy="2547440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D862E-AE8E-482F-9E23-3C096FF03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33" y="2080174"/>
            <a:ext cx="8424675" cy="3864786"/>
          </a:xfrm>
        </p:spPr>
        <p:txBody>
          <a:bodyPr rtlCol="0"/>
          <a:lstStyle/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в разработке и реализации авторских образовательных программ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Данная компетенция помогает расширить содержание образования в конкретной области знаний, реализовать творческий потенциал и развить интерес воспитанников к определенному виду деятельности.</a:t>
            </a:r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во владении современными образовательными технологиями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Позволяет осуществить компетентностный подход в образовании. Способствует развитию обобщенных способов деятельности воспитанников, позволяющих им свободно ориентироваться в различных жизненных ситуациях.</a:t>
            </a:r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3" name="Заголовок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906" y="987933"/>
            <a:ext cx="8113624" cy="822960"/>
          </a:xfrm>
        </p:spPr>
        <p:txBody>
          <a:bodyPr rtlCol="0"/>
          <a:lstStyle/>
          <a:p>
            <a:pPr algn="ctr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Также выделяют следующие виды компетентностей:</a:t>
            </a:r>
            <a: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7F99E8F-CFBF-4A36-93EC-B66007DF4F2C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120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098065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Смеющиеся люди, смотрящие на экран ноутбука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9402120B-1989-41A6-9ED1-21A56316A60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87304" cy="6858000"/>
          </a:xfrm>
        </p:spPr>
      </p:pic>
      <p:pic>
        <p:nvPicPr>
          <p:cNvPr id="5" name="Рисунок 4" descr="Группа учащихся на выпускном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D0958B7-E663-4510-9C53-EE09FEEB73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300" y="0"/>
            <a:ext cx="5727700" cy="6858000"/>
          </a:xfrm>
        </p:spPr>
      </p:pic>
      <p:grpSp>
        <p:nvGrpSpPr>
          <p:cNvPr id="9" name="Группа 8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7969C14-1078-4610-9BC5-74119C9B87BE}"/>
              </a:ext>
            </a:extLst>
          </p:cNvPr>
          <p:cNvGrpSpPr/>
          <p:nvPr/>
        </p:nvGrpSpPr>
        <p:grpSpPr>
          <a:xfrm>
            <a:off x="0" y="727544"/>
            <a:ext cx="10416209" cy="5719656"/>
            <a:chOff x="0" y="3808320"/>
            <a:chExt cx="7833208" cy="254744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E531D018-EFA3-4346-AB80-7CE436393D9E}"/>
                </a:ext>
              </a:extLst>
            </p:cNvPr>
            <p:cNvSpPr/>
            <p:nvPr/>
          </p:nvSpPr>
          <p:spPr>
            <a:xfrm>
              <a:off x="0" y="3808320"/>
              <a:ext cx="7833208" cy="2547440"/>
            </a:xfrm>
            <a:custGeom>
              <a:avLst/>
              <a:gdLst>
                <a:gd name="connsiteX0" fmla="*/ 0 w 7833208"/>
                <a:gd name="connsiteY0" fmla="*/ 0 h 2547440"/>
                <a:gd name="connsiteX1" fmla="*/ 7833208 w 7833208"/>
                <a:gd name="connsiteY1" fmla="*/ 0 h 2547440"/>
                <a:gd name="connsiteX2" fmla="*/ 7135846 w 7833208"/>
                <a:gd name="connsiteY2" fmla="*/ 2547440 h 2547440"/>
                <a:gd name="connsiteX3" fmla="*/ 0 w 7833208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3208" h="2547440">
                  <a:moveTo>
                    <a:pt x="0" y="0"/>
                  </a:moveTo>
                  <a:lnTo>
                    <a:pt x="7833208" y="0"/>
                  </a:lnTo>
                  <a:lnTo>
                    <a:pt x="7135846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FA9D7AC8-80D5-49DC-A585-FCFFA6CA4B66}"/>
                </a:ext>
              </a:extLst>
            </p:cNvPr>
            <p:cNvSpPr/>
            <p:nvPr/>
          </p:nvSpPr>
          <p:spPr>
            <a:xfrm>
              <a:off x="1" y="3808320"/>
              <a:ext cx="7692571" cy="2547440"/>
            </a:xfrm>
            <a:custGeom>
              <a:avLst/>
              <a:gdLst>
                <a:gd name="connsiteX0" fmla="*/ 0 w 7692571"/>
                <a:gd name="connsiteY0" fmla="*/ 0 h 2547440"/>
                <a:gd name="connsiteX1" fmla="*/ 7692571 w 7692571"/>
                <a:gd name="connsiteY1" fmla="*/ 0 h 2547440"/>
                <a:gd name="connsiteX2" fmla="*/ 6995209 w 7692571"/>
                <a:gd name="connsiteY2" fmla="*/ 2547440 h 2547440"/>
                <a:gd name="connsiteX3" fmla="*/ 0 w 7692571"/>
                <a:gd name="connsiteY3" fmla="*/ 2547440 h 254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2571" h="2547440">
                  <a:moveTo>
                    <a:pt x="0" y="0"/>
                  </a:moveTo>
                  <a:lnTo>
                    <a:pt x="7692571" y="0"/>
                  </a:lnTo>
                  <a:lnTo>
                    <a:pt x="6995209" y="2547440"/>
                  </a:lnTo>
                  <a:lnTo>
                    <a:pt x="0" y="254744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rtl="0"/>
              <a:endParaRPr lang="ru-RU"/>
            </a:p>
          </p:txBody>
        </p:sp>
      </p:grpSp>
      <p:sp>
        <p:nvSpPr>
          <p:cNvPr id="14" name="Прямоугольник 13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C862BC4D-BD7A-417E-A34A-59CE4D4A6AC8}"/>
              </a:ext>
            </a:extLst>
          </p:cNvPr>
          <p:cNvSpPr/>
          <p:nvPr/>
        </p:nvSpPr>
        <p:spPr>
          <a:xfrm>
            <a:off x="0" y="6355760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15" name="Овал 14" descr="Декоративный элемент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652937FB-CDE3-46B3-8481-AB5DB8C4BABA}"/>
              </a:ext>
            </a:extLst>
          </p:cNvPr>
          <p:cNvSpPr/>
          <p:nvPr/>
        </p:nvSpPr>
        <p:spPr>
          <a:xfrm>
            <a:off x="11091210" y="6086479"/>
            <a:ext cx="600974" cy="60097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/>
          </a:p>
        </p:txBody>
      </p:sp>
      <p:sp>
        <p:nvSpPr>
          <p:cNvPr id="34" name="Текст 3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859D862E-AE8E-482F-9E23-3C096FF03E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67533" y="2080174"/>
            <a:ext cx="8424675" cy="3864786"/>
          </a:xfrm>
        </p:spPr>
        <p:txBody>
          <a:bodyPr rtlCol="0"/>
          <a:lstStyle/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профессионально-личностного совершенствования. 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Обеспечивает постоянный рост и творческий подход в педагогической деятельности, предполагает непрерывное обновление собственных знаний и умений, что обеспечивает потребность к постоянному саморазвитию.</a:t>
            </a:r>
          </a:p>
          <a:p>
            <a:pPr algn="just"/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200" b="1" i="0" u="none" strike="noStrike">
                <a:solidFill>
                  <a:srgbClr val="FFFF00"/>
                </a:solidFill>
                <a:effectLst/>
                <a:latin typeface="Times New Roman" panose="02020603050405020304" pitchFamily="18" charset="0"/>
              </a:rPr>
              <a:t>Компетентность в организации здоровье сберегающих условий образовательного процесса. </a:t>
            </a:r>
            <a:r>
              <a:rPr lang="ru-RU" sz="22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Данная компетентность обеспечит наличие критерия нового качества образования - создание условий для сохранения здоровья всех участников образовательного процесса.</a:t>
            </a:r>
            <a:endParaRPr lang="ru-RU" sz="2200" b="0" i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3" name="Заголовок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18CDD97B-6E25-4FB4-B239-493E54AA0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906" y="987933"/>
            <a:ext cx="8113624" cy="822960"/>
          </a:xfrm>
        </p:spPr>
        <p:txBody>
          <a:bodyPr rtlCol="0"/>
          <a:lstStyle/>
          <a:p>
            <a:pPr algn="ctr"/>
            <a:r>
              <a:rPr lang="ru-RU" sz="2400" b="0" i="0" u="none" strike="noStrike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Также выделяют следующие виды компетентностей:</a:t>
            </a:r>
            <a: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/>
            </a:r>
            <a:br>
              <a:rPr lang="ru-RU" sz="2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xmlns="" id="{B7F99E8F-CFBF-4A36-93EC-B66007DF4F2C}"/>
              </a:ext>
            </a:extLst>
          </p:cNvPr>
          <p:cNvSpPr txBox="1"/>
          <p:nvPr/>
        </p:nvSpPr>
        <p:spPr>
          <a:xfrm>
            <a:off x="11091210" y="6189345"/>
            <a:ext cx="600974" cy="39524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120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7300662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MSFT_04_Educatio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2606E"/>
      </a:accent1>
      <a:accent2>
        <a:srgbClr val="0F3955"/>
      </a:accent2>
      <a:accent3>
        <a:srgbClr val="FFC000"/>
      </a:accent3>
      <a:accent4>
        <a:srgbClr val="BF678E"/>
      </a:accent4>
      <a:accent5>
        <a:srgbClr val="731F1C"/>
      </a:accent5>
      <a:accent6>
        <a:srgbClr val="7A9E56"/>
      </a:accent6>
      <a:hlink>
        <a:srgbClr val="00B0F0"/>
      </a:hlink>
      <a:folHlink>
        <a:srgbClr val="595959"/>
      </a:folHlink>
    </a:clrScheme>
    <a:fontScheme name="MSFT_04_Education">
      <a:majorFont>
        <a:latin typeface="Corbel"/>
        <a:ea typeface="Arial"/>
        <a:cs typeface="Arial"/>
      </a:majorFont>
      <a:minorFont>
        <a:latin typeface="Calibri Light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_30478226_TF00475556" id="{B4555943-04F2-4CB3-8390-D6F0D45A095E}" vid="{1A981C8E-D58C-4027-BEFE-8329C07BCAC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41CEA3-A3B3-4568-9E84-C4619CC82D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49A191-EC8C-4AA6-9C64-D32B5F047436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6dc4bcd6-49db-4c07-9060-8acfc67cef9f"/>
    <ds:schemaRef ds:uri="http://schemas.microsoft.com/office/infopath/2007/PartnerControls"/>
    <ds:schemaRef ds:uri="fb0879af-3eba-417a-a55a-ffe6dcd6ca7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A4148EB-7DAD-48FA-A275-D42F48043C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</Template>
  <TotalTime>36</TotalTime>
  <Words>671</Words>
  <Application>Microsoft Office PowerPoint</Application>
  <PresentationFormat>Произвольный</PresentationFormat>
  <Paragraphs>60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Сообщение для педагогов на тему: «Формирование профессиональных компетенций педагога ДОО, их влияние на образовательный процесс»  </vt:lpstr>
      <vt:lpstr>Презентация PowerPoint</vt:lpstr>
      <vt:lpstr>Презентация PowerPoint</vt:lpstr>
      <vt:lpstr>Выделяют следующие виды профессиональных компетенций педагога:</vt:lpstr>
      <vt:lpstr>Компетентность - это личностная характеристика; уже состоявшееся качество личности (совокупность качеств) педагога, опыт деятельности в заданной сфере; владение, обладание педагогом соответствующей компетенцией.  Профессиональная компетентность - это способность педагога решать профессиональные проблемы, задачи в условиях профессиональной деятельности. </vt:lpstr>
      <vt:lpstr>К основным составляющим профессиональной компетентности педагога относятся:</vt:lpstr>
      <vt:lpstr>Также выделяют следующие виды компетентностей: </vt:lpstr>
      <vt:lpstr>Также выделяют следующие виды компетентностей: </vt:lpstr>
      <vt:lpstr>Также выделяют следующие виды компетентностей: </vt:lpstr>
      <vt:lpstr>Для качественного формирования компетентности воспитателя необходимы базовые знания, умения, способности, которые будут совершенствоваться в процессе самообразования. Педагоги с достаточным уровнем внутренней мотивации, креативные личности, ориентированные на успех, способны самостоятельно достигнуть высокого уровня профессионализма. Однако для большей части педагогов необходимо создание специальных условий.</vt:lpstr>
      <vt:lpstr>Не каждый педагог может подняться до вершины новаторства. Но к творческому поиску оптимальных средств, форм, методов обучения и воспитания детей может приобщиться каждый. Хорошие профессиональные знания, развитые педагогические способности, умения в области педагогики, постоянная работа над собой - вот необходимые условия достижения педагогом высокого профессионального мастерства. В современных условиях педагог - это прежде всего исследователь, обладающий такими качествами, как научное психолого-педагогическое мышление, высокий уровень педагогического мастерства, развитая педагогическая интуиция, критический анализ, потребность в профессиональном самосовершенствовании и разумном использовании передового педагогического опыта.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 ADIPISCING ELIT</dc:title>
  <dc:creator>Irina Mandych</dc:creator>
  <cp:lastModifiedBy>ував</cp:lastModifiedBy>
  <cp:revision>5</cp:revision>
  <dcterms:created xsi:type="dcterms:W3CDTF">2021-11-15T14:50:42Z</dcterms:created>
  <dcterms:modified xsi:type="dcterms:W3CDTF">2022-04-06T04:33:57Z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