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64" r:id="rId3"/>
    <p:sldId id="267" r:id="rId4"/>
    <p:sldId id="265" r:id="rId5"/>
    <p:sldId id="268" r:id="rId6"/>
    <p:sldId id="269" r:id="rId7"/>
    <p:sldId id="261" r:id="rId8"/>
    <p:sldId id="270" r:id="rId9"/>
    <p:sldId id="271" r:id="rId10"/>
    <p:sldId id="274" r:id="rId11"/>
    <p:sldId id="277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102" y="4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C71B5-4020-4281-B5C6-D0C2FB40204D}" type="datetimeFigureOut">
              <a:rPr lang="ru-RU" smtClean="0"/>
              <a:t>16.01.2021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531CC-6C61-4A55-978E-65F97499C7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15842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C71B5-4020-4281-B5C6-D0C2FB40204D}" type="datetimeFigureOut">
              <a:rPr lang="ru-RU" smtClean="0"/>
              <a:t>16.01.2021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531CC-6C61-4A55-978E-65F97499C7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960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C71B5-4020-4281-B5C6-D0C2FB40204D}" type="datetimeFigureOut">
              <a:rPr lang="ru-RU" smtClean="0"/>
              <a:t>16.01.2021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531CC-6C61-4A55-978E-65F97499C7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010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C71B5-4020-4281-B5C6-D0C2FB40204D}" type="datetimeFigureOut">
              <a:rPr lang="ru-RU" smtClean="0"/>
              <a:t>16.01.2021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531CC-6C61-4A55-978E-65F97499C7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80283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C71B5-4020-4281-B5C6-D0C2FB40204D}" type="datetimeFigureOut">
              <a:rPr lang="ru-RU" smtClean="0"/>
              <a:t>16.01.2021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531CC-6C61-4A55-978E-65F97499C7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49475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C71B5-4020-4281-B5C6-D0C2FB40204D}" type="datetimeFigureOut">
              <a:rPr lang="ru-RU" smtClean="0"/>
              <a:t>16.01.2021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531CC-6C61-4A55-978E-65F97499C7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1474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C71B5-4020-4281-B5C6-D0C2FB40204D}" type="datetimeFigureOut">
              <a:rPr lang="ru-RU" smtClean="0"/>
              <a:t>16.01.2021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531CC-6C61-4A55-978E-65F97499C7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68587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C71B5-4020-4281-B5C6-D0C2FB40204D}" type="datetimeFigureOut">
              <a:rPr lang="ru-RU" smtClean="0"/>
              <a:t>16.01.2021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531CC-6C61-4A55-978E-65F97499C7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5443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C71B5-4020-4281-B5C6-D0C2FB40204D}" type="datetimeFigureOut">
              <a:rPr lang="ru-RU" smtClean="0"/>
              <a:t>16.01.2021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531CC-6C61-4A55-978E-65F97499C7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2812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C71B5-4020-4281-B5C6-D0C2FB40204D}" type="datetimeFigureOut">
              <a:rPr lang="ru-RU" smtClean="0"/>
              <a:t>16.01.2021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531CC-6C61-4A55-978E-65F97499C7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901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C71B5-4020-4281-B5C6-D0C2FB40204D}" type="datetimeFigureOut">
              <a:rPr lang="ru-RU" smtClean="0"/>
              <a:t>16.01.2021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531CC-6C61-4A55-978E-65F97499C7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0108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9C71B5-4020-4281-B5C6-D0C2FB40204D}" type="datetimeFigureOut">
              <a:rPr lang="ru-RU" smtClean="0"/>
              <a:t>16.01.2021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2531CC-6C61-4A55-978E-65F97499C7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2802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yandex.ru/efir?stream_id=vYqUG55i1OkI&amp;from_block=player_context_menu_yavideo" TargetMode="External"/><Relationship Id="rId2" Type="http://schemas.openxmlformats.org/officeDocument/2006/relationships/hyperlink" Target="https://youtu.be/yW8vpz9NciA" TargetMode="Externa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0.jpeg"/><Relationship Id="rId4" Type="http://schemas.openxmlformats.org/officeDocument/2006/relationships/hyperlink" Target="https://youtu.be/rKzbS_H8dnU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5084956"/>
            <a:ext cx="9144000" cy="1572322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Филиал ДДТ п. Беркакит 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Если вам нравится все таинственное, загадочное и вы хотите заглянуть в свое будущее, предлагает вам  поучаствовать в святочных гаданиях.</a:t>
            </a:r>
            <a:endParaRPr lang="ru-RU" sz="2000" dirty="0">
              <a:solidFill>
                <a:srgbClr val="7030A0"/>
              </a:solidFill>
            </a:endParaRPr>
          </a:p>
        </p:txBody>
      </p:sp>
      <p:pic>
        <p:nvPicPr>
          <p:cNvPr id="4" name="Picture 2" descr="https://ds04.infourok.ru/uploads/ex/0918/00022bf7-83bd0444/img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869" y="301083"/>
            <a:ext cx="8352262" cy="4594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8063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722" y="207111"/>
            <a:ext cx="11541512" cy="974918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Arsenal"/>
              </a:rPr>
              <a:t>Если вы еще больше хотите узнать о своем будущем, вы можете продолжить гадания по видео – ссылкам.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1512" y="1722864"/>
            <a:ext cx="5029200" cy="3811588"/>
          </a:xfrm>
        </p:spPr>
        <p:txBody>
          <a:bodyPr/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Arsenal"/>
              </a:rPr>
              <a:t>Видео - </a:t>
            </a:r>
            <a:r>
              <a:rPr lang="ru-RU" sz="2000" b="1" dirty="0">
                <a:solidFill>
                  <a:srgbClr val="7030A0"/>
                </a:solidFill>
                <a:latin typeface="Arsenal"/>
              </a:rPr>
              <a:t>ссылки  про гадания на Святки</a:t>
            </a:r>
            <a:endParaRPr lang="ru-RU" sz="2000" dirty="0" smtClean="0">
              <a:solidFill>
                <a:srgbClr val="7030A0"/>
              </a:solidFill>
              <a:hlinkClick r:id="rId2"/>
            </a:endParaRPr>
          </a:p>
          <a:p>
            <a:endParaRPr lang="ru-RU" sz="2000" dirty="0">
              <a:hlinkClick r:id="rId2"/>
            </a:endParaRPr>
          </a:p>
          <a:p>
            <a:r>
              <a:rPr lang="en-US" sz="2000" dirty="0" smtClean="0">
                <a:hlinkClick r:id="rId2"/>
              </a:rPr>
              <a:t>https</a:t>
            </a:r>
            <a:r>
              <a:rPr lang="en-US" sz="2000" dirty="0" smtClean="0">
                <a:hlinkClick r:id="rId2"/>
              </a:rPr>
              <a:t>://youtu.be/yW8vpz9NciA</a:t>
            </a:r>
            <a:r>
              <a:rPr lang="ru-RU" sz="2000" dirty="0" smtClean="0"/>
              <a:t> </a:t>
            </a:r>
          </a:p>
          <a:p>
            <a:r>
              <a:rPr lang="en-US" sz="2000" dirty="0" smtClean="0">
                <a:hlinkClick r:id="rId3"/>
              </a:rPr>
              <a:t>https://yandex.ru/efir?stream_id=vYqUG55i1OkI&amp;from_block=player_context_menu_yavideo</a:t>
            </a:r>
            <a:endParaRPr lang="ru-RU" sz="2000" dirty="0" smtClean="0"/>
          </a:p>
          <a:p>
            <a:r>
              <a:rPr lang="en-US" sz="2000" dirty="0" smtClean="0">
                <a:hlinkClick r:id="rId4"/>
              </a:rPr>
              <a:t>https://youtu.be/rKzbS_H8dnU </a:t>
            </a:r>
            <a:endParaRPr lang="ru-RU" sz="2000" dirty="0" smtClean="0"/>
          </a:p>
          <a:p>
            <a:endParaRPr lang="ru-RU" dirty="0"/>
          </a:p>
        </p:txBody>
      </p:sp>
      <p:pic>
        <p:nvPicPr>
          <p:cNvPr id="5" name="Picture 2" descr="https://avatars.mds.yandex.net/get-zen_doc/3518430/pub_5fbf37ea4b9b1b331d4b2736_5fbf391fd81aaf181bfdd1e2/scale_1200"/>
          <p:cNvPicPr>
            <a:picLocks noGrp="1" noChangeAspect="1" noChangeArrowheads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189" y="1624632"/>
            <a:ext cx="6656717" cy="467712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06340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2873" y="220159"/>
            <a:ext cx="10515600" cy="8838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Удачного гадания!!!</a:t>
            </a:r>
            <a:endParaRPr lang="ru-RU" sz="6000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3" name="Picture 2" descr="https://present-dv.ru/public/open-graph/2017/12/16/5a347bc7e839a78a5c2c6c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7014" y="1103971"/>
            <a:ext cx="5720576" cy="53659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14254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6478" y="457200"/>
            <a:ext cx="5196468" cy="1148576"/>
          </a:xfrm>
        </p:spPr>
        <p:txBody>
          <a:bodyPr>
            <a:normAutofit/>
          </a:bodyPr>
          <a:lstStyle/>
          <a:p>
            <a:pPr algn="ctr"/>
            <a:r>
              <a:rPr lang="ru-RU" altLang="ru-RU" b="1" dirty="0" smtClean="0">
                <a:solidFill>
                  <a:srgbClr val="00B0FC"/>
                </a:solidFill>
                <a:latin typeface="Monotype Corsiva" panose="03010101010201010101" pitchFamily="66" charset="0"/>
              </a:rPr>
              <a:t>Народные гадания на Святки </a:t>
            </a:r>
            <a:br>
              <a:rPr lang="ru-RU" altLang="ru-RU" b="1" dirty="0" smtClean="0">
                <a:solidFill>
                  <a:srgbClr val="00B0FC"/>
                </a:solidFill>
                <a:latin typeface="Monotype Corsiva" panose="03010101010201010101" pitchFamily="66" charset="0"/>
              </a:rPr>
            </a:br>
            <a:r>
              <a:rPr lang="ru-RU" altLang="ru-RU" b="1" dirty="0" smtClean="0">
                <a:solidFill>
                  <a:srgbClr val="00B0FC"/>
                </a:solidFill>
                <a:latin typeface="Monotype Corsiva" panose="03010101010201010101" pitchFamily="66" charset="0"/>
              </a:rPr>
              <a:t>в домашних условиях</a:t>
            </a:r>
            <a:endParaRPr lang="ru-RU" dirty="0">
              <a:latin typeface="Monotype Corsiva" panose="03010101010201010101" pitchFamily="66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6478" y="2057400"/>
            <a:ext cx="5107259" cy="3811588"/>
          </a:xfrm>
        </p:spPr>
        <p:txBody>
          <a:bodyPr>
            <a:normAutofit/>
          </a:bodyPr>
          <a:lstStyle/>
          <a:p>
            <a:pPr lv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dirty="0" smtClean="0">
                <a:solidFill>
                  <a:srgbClr val="333333"/>
                </a:solidFill>
                <a:latin typeface="Roboto"/>
              </a:rPr>
              <a:t>    </a:t>
            </a:r>
            <a:r>
              <a:rPr lang="ru-RU" altLang="ru-RU" dirty="0" smtClean="0">
                <a:latin typeface="Roboto"/>
              </a:rPr>
              <a:t>Святки </a:t>
            </a:r>
            <a:r>
              <a:rPr lang="ru-RU" altLang="ru-RU" dirty="0">
                <a:latin typeface="Roboto"/>
              </a:rPr>
              <a:t>– время волшебства. Этот период длится почти две недели, начинается с 7 января и продолжается до праздника Крещения Господнего. В течение этих дней завеса в иной мир приоткрывается, благодаря гаданиям реально узнать, что приготовило будущее</a:t>
            </a:r>
            <a:r>
              <a:rPr lang="ru-RU" altLang="ru-RU" dirty="0" smtClean="0">
                <a:latin typeface="Roboto"/>
              </a:rPr>
              <a:t>.</a:t>
            </a:r>
          </a:p>
          <a:p>
            <a:pPr lv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ru-RU" altLang="ru-RU" dirty="0">
              <a:latin typeface="Roboto"/>
            </a:endParaRPr>
          </a:p>
          <a:p>
            <a:pPr lv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dirty="0" smtClean="0">
                <a:latin typeface="Roboto"/>
              </a:rPr>
              <a:t>    Ритуалы</a:t>
            </a:r>
            <a:r>
              <a:rPr lang="ru-RU" altLang="ru-RU" dirty="0">
                <a:latin typeface="Roboto"/>
              </a:rPr>
              <a:t>, гадания, обряды и предсказания современная православная церковь не одобряет, но этим традициям – множество веков, потому люди не торопятся от них отказываться. Каждый вправе решать самостоятельно, подглядывать в будущее или нет</a:t>
            </a:r>
            <a:r>
              <a:rPr lang="ru-RU" altLang="ru-RU" dirty="0" smtClean="0">
                <a:latin typeface="Roboto"/>
              </a:rPr>
              <a:t>.</a:t>
            </a:r>
            <a:endParaRPr lang="ru-RU" altLang="ru-RU" dirty="0">
              <a:latin typeface="Roboto"/>
            </a:endParaRPr>
          </a:p>
        </p:txBody>
      </p:sp>
      <p:pic>
        <p:nvPicPr>
          <p:cNvPr id="5" name="Picture 2" descr="https://protradicii.ru/wp-content/uploads/2021/01/gadaniya-na-svyatki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2946" y="568712"/>
            <a:ext cx="6303886" cy="538603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51543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5176" y="490654"/>
            <a:ext cx="10515600" cy="713677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b="1" dirty="0" smtClean="0">
                <a:solidFill>
                  <a:srgbClr val="00B0FC"/>
                </a:solidFill>
                <a:latin typeface="Monotype Corsiva" panose="03010101010201010101" pitchFamily="66" charset="0"/>
              </a:rPr>
              <a:t/>
            </a:r>
            <a:br>
              <a:rPr lang="ru-RU" altLang="ru-RU" b="1" dirty="0" smtClean="0">
                <a:solidFill>
                  <a:srgbClr val="00B0FC"/>
                </a:solidFill>
                <a:latin typeface="Monotype Corsiva" panose="03010101010201010101" pitchFamily="66" charset="0"/>
              </a:rPr>
            </a:br>
            <a:r>
              <a:rPr lang="ru-RU" altLang="ru-RU" b="1" dirty="0" smtClean="0">
                <a:solidFill>
                  <a:srgbClr val="00B0FC"/>
                </a:solidFill>
                <a:latin typeface="Monotype Corsiva" panose="03010101010201010101" pitchFamily="66" charset="0"/>
              </a:rPr>
              <a:t>На что гадают в Святки и как это делают</a:t>
            </a:r>
            <a:br>
              <a:rPr lang="ru-RU" altLang="ru-RU" b="1" dirty="0" smtClean="0">
                <a:solidFill>
                  <a:srgbClr val="00B0FC"/>
                </a:solidFill>
                <a:latin typeface="Monotype Corsiva" panose="03010101010201010101" pitchFamily="66" charset="0"/>
              </a:rPr>
            </a:br>
            <a:r>
              <a:rPr lang="ru-RU" altLang="ru-RU" b="1" dirty="0" smtClean="0">
                <a:solidFill>
                  <a:srgbClr val="00B0FC"/>
                </a:solidFill>
                <a:latin typeface="Arsenal"/>
              </a:rPr>
              <a:t/>
            </a:r>
            <a:br>
              <a:rPr lang="ru-RU" altLang="ru-RU" b="1" dirty="0" smtClean="0">
                <a:solidFill>
                  <a:srgbClr val="00B0FC"/>
                </a:solidFill>
                <a:latin typeface="Arsenal"/>
              </a:rPr>
            </a:b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097588" y="1338147"/>
            <a:ext cx="5767310" cy="4661208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Ритуалы 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позволяют получить подсказку и узнать, что приготовил следующий год. </a:t>
            </a:r>
            <a:endParaRPr lang="ru-RU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0" indent="0" algn="ctr">
              <a:buNone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Девушки 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используют это время, чтобы узнать встретят ли они свою любовь в пришедшем году, выйдут ли замуж и будут ли у них дети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Также в это время уточняют возможность реализации желаний, задают вопрос и получают точный ответ, ждать его осуществления или нет.</a:t>
            </a:r>
          </a:p>
        </p:txBody>
      </p:sp>
      <p:pic>
        <p:nvPicPr>
          <p:cNvPr id="7" name="Picture 4" descr="https://protradicii.ru/wp-content/uploads/2021/01/svyatochnye-obryady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990" y="1338146"/>
            <a:ext cx="5729598" cy="46612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24586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0" i="0" dirty="0" smtClean="0">
                <a:solidFill>
                  <a:srgbClr val="C00000"/>
                </a:solidFill>
                <a:effectLst/>
                <a:latin typeface="Monotype Corsiva" panose="03010101010201010101" pitchFamily="66" charset="0"/>
              </a:rPr>
              <a:t>Чтобы полученное в магические дни предсказание было точным, надо придерживаться следующих рекомендаций:</a:t>
            </a:r>
            <a:br>
              <a:rPr lang="ru-RU" sz="2800" b="0" i="0" dirty="0" smtClean="0">
                <a:solidFill>
                  <a:srgbClr val="C00000"/>
                </a:solidFill>
                <a:effectLst/>
                <a:latin typeface="Monotype Corsiva" panose="03010101010201010101" pitchFamily="66" charset="0"/>
              </a:rPr>
            </a:br>
            <a:endParaRPr lang="ru-RU" sz="2800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385" y="1204331"/>
            <a:ext cx="6456557" cy="526297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buFont typeface="+mj-lt"/>
              <a:buAutoNum type="arabicPeriod"/>
            </a:pPr>
            <a:r>
              <a:rPr lang="ru-RU" sz="1600" b="0" i="0" dirty="0" smtClean="0">
                <a:solidFill>
                  <a:srgbClr val="333333"/>
                </a:solidFill>
                <a:effectLst/>
                <a:latin typeface="Roboto"/>
              </a:rPr>
              <a:t>В помещении не должно быть посторонних. Ворожить можно в одиночестве или в компании близких друзей. Относиться к обряду надо как к таинству, соблюдать все нюансы и не сообщать о его проведении посторонним.</a:t>
            </a:r>
          </a:p>
          <a:p>
            <a:pPr>
              <a:buFont typeface="+mj-lt"/>
              <a:buAutoNum type="arabicPeriod"/>
            </a:pPr>
            <a:endParaRPr lang="ru-RU" sz="1600" b="0" i="0" dirty="0" smtClean="0">
              <a:solidFill>
                <a:srgbClr val="333333"/>
              </a:solidFill>
              <a:effectLst/>
              <a:latin typeface="Roboto"/>
            </a:endParaRPr>
          </a:p>
          <a:p>
            <a:pPr>
              <a:buFont typeface="+mj-lt"/>
              <a:buAutoNum type="arabicPeriod"/>
            </a:pPr>
            <a:r>
              <a:rPr lang="ru-RU" sz="1600" b="0" i="0" dirty="0" smtClean="0">
                <a:solidFill>
                  <a:srgbClr val="333333"/>
                </a:solidFill>
                <a:effectLst/>
                <a:latin typeface="Roboto"/>
              </a:rPr>
              <a:t>Все участники ритуала должны снять нательные кресты. Если в помещении есть православные иконы, их разворачивают обратной стороной или накрывают чистой тканью.</a:t>
            </a:r>
          </a:p>
          <a:p>
            <a:pPr>
              <a:buFont typeface="+mj-lt"/>
              <a:buAutoNum type="arabicPeriod"/>
            </a:pPr>
            <a:endParaRPr lang="ru-RU" sz="1600" b="0" i="0" dirty="0" smtClean="0">
              <a:solidFill>
                <a:srgbClr val="333333"/>
              </a:solidFill>
              <a:effectLst/>
              <a:latin typeface="Roboto"/>
            </a:endParaRPr>
          </a:p>
          <a:p>
            <a:pPr>
              <a:buFont typeface="+mj-lt"/>
              <a:buAutoNum type="arabicPeriod"/>
            </a:pPr>
            <a:r>
              <a:rPr lang="ru-RU" sz="1600" b="0" i="0" dirty="0" smtClean="0">
                <a:solidFill>
                  <a:srgbClr val="333333"/>
                </a:solidFill>
                <a:effectLst/>
                <a:latin typeface="Roboto"/>
              </a:rPr>
              <a:t>Из комнаты выводят домашних животных. Они могут напугать гадающего или отвлечь духов.</a:t>
            </a:r>
          </a:p>
          <a:p>
            <a:pPr>
              <a:buFont typeface="+mj-lt"/>
              <a:buAutoNum type="arabicPeriod"/>
            </a:pPr>
            <a:endParaRPr lang="ru-RU" sz="1600" b="0" i="0" dirty="0" smtClean="0">
              <a:solidFill>
                <a:srgbClr val="333333"/>
              </a:solidFill>
              <a:effectLst/>
              <a:latin typeface="Roboto"/>
            </a:endParaRPr>
          </a:p>
          <a:p>
            <a:pPr>
              <a:buFont typeface="+mj-lt"/>
              <a:buAutoNum type="arabicPeriod"/>
            </a:pPr>
            <a:r>
              <a:rPr lang="ru-RU" sz="1600" b="0" i="0" dirty="0" smtClean="0">
                <a:solidFill>
                  <a:srgbClr val="333333"/>
                </a:solidFill>
                <a:effectLst/>
                <a:latin typeface="Roboto"/>
              </a:rPr>
              <a:t>С себя снимают все украшения, распускают волосы, развязывают узлы и расстегивают пояса. Такие элементы мешают наладить прочную связь с потусторонним миром.</a:t>
            </a:r>
          </a:p>
          <a:p>
            <a:pPr>
              <a:buFont typeface="+mj-lt"/>
              <a:buAutoNum type="arabicPeriod"/>
            </a:pPr>
            <a:endParaRPr lang="ru-RU" sz="1600" b="0" i="0" dirty="0" smtClean="0">
              <a:solidFill>
                <a:srgbClr val="333333"/>
              </a:solidFill>
              <a:effectLst/>
              <a:latin typeface="Roboto"/>
            </a:endParaRPr>
          </a:p>
          <a:p>
            <a:pPr>
              <a:buFont typeface="+mj-lt"/>
              <a:buAutoNum type="arabicPeriod"/>
            </a:pPr>
            <a:r>
              <a:rPr lang="ru-RU" sz="1600" b="0" i="0" dirty="0" smtClean="0">
                <a:solidFill>
                  <a:srgbClr val="333333"/>
                </a:solidFill>
                <a:effectLst/>
                <a:latin typeface="Roboto"/>
              </a:rPr>
              <a:t>Во время гадания пальцы, руки и ноги не скрещивают – это мешает налаживанию связи с потусторонним миром.</a:t>
            </a:r>
          </a:p>
          <a:p>
            <a:pPr>
              <a:buFont typeface="+mj-lt"/>
              <a:buAutoNum type="arabicPeriod"/>
            </a:pPr>
            <a:endParaRPr lang="ru-RU" sz="1600" b="0" i="0" dirty="0" smtClean="0">
              <a:solidFill>
                <a:srgbClr val="333333"/>
              </a:solidFill>
              <a:effectLst/>
              <a:latin typeface="Roboto"/>
            </a:endParaRPr>
          </a:p>
          <a:p>
            <a:r>
              <a:rPr lang="ru-RU" sz="1600" b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Внимание! </a:t>
            </a:r>
            <a:r>
              <a:rPr lang="ru-RU" sz="1600" b="0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Запрещается повторять гадание, даже если результат не удовлетворяет. Только первый ответ Высших Сил останется верным.</a:t>
            </a:r>
            <a:endParaRPr lang="ru-RU" sz="1600" b="0" dirty="0">
              <a:solidFill>
                <a:srgbClr val="C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 descr="https://gadalka-gadanieonlain.ru/wp-content/uploads/2014/01/gadanie-na-svyatki-nov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3011" y="1381164"/>
            <a:ext cx="5156062" cy="43419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63494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669072"/>
            <a:ext cx="10515600" cy="345689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rgbClr val="7030A0"/>
                </a:solidFill>
                <a:latin typeface="Monotype Corsiva" panose="03010101010201010101" pitchFamily="66" charset="0"/>
              </a:rPr>
              <a:t>Когда гадать на Святки в 2021 году, в какое время начинают гадать</a:t>
            </a:r>
            <a:br>
              <a:rPr lang="ru-RU" sz="2800" b="1" dirty="0">
                <a:solidFill>
                  <a:srgbClr val="7030A0"/>
                </a:solidFill>
                <a:latin typeface="Monotype Corsiva" panose="03010101010201010101" pitchFamily="66" charset="0"/>
              </a:rPr>
            </a:br>
            <a:endParaRPr lang="ru-RU" sz="2800" dirty="0">
              <a:solidFill>
                <a:srgbClr val="7030A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81866" y="1233837"/>
            <a:ext cx="11831444" cy="1412255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ru-RU" sz="1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Проводить ритуалы, чтобы получить подсказку и подсмотреть в свое будущее можно с Рождественского сочельника до ночи перед Крещением Господнем. Считалось, что гадание в это время – не большой грех, потому что сам Иисус Христос еще не крещен. Православная церковь всегда относилась к этой традиции относительно, не одобряла сохранившиеся языческие обычаи, но реагировала </a:t>
            </a:r>
            <a:r>
              <a:rPr lang="ru-RU" sz="1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снисходительно.</a:t>
            </a:r>
            <a:br>
              <a:rPr lang="ru-RU" sz="1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854389" y="2386361"/>
            <a:ext cx="6244683" cy="4215161"/>
          </a:xfrm>
        </p:spPr>
        <p:txBody>
          <a:bodyPr>
            <a:normAutofit fontScale="62500" lnSpcReduction="20000"/>
          </a:bodyPr>
          <a:lstStyle/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2900" dirty="0">
                <a:solidFill>
                  <a:schemeClr val="accent1">
                    <a:lumMod val="75000"/>
                  </a:schemeClr>
                </a:solidFill>
                <a:latin typeface="Roboto"/>
              </a:rPr>
              <a:t>Лучшим днями для ворожбы в период Святок считали всего 3 вечера и все они праздничные:</a:t>
            </a:r>
            <a:endParaRPr lang="ru-RU" altLang="ru-RU" sz="2900" dirty="0">
              <a:solidFill>
                <a:schemeClr val="accent1">
                  <a:lumMod val="75000"/>
                </a:schemeClr>
              </a:solidFill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altLang="ru-RU" sz="2900" dirty="0">
                <a:solidFill>
                  <a:schemeClr val="accent1">
                    <a:lumMod val="75000"/>
                  </a:schemeClr>
                </a:solidFill>
                <a:latin typeface="Roboto"/>
              </a:rPr>
              <a:t>Рождественский сочельник – ночь с 6 на 7 января;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altLang="ru-RU" sz="2900" dirty="0">
                <a:solidFill>
                  <a:schemeClr val="accent1">
                    <a:lumMod val="75000"/>
                  </a:schemeClr>
                </a:solidFill>
                <a:latin typeface="Roboto"/>
              </a:rPr>
              <a:t>Васильевский вечер (</a:t>
            </a:r>
            <a:r>
              <a:rPr lang="ru-RU" altLang="ru-RU" sz="2900" dirty="0" err="1">
                <a:solidFill>
                  <a:schemeClr val="accent1">
                    <a:lumMod val="75000"/>
                  </a:schemeClr>
                </a:solidFill>
                <a:latin typeface="Roboto"/>
              </a:rPr>
              <a:t>Щедрец</a:t>
            </a:r>
            <a:r>
              <a:rPr lang="ru-RU" altLang="ru-RU" sz="2900" dirty="0">
                <a:solidFill>
                  <a:schemeClr val="accent1">
                    <a:lumMod val="75000"/>
                  </a:schemeClr>
                </a:solidFill>
                <a:latin typeface="Roboto"/>
              </a:rPr>
              <a:t> или Старый новый год) – с 13 на 14 января</a:t>
            </a:r>
            <a:r>
              <a:rPr lang="ru-RU" altLang="ru-RU" sz="2900" dirty="0" smtClean="0">
                <a:solidFill>
                  <a:schemeClr val="accent1">
                    <a:lumMod val="75000"/>
                  </a:schemeClr>
                </a:solidFill>
                <a:latin typeface="Roboto"/>
              </a:rPr>
              <a:t>;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ru-RU" altLang="ru-RU" sz="2900" dirty="0">
              <a:solidFill>
                <a:schemeClr val="accent1">
                  <a:lumMod val="75000"/>
                </a:schemeClr>
              </a:solidFill>
              <a:latin typeface="Roboto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altLang="ru-RU" sz="2900" dirty="0">
                <a:solidFill>
                  <a:srgbClr val="C00000"/>
                </a:solidFill>
                <a:latin typeface="Roboto"/>
              </a:rPr>
              <a:t>Крещенский сочельник – ночь с 18 на 19 января.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2900" dirty="0">
                <a:solidFill>
                  <a:srgbClr val="C00000"/>
                </a:solidFill>
                <a:latin typeface="Roboto"/>
              </a:rPr>
              <a:t>Наиболее подходящее время – полночь. В такие дни открывается небо, и ритуал будет максимально эффективным. Но, проводить обряд можно и раньше. Разрешается начинать гадать сразу с наступлением темноты</a:t>
            </a:r>
            <a:r>
              <a:rPr lang="ru-RU" altLang="ru-RU" sz="2900" dirty="0" smtClean="0">
                <a:solidFill>
                  <a:srgbClr val="C00000"/>
                </a:solidFill>
                <a:latin typeface="Roboto"/>
              </a:rPr>
              <a:t>.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ru-RU" altLang="ru-RU" sz="2900" dirty="0">
              <a:solidFill>
                <a:schemeClr val="accent2"/>
              </a:solidFill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2900" dirty="0">
                <a:solidFill>
                  <a:schemeClr val="accent6">
                    <a:lumMod val="75000"/>
                  </a:schemeClr>
                </a:solidFill>
                <a:latin typeface="Roboto"/>
              </a:rPr>
              <a:t>Гадать можно было в каждый из этих вечеров, но девушка должна была использовать разные ритуалы и задавать различные вопросы. Проводить одно и тоже гадание – запрещено, потусторонние силы обидятся на недоверие и начнут намеренно лгать.</a:t>
            </a:r>
            <a:endParaRPr kumimoji="0" lang="ru-RU" altLang="ru-RU" sz="29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Arial" panose="020B0604020202020204" pitchFamily="34" charset="0"/>
            </a:endParaRPr>
          </a:p>
          <a:p>
            <a:endParaRPr lang="ru-RU" dirty="0"/>
          </a:p>
        </p:txBody>
      </p:sp>
      <p:pic>
        <p:nvPicPr>
          <p:cNvPr id="7" name="Picture 6" descr="https://protradicii.ru/wp-content/uploads/2021/01/vremya-dlya-gadaniya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015" y="2487968"/>
            <a:ext cx="5376612" cy="41135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5835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2627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i="0" dirty="0" smtClean="0">
                <a:solidFill>
                  <a:srgbClr val="00B0FC"/>
                </a:solidFill>
                <a:effectLst/>
                <a:latin typeface="Monotype Corsiva" panose="03010101010201010101" pitchFamily="66" charset="0"/>
              </a:rPr>
              <a:t>Народные гадания на Святки, способы</a:t>
            </a:r>
            <a:r>
              <a:rPr lang="ru-RU" b="1" i="0" dirty="0" smtClean="0">
                <a:solidFill>
                  <a:srgbClr val="00B0FC"/>
                </a:solidFill>
                <a:effectLst/>
                <a:latin typeface="Arsenal"/>
              </a:rPr>
              <a:t/>
            </a:r>
            <a:br>
              <a:rPr lang="ru-RU" b="1" i="0" dirty="0" smtClean="0">
                <a:solidFill>
                  <a:srgbClr val="00B0FC"/>
                </a:solidFill>
                <a:effectLst/>
                <a:latin typeface="Arsenal"/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79503" y="735981"/>
            <a:ext cx="11017404" cy="32008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rgbClr val="FF0000"/>
                </a:solidFill>
              </a:rPr>
              <a:t>При выполнении </a:t>
            </a:r>
            <a:r>
              <a:rPr lang="ru-RU" sz="2000" dirty="0" smtClean="0">
                <a:solidFill>
                  <a:srgbClr val="FF0000"/>
                </a:solidFill>
              </a:rPr>
              <a:t>  гаданий </a:t>
            </a:r>
            <a:r>
              <a:rPr lang="ru-RU" sz="2000" dirty="0">
                <a:solidFill>
                  <a:srgbClr val="FF0000"/>
                </a:solidFill>
              </a:rPr>
              <a:t>необходимо соблюдать </a:t>
            </a:r>
            <a:r>
              <a:rPr lang="ru-RU" sz="2000" dirty="0" smtClean="0">
                <a:solidFill>
                  <a:srgbClr val="FF0000"/>
                </a:solidFill>
              </a:rPr>
              <a:t>правила техники </a:t>
            </a:r>
            <a:r>
              <a:rPr lang="ru-RU" sz="2000" dirty="0">
                <a:solidFill>
                  <a:srgbClr val="FF0000"/>
                </a:solidFill>
              </a:rPr>
              <a:t>безопасности </a:t>
            </a:r>
            <a:endParaRPr lang="ru-RU" sz="2000" dirty="0" smtClean="0">
              <a:solidFill>
                <a:srgbClr val="FF0000"/>
              </a:solidFill>
            </a:endParaRPr>
          </a:p>
          <a:p>
            <a:pPr algn="ctr"/>
            <a:r>
              <a:rPr lang="ru-RU" sz="2000" dirty="0" smtClean="0">
                <a:solidFill>
                  <a:srgbClr val="FF0000"/>
                </a:solidFill>
              </a:rPr>
              <a:t> и пожарной </a:t>
            </a:r>
            <a:r>
              <a:rPr lang="ru-RU" sz="2000" dirty="0">
                <a:solidFill>
                  <a:srgbClr val="FF0000"/>
                </a:solidFill>
              </a:rPr>
              <a:t>безопасности</a:t>
            </a:r>
            <a:r>
              <a:rPr lang="ru-RU" sz="2000" dirty="0" smtClean="0">
                <a:solidFill>
                  <a:srgbClr val="FF0000"/>
                </a:solidFill>
              </a:rPr>
              <a:t>!!!</a:t>
            </a:r>
            <a:endParaRPr lang="ru-RU" sz="2000" b="0" i="0" dirty="0" smtClean="0">
              <a:effectLst/>
              <a:latin typeface="Roboto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0" i="0" dirty="0" smtClean="0">
                <a:effectLst/>
                <a:latin typeface="Roboto"/>
              </a:rPr>
              <a:t>Гадание </a:t>
            </a:r>
            <a:r>
              <a:rPr lang="ru-RU" b="0" i="0" dirty="0" smtClean="0">
                <a:effectLst/>
                <a:latin typeface="Roboto"/>
              </a:rPr>
              <a:t>в святочный период проводят в домашних условиях.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b="0" i="0" dirty="0" smtClean="0">
              <a:effectLst/>
              <a:latin typeface="Roboto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0" i="0" dirty="0" smtClean="0">
                <a:effectLst/>
                <a:latin typeface="Roboto"/>
              </a:rPr>
              <a:t>Для этого заранее подготавливают все требуемые атрибуты, подбирают подходящий способ.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b="0" i="0" dirty="0" smtClean="0">
              <a:effectLst/>
              <a:latin typeface="Roboto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0" i="0" dirty="0" smtClean="0">
                <a:effectLst/>
                <a:latin typeface="Roboto"/>
              </a:rPr>
              <a:t>Девушке стоит заранее изучить методику и подобрать уютное место, в которое никто не войдет во время гадания и не помещает.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b="0" i="0" dirty="0" smtClean="0">
              <a:effectLst/>
              <a:latin typeface="Roboto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0" i="0" dirty="0" smtClean="0">
                <a:effectLst/>
                <a:latin typeface="Roboto"/>
              </a:rPr>
              <a:t> Сообщать о таинстве нельзя, иначе чуда не произойдет, а потусторонние силы обманут</a:t>
            </a:r>
            <a:r>
              <a:rPr lang="ru-RU" b="0" i="0" dirty="0" smtClean="0">
                <a:effectLst/>
                <a:latin typeface="Roboto"/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b="0" i="0" dirty="0">
              <a:effectLst/>
              <a:latin typeface="Roboto"/>
            </a:endParaRPr>
          </a:p>
        </p:txBody>
      </p:sp>
      <p:pic>
        <p:nvPicPr>
          <p:cNvPr id="13318" name="Picture 6" descr="https://sun9-61.userapi.com/c855416/v855416908/1a30dc/3Csim1d4GW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389971"/>
            <a:ext cx="4544763" cy="3144067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10482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199"/>
            <a:ext cx="3932237" cy="1237785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На любовь</a:t>
            </a:r>
            <a:br>
              <a:rPr lang="ru-RU" b="1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67630" y="1694985"/>
            <a:ext cx="4431428" cy="4360127"/>
          </a:xfrm>
        </p:spPr>
        <p:txBody>
          <a:bodyPr>
            <a:normAutofit/>
          </a:bodyPr>
          <a:lstStyle/>
          <a:p>
            <a:r>
              <a:rPr lang="ru-RU" sz="2000" dirty="0"/>
              <a:t>В непрозрачный пакет или полотняный мешочек, сложите несколько предметов – они будут олицетворять перемены в личной жизни. Тщательно перемешайте предметы и задайте вопрос, касающийся перемен на любовном фронте</a:t>
            </a: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5183187" y="825191"/>
            <a:ext cx="6492139" cy="5035860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ru-RU" dirty="0">
                <a:solidFill>
                  <a:srgbClr val="00B050"/>
                </a:solidFill>
              </a:rPr>
              <a:t>Не глядя достаньте один из предметов</a:t>
            </a:r>
            <a:r>
              <a:rPr lang="ru-RU" dirty="0" smtClean="0">
                <a:solidFill>
                  <a:srgbClr val="00B050"/>
                </a:solidFill>
              </a:rPr>
              <a:t>:</a:t>
            </a:r>
          </a:p>
          <a:p>
            <a:pPr marL="0" indent="0" algn="ctr">
              <a:buNone/>
            </a:pPr>
            <a:endParaRPr lang="ru-RU" dirty="0">
              <a:solidFill>
                <a:srgbClr val="00B050"/>
              </a:solidFill>
            </a:endParaRPr>
          </a:p>
          <a:p>
            <a:r>
              <a:rPr lang="ru-RU" dirty="0">
                <a:solidFill>
                  <a:srgbClr val="7030A0"/>
                </a:solidFill>
              </a:rPr>
              <a:t>сахар – ждет долгая и счастливая семейная жизнь, год пройдет без ссор и скандалов;</a:t>
            </a:r>
          </a:p>
          <a:p>
            <a:r>
              <a:rPr lang="ru-RU" dirty="0">
                <a:solidFill>
                  <a:srgbClr val="7030A0"/>
                </a:solidFill>
              </a:rPr>
              <a:t>луковица – любимый заставит слезы лить;</a:t>
            </a:r>
          </a:p>
          <a:p>
            <a:r>
              <a:rPr lang="ru-RU" dirty="0">
                <a:solidFill>
                  <a:srgbClr val="7030A0"/>
                </a:solidFill>
              </a:rPr>
              <a:t>колечко – обретете богатство;</a:t>
            </a:r>
          </a:p>
          <a:p>
            <a:r>
              <a:rPr lang="ru-RU" dirty="0">
                <a:solidFill>
                  <a:srgbClr val="7030A0"/>
                </a:solidFill>
              </a:rPr>
              <a:t>платок – потеряете любимого, скорбные события;</a:t>
            </a:r>
          </a:p>
          <a:p>
            <a:r>
              <a:rPr lang="ru-RU" dirty="0">
                <a:solidFill>
                  <a:srgbClr val="7030A0"/>
                </a:solidFill>
              </a:rPr>
              <a:t>монета – финансовые тяготы в семье;</a:t>
            </a:r>
          </a:p>
          <a:p>
            <a:r>
              <a:rPr lang="ru-RU" dirty="0">
                <a:solidFill>
                  <a:srgbClr val="7030A0"/>
                </a:solidFill>
              </a:rPr>
              <a:t>черная ткань – разрушение брака</a:t>
            </a:r>
            <a:r>
              <a:rPr lang="ru-RU" dirty="0" smtClean="0">
                <a:solidFill>
                  <a:srgbClr val="7030A0"/>
                </a:solidFill>
              </a:rPr>
              <a:t>.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Если гадают одновременно несколько девушек, предметы вытаскивают по очереди. Начинают с самой старшей. Обратно вещи в мешок не закладывают. Получив негативное предсказание, постарайтесь его нейтрализовать: луковицу съешьте и пролейте слезы сразу, а платок или черную ткань немедленно сожгите.</a:t>
            </a:r>
          </a:p>
          <a:p>
            <a:endParaRPr lang="ru-RU" dirty="0"/>
          </a:p>
        </p:txBody>
      </p:sp>
      <p:pic>
        <p:nvPicPr>
          <p:cNvPr id="12" name="Picture 8" descr="https://protradicii.ru/wp-content/uploads/2021/01/meshochek-s-predmetam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3209" y="4027176"/>
            <a:ext cx="3927011" cy="261800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0048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211873"/>
            <a:ext cx="10515600" cy="1325563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Сжигание бумаги</a:t>
            </a:r>
            <a:b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</a:br>
            <a:endParaRPr lang="ru-RU" sz="3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2476" y="1151470"/>
            <a:ext cx="5157787" cy="1262120"/>
          </a:xfrm>
        </p:spPr>
        <p:txBody>
          <a:bodyPr>
            <a:noAutofit/>
          </a:bodyPr>
          <a:lstStyle/>
          <a:p>
            <a:r>
              <a:rPr lang="ru-RU" sz="1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ритуала потребуется белая бумага, свеча, металлический поднос или фарфоровая тарелка. Бумагу надо сжать в неплотный комок и поджечь. Пока она горит, поставить свечу так, чтобы тень от тлеющего листа падала на стену. По ее форме предсказывают будущее.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59512" y="311287"/>
            <a:ext cx="5183188" cy="995353"/>
          </a:xfrm>
        </p:spPr>
        <p:txBody>
          <a:bodyPr>
            <a:noAutofit/>
          </a:bodyPr>
          <a:lstStyle/>
          <a:p>
            <a:pPr algn="ctr"/>
            <a:r>
              <a:rPr lang="ru-RU" sz="1600" dirty="0">
                <a:solidFill>
                  <a:srgbClr val="FF0000"/>
                </a:solidFill>
              </a:rPr>
              <a:t>Внимание! </a:t>
            </a:r>
            <a:endParaRPr lang="ru-RU" sz="1600" dirty="0" smtClean="0">
              <a:solidFill>
                <a:srgbClr val="FF0000"/>
              </a:solidFill>
            </a:endParaRPr>
          </a:p>
          <a:p>
            <a:pPr algn="ctr"/>
            <a:r>
              <a:rPr lang="ru-RU" sz="1600" b="0" dirty="0" smtClean="0">
                <a:solidFill>
                  <a:srgbClr val="FF0000"/>
                </a:solidFill>
              </a:rPr>
              <a:t>Не </a:t>
            </a:r>
            <a:r>
              <a:rPr lang="ru-RU" sz="1600" b="0" dirty="0">
                <a:solidFill>
                  <a:srgbClr val="FF0000"/>
                </a:solidFill>
              </a:rPr>
              <a:t>дожидайтесь появления удачного образа на стене. Толковать результат нужно по первой картинке. Только при условии соблюдения этого момент, предсказание сбудется</a:t>
            </a:r>
            <a:r>
              <a:rPr lang="ru-RU" sz="1600" b="0" dirty="0" smtClean="0">
                <a:solidFill>
                  <a:srgbClr val="FF0000"/>
                </a:solidFill>
              </a:rPr>
              <a:t>.</a:t>
            </a:r>
            <a:endParaRPr lang="ru-RU" sz="1600" dirty="0">
              <a:solidFill>
                <a:srgbClr val="FF0000"/>
              </a:solidFill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quarter" idx="4"/>
          </p:nvPr>
        </p:nvSpPr>
        <p:spPr>
          <a:xfrm>
            <a:off x="6097588" y="1306640"/>
            <a:ext cx="5781907" cy="5339487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8000" dirty="0">
                <a:solidFill>
                  <a:srgbClr val="0070C0"/>
                </a:solidFill>
              </a:rPr>
              <a:t>Приходить могут такие образы:</a:t>
            </a:r>
          </a:p>
          <a:p>
            <a:r>
              <a:rPr lang="ru-RU" sz="7200" dirty="0">
                <a:solidFill>
                  <a:srgbClr val="7030A0"/>
                </a:solidFill>
              </a:rPr>
              <a:t>толпа людей – сплетники и завистники;</a:t>
            </a:r>
          </a:p>
          <a:p>
            <a:r>
              <a:rPr lang="ru-RU" sz="7200" dirty="0">
                <a:solidFill>
                  <a:srgbClr val="7030A0"/>
                </a:solidFill>
              </a:rPr>
              <a:t>старик – враги, вмешательство влиятельного человека в вашу жизнь;</a:t>
            </a:r>
          </a:p>
          <a:p>
            <a:r>
              <a:rPr lang="ru-RU" sz="7200" dirty="0">
                <a:solidFill>
                  <a:srgbClr val="7030A0"/>
                </a:solidFill>
              </a:rPr>
              <a:t>мужчина или парень – новое перспективное знакомство;</a:t>
            </a:r>
          </a:p>
          <a:p>
            <a:r>
              <a:rPr lang="ru-RU" sz="7200" dirty="0">
                <a:solidFill>
                  <a:srgbClr val="7030A0"/>
                </a:solidFill>
              </a:rPr>
              <a:t>девушка – соперница;</a:t>
            </a:r>
          </a:p>
          <a:p>
            <a:r>
              <a:rPr lang="ru-RU" sz="7200" dirty="0">
                <a:solidFill>
                  <a:srgbClr val="7030A0"/>
                </a:solidFill>
              </a:rPr>
              <a:t>дерево или куст – благополучие, материальная обеспеченность, достижение цели;</a:t>
            </a:r>
          </a:p>
          <a:p>
            <a:r>
              <a:rPr lang="ru-RU" sz="7200" dirty="0">
                <a:solidFill>
                  <a:srgbClr val="7030A0"/>
                </a:solidFill>
              </a:rPr>
              <a:t>горы – беда;</a:t>
            </a:r>
          </a:p>
          <a:p>
            <a:r>
              <a:rPr lang="ru-RU" sz="7200" dirty="0">
                <a:solidFill>
                  <a:srgbClr val="7030A0"/>
                </a:solidFill>
              </a:rPr>
              <a:t>морской прибой – серьезная болезнь;</a:t>
            </a:r>
          </a:p>
          <a:p>
            <a:r>
              <a:rPr lang="ru-RU" sz="7200" dirty="0">
                <a:solidFill>
                  <a:srgbClr val="7030A0"/>
                </a:solidFill>
              </a:rPr>
              <a:t>змея – злейший враг;</a:t>
            </a:r>
          </a:p>
          <a:p>
            <a:r>
              <a:rPr lang="ru-RU" sz="7200" dirty="0">
                <a:solidFill>
                  <a:srgbClr val="7030A0"/>
                </a:solidFill>
              </a:rPr>
              <a:t>птица – рассвет сил, новые начинания;</a:t>
            </a:r>
          </a:p>
          <a:p>
            <a:r>
              <a:rPr lang="ru-RU" sz="7200" dirty="0">
                <a:solidFill>
                  <a:srgbClr val="7030A0"/>
                </a:solidFill>
              </a:rPr>
              <a:t>кошка – подстава со стороны подруги;</a:t>
            </a:r>
          </a:p>
          <a:p>
            <a:r>
              <a:rPr lang="ru-RU" sz="7200" dirty="0">
                <a:solidFill>
                  <a:srgbClr val="7030A0"/>
                </a:solidFill>
              </a:rPr>
              <a:t>собака – преданный друг;</a:t>
            </a:r>
          </a:p>
          <a:p>
            <a:r>
              <a:rPr lang="ru-RU" sz="7200" dirty="0">
                <a:solidFill>
                  <a:srgbClr val="7030A0"/>
                </a:solidFill>
              </a:rPr>
              <a:t>крест – болезни или смерть;</a:t>
            </a:r>
          </a:p>
          <a:p>
            <a:r>
              <a:rPr lang="ru-RU" sz="7200" dirty="0">
                <a:solidFill>
                  <a:srgbClr val="7030A0"/>
                </a:solidFill>
              </a:rPr>
              <a:t>мешок – внезапное обогащение;</a:t>
            </a:r>
          </a:p>
          <a:p>
            <a:r>
              <a:rPr lang="ru-RU" sz="7200" dirty="0">
                <a:solidFill>
                  <a:srgbClr val="7030A0"/>
                </a:solidFill>
              </a:rPr>
              <a:t>крыса – тревоги.</a:t>
            </a:r>
          </a:p>
          <a:p>
            <a:endParaRPr lang="ru-RU" dirty="0"/>
          </a:p>
        </p:txBody>
      </p:sp>
      <p:pic>
        <p:nvPicPr>
          <p:cNvPr id="9" name="Picture 2" descr="https://protradicii.ru/wp-content/uploads/2021/01/szhiganie-bumagi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737" y="2584268"/>
            <a:ext cx="5738851" cy="379529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06431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>
                <a:solidFill>
                  <a:srgbClr val="7030A0"/>
                </a:solidFill>
              </a:rPr>
              <a:t>Со </a:t>
            </a:r>
            <a:r>
              <a:rPr lang="ru-RU" sz="3600" b="1" dirty="0" smtClean="0">
                <a:solidFill>
                  <a:srgbClr val="7030A0"/>
                </a:solidFill>
              </a:rPr>
              <a:t>стаканами.</a:t>
            </a:r>
            <a:r>
              <a:rPr lang="ru-RU" sz="3600" b="1" dirty="0">
                <a:solidFill>
                  <a:srgbClr val="7030A0"/>
                </a:solidFill>
              </a:rPr>
              <a:t/>
            </a:r>
            <a:br>
              <a:rPr lang="ru-RU" sz="3600" b="1" dirty="0">
                <a:solidFill>
                  <a:srgbClr val="7030A0"/>
                </a:solidFill>
              </a:rPr>
            </a:br>
            <a:endParaRPr lang="ru-RU" sz="3600" dirty="0">
              <a:solidFill>
                <a:srgbClr val="7030A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1798" y="1456860"/>
            <a:ext cx="5594465" cy="368458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/>
              <a:t>Это групповое гадание, рассчитанное на 3-6 участниц. Для его проведения потребуется 6 стаканов, каждый из которых наполняют особым содержимым:</a:t>
            </a:r>
          </a:p>
          <a:p>
            <a:r>
              <a:rPr lang="ru-RU" dirty="0">
                <a:solidFill>
                  <a:srgbClr val="00B050"/>
                </a:solidFill>
              </a:rPr>
              <a:t>наливают воду и добавляют пару ложек сахара;</a:t>
            </a:r>
          </a:p>
          <a:p>
            <a:r>
              <a:rPr lang="ru-RU" dirty="0">
                <a:solidFill>
                  <a:srgbClr val="00B050"/>
                </a:solidFill>
              </a:rPr>
              <a:t>соленая жидкость;</a:t>
            </a:r>
          </a:p>
          <a:p>
            <a:r>
              <a:rPr lang="ru-RU" dirty="0">
                <a:solidFill>
                  <a:srgbClr val="00B050"/>
                </a:solidFill>
              </a:rPr>
              <a:t>колечко;</a:t>
            </a:r>
          </a:p>
          <a:p>
            <a:r>
              <a:rPr lang="ru-RU" dirty="0">
                <a:solidFill>
                  <a:srgbClr val="00B050"/>
                </a:solidFill>
              </a:rPr>
              <a:t>кусок хлеба;</a:t>
            </a:r>
          </a:p>
          <a:p>
            <a:r>
              <a:rPr lang="ru-RU" dirty="0">
                <a:solidFill>
                  <a:srgbClr val="00B050"/>
                </a:solidFill>
              </a:rPr>
              <a:t>монета;</a:t>
            </a:r>
          </a:p>
          <a:p>
            <a:r>
              <a:rPr lang="ru-RU" dirty="0">
                <a:solidFill>
                  <a:srgbClr val="00B050"/>
                </a:solidFill>
              </a:rPr>
              <a:t>обычная вода.</a:t>
            </a:r>
          </a:p>
          <a:p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7776" y="657923"/>
            <a:ext cx="6014223" cy="5285677"/>
          </a:xfrm>
        </p:spPr>
        <p:txBody>
          <a:bodyPr>
            <a:normAutofit lnSpcReduction="10000"/>
          </a:bodyPr>
          <a:lstStyle/>
          <a:p>
            <a:pPr>
              <a:lnSpc>
                <a:spcPct val="110000"/>
              </a:lnSpc>
            </a:pPr>
            <a:r>
              <a:rPr lang="ru-RU" sz="2000" b="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Девушка должна потрогать каждую емкость, а затем завязать глаза. Подруги устанавливают стакана на поднос и просят выбрать. От выбора зависит предсказание</a:t>
            </a:r>
            <a:r>
              <a:rPr lang="ru-RU" sz="2000" b="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ru-RU" sz="20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b="0" dirty="0">
                <a:solidFill>
                  <a:srgbClr val="0070C0"/>
                </a:solidFill>
              </a:rPr>
              <a:t>соленая вода – трудности и неприятности;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b="0" dirty="0">
                <a:solidFill>
                  <a:srgbClr val="0070C0"/>
                </a:solidFill>
              </a:rPr>
              <a:t>сладкий раствор – хорошие перемены, радостные события;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b="0" dirty="0">
                <a:solidFill>
                  <a:srgbClr val="0070C0"/>
                </a:solidFill>
              </a:rPr>
              <a:t>кольцо – скорое замужество;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b="0" dirty="0">
                <a:solidFill>
                  <a:srgbClr val="0070C0"/>
                </a:solidFill>
              </a:rPr>
              <a:t>хлеб – беременность;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b="0" dirty="0">
                <a:solidFill>
                  <a:srgbClr val="0070C0"/>
                </a:solidFill>
              </a:rPr>
              <a:t>водопроводная вода – год пройдет, как и прошлый;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b="0" dirty="0">
                <a:solidFill>
                  <a:srgbClr val="0070C0"/>
                </a:solidFill>
              </a:rPr>
              <a:t>монета – достаток.</a:t>
            </a:r>
          </a:p>
          <a:p>
            <a:endParaRPr lang="ru-RU" dirty="0"/>
          </a:p>
        </p:txBody>
      </p:sp>
      <p:pic>
        <p:nvPicPr>
          <p:cNvPr id="12290" name="Picture 2" descr="https://protradicii.ru/wp-content/uploads/2021/01/gadanie-na-stakanah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4427" y="3718684"/>
            <a:ext cx="3683349" cy="25144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118059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1092</Words>
  <Application>Microsoft Office PowerPoint</Application>
  <PresentationFormat>Широкоэкранный</PresentationFormat>
  <Paragraphs>96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20" baseType="lpstr">
      <vt:lpstr>Arial</vt:lpstr>
      <vt:lpstr>Arsenal</vt:lpstr>
      <vt:lpstr>Calibri</vt:lpstr>
      <vt:lpstr>Calibri Light</vt:lpstr>
      <vt:lpstr>Monotype Corsiva</vt:lpstr>
      <vt:lpstr>Roboto</vt:lpstr>
      <vt:lpstr>Times New Roman</vt:lpstr>
      <vt:lpstr>Wingdings</vt:lpstr>
      <vt:lpstr>Тема Office</vt:lpstr>
      <vt:lpstr>Презентация PowerPoint</vt:lpstr>
      <vt:lpstr>Народные гадания на Святки  в домашних условиях</vt:lpstr>
      <vt:lpstr> На что гадают в Святки и как это делают  </vt:lpstr>
      <vt:lpstr>Чтобы полученное в магические дни предсказание было точным, надо придерживаться следующих рекомендаций: </vt:lpstr>
      <vt:lpstr>Когда гадать на Святки в 2021 году, в какое время начинают гадать </vt:lpstr>
      <vt:lpstr>Народные гадания на Святки, способы </vt:lpstr>
      <vt:lpstr>На любовь </vt:lpstr>
      <vt:lpstr>Сжигание бумаги </vt:lpstr>
      <vt:lpstr>Со стаканами. </vt:lpstr>
      <vt:lpstr>Если вы еще больше хотите узнать о своем будущем, вы можете продолжить гадания по видео – ссылкам.</vt:lpstr>
      <vt:lpstr>Удачного гадания!!!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Святочные гадания </dc:title>
  <dc:creator>Teacher</dc:creator>
  <cp:lastModifiedBy>Teacher</cp:lastModifiedBy>
  <cp:revision>15</cp:revision>
  <dcterms:created xsi:type="dcterms:W3CDTF">2021-01-15T05:48:15Z</dcterms:created>
  <dcterms:modified xsi:type="dcterms:W3CDTF">2021-01-16T03:34:02Z</dcterms:modified>
</cp:coreProperties>
</file>