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90" r:id="rId22"/>
    <p:sldId id="29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D1FF798D-FF3E-4BD2-A7E9-3A1611326F26}" type="datetimeFigureOut">
              <a:rPr lang="ru-RU" smtClean="0"/>
              <a:pPr/>
              <a:t>23.02.2022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D8788993-07DB-42B5-A13F-666439E3FD4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1FF798D-FF3E-4BD2-A7E9-3A1611326F26}" type="datetimeFigureOut">
              <a:rPr lang="ru-RU" smtClean="0"/>
              <a:pPr/>
              <a:t>23.02.2022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788993-07DB-42B5-A13F-666439E3FD4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1FF798D-FF3E-4BD2-A7E9-3A1611326F26}" type="datetimeFigureOut">
              <a:rPr lang="ru-RU" smtClean="0"/>
              <a:pPr/>
              <a:t>23.02.2022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788993-07DB-42B5-A13F-666439E3FD4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D1FF798D-FF3E-4BD2-A7E9-3A1611326F26}" type="datetimeFigureOut">
              <a:rPr lang="ru-RU" smtClean="0"/>
              <a:pPr/>
              <a:t>23.02.2022</a:t>
            </a:fld>
            <a:endParaRPr lang="ru-RU"/>
          </a:p>
        </p:txBody>
      </p:sp>
      <p:sp>
        <p:nvSpPr>
          <p:cNvPr id="9" name="Номер слайда 8"/>
          <p:cNvSpPr>
            <a:spLocks noGrp="1"/>
          </p:cNvSpPr>
          <p:nvPr>
            <p:ph type="sldNum" sz="quarter" idx="15"/>
          </p:nvPr>
        </p:nvSpPr>
        <p:spPr/>
        <p:txBody>
          <a:bodyPr rtlCol="0"/>
          <a:lstStyle/>
          <a:p>
            <a:fld id="{D8788993-07DB-42B5-A13F-666439E3FD43}"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D1FF798D-FF3E-4BD2-A7E9-3A1611326F26}" type="datetimeFigureOut">
              <a:rPr lang="ru-RU" smtClean="0"/>
              <a:pPr/>
              <a:t>23.02.2022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D8788993-07DB-42B5-A13F-666439E3FD4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1FF798D-FF3E-4BD2-A7E9-3A1611326F26}" type="datetimeFigureOut">
              <a:rPr lang="ru-RU" smtClean="0"/>
              <a:pPr/>
              <a:t>23.02.2022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788993-07DB-42B5-A13F-666439E3FD43}"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1FF798D-FF3E-4BD2-A7E9-3A1611326F26}" type="datetimeFigureOut">
              <a:rPr lang="ru-RU" smtClean="0"/>
              <a:pPr/>
              <a:t>23.02.2022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788993-07DB-42B5-A13F-666439E3FD43}"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D1FF798D-FF3E-4BD2-A7E9-3A1611326F26}" type="datetimeFigureOut">
              <a:rPr lang="ru-RU" smtClean="0"/>
              <a:pPr/>
              <a:t>23.02.2022</a:t>
            </a:fld>
            <a:endParaRPr lang="ru-RU"/>
          </a:p>
        </p:txBody>
      </p:sp>
      <p:sp>
        <p:nvSpPr>
          <p:cNvPr id="7" name="Номер слайда 6"/>
          <p:cNvSpPr>
            <a:spLocks noGrp="1"/>
          </p:cNvSpPr>
          <p:nvPr>
            <p:ph type="sldNum" sz="quarter" idx="11"/>
          </p:nvPr>
        </p:nvSpPr>
        <p:spPr/>
        <p:txBody>
          <a:bodyPr rtlCol="0"/>
          <a:lstStyle/>
          <a:p>
            <a:fld id="{D8788993-07DB-42B5-A13F-666439E3FD43}"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FF798D-FF3E-4BD2-A7E9-3A1611326F26}" type="datetimeFigureOut">
              <a:rPr lang="ru-RU" smtClean="0"/>
              <a:pPr/>
              <a:t>23.02.2022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788993-07DB-42B5-A13F-666439E3FD4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D1FF798D-FF3E-4BD2-A7E9-3A1611326F26}" type="datetimeFigureOut">
              <a:rPr lang="ru-RU" smtClean="0"/>
              <a:pPr/>
              <a:t>23.02.2022</a:t>
            </a:fld>
            <a:endParaRPr lang="ru-RU"/>
          </a:p>
        </p:txBody>
      </p:sp>
      <p:sp>
        <p:nvSpPr>
          <p:cNvPr id="22" name="Номер слайда 21"/>
          <p:cNvSpPr>
            <a:spLocks noGrp="1"/>
          </p:cNvSpPr>
          <p:nvPr>
            <p:ph type="sldNum" sz="quarter" idx="15"/>
          </p:nvPr>
        </p:nvSpPr>
        <p:spPr/>
        <p:txBody>
          <a:bodyPr rtlCol="0"/>
          <a:lstStyle/>
          <a:p>
            <a:fld id="{D8788993-07DB-42B5-A13F-666439E3FD43}"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D1FF798D-FF3E-4BD2-A7E9-3A1611326F26}" type="datetimeFigureOut">
              <a:rPr lang="ru-RU" smtClean="0"/>
              <a:pPr/>
              <a:t>23.02.2022</a:t>
            </a:fld>
            <a:endParaRPr lang="ru-RU"/>
          </a:p>
        </p:txBody>
      </p:sp>
      <p:sp>
        <p:nvSpPr>
          <p:cNvPr id="18" name="Номер слайда 17"/>
          <p:cNvSpPr>
            <a:spLocks noGrp="1"/>
          </p:cNvSpPr>
          <p:nvPr>
            <p:ph type="sldNum" sz="quarter" idx="11"/>
          </p:nvPr>
        </p:nvSpPr>
        <p:spPr/>
        <p:txBody>
          <a:bodyPr rtlCol="0"/>
          <a:lstStyle/>
          <a:p>
            <a:fld id="{D8788993-07DB-42B5-A13F-666439E3FD43}"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1FF798D-FF3E-4BD2-A7E9-3A1611326F26}" type="datetimeFigureOut">
              <a:rPr lang="ru-RU" smtClean="0"/>
              <a:pPr/>
              <a:t>23.02.2022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8788993-07DB-42B5-A13F-666439E3FD4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go4.imgsmail.ru/imgpreview?key=54c8f778d3948368&amp;mb=imgdb_preview_811"/>
          <p:cNvPicPr/>
          <p:nvPr/>
        </p:nvPicPr>
        <p:blipFill>
          <a:blip r:embed="rId2" cstate="print"/>
          <a:srcRect/>
          <a:stretch>
            <a:fillRect/>
          </a:stretch>
        </p:blipFill>
        <p:spPr bwMode="auto">
          <a:xfrm>
            <a:off x="3347864" y="3429000"/>
            <a:ext cx="1978025" cy="1828800"/>
          </a:xfrm>
          <a:prstGeom prst="rect">
            <a:avLst/>
          </a:prstGeom>
          <a:noFill/>
          <a:ln w="9525">
            <a:noFill/>
            <a:miter lim="800000"/>
            <a:headEnd/>
            <a:tailEnd/>
          </a:ln>
        </p:spPr>
      </p:pic>
      <p:sp>
        <p:nvSpPr>
          <p:cNvPr id="1025" name="Rectangle 1"/>
          <p:cNvSpPr>
            <a:spLocks noChangeArrowheads="1"/>
          </p:cNvSpPr>
          <p:nvPr/>
        </p:nvSpPr>
        <p:spPr bwMode="auto">
          <a:xfrm>
            <a:off x="0" y="704565"/>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70C0"/>
              </a:solidFill>
              <a:effectLst/>
              <a:latin typeface="Calibri"/>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ru-RU" sz="2400" b="1" dirty="0">
              <a:solidFill>
                <a:srgbClr val="0070C0"/>
              </a:solidFill>
              <a:latin typeface="Calibri"/>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70C0"/>
              </a:solidFill>
              <a:effectLst/>
              <a:latin typeface="Calibri"/>
              <a:ea typeface="Calibri" pitchFamily="34" charset="0"/>
              <a:cs typeface="Times New Roman" pitchFamily="18" charset="0"/>
            </a:endParaRPr>
          </a:p>
          <a:p>
            <a:pPr lvl="0" algn="ctr" eaLnBrk="0" fontAlgn="base" hangingPunct="0">
              <a:spcBef>
                <a:spcPct val="0"/>
              </a:spcBef>
              <a:spcAft>
                <a:spcPct val="0"/>
              </a:spcAft>
            </a:pPr>
            <a:r>
              <a:rPr lang="ru-RU" sz="3600" b="1" dirty="0" smtClean="0">
                <a:solidFill>
                  <a:srgbClr val="C00000"/>
                </a:solidFill>
              </a:rPr>
              <a:t>Технологические особенности работы с неуспевающими</a:t>
            </a:r>
            <a:endParaRPr kumimoji="0" lang="ru-RU" sz="3600" b="1" i="0" u="none" strike="noStrike" cap="none" normalizeH="0" baseline="0" dirty="0" smtClean="0">
              <a:ln>
                <a:noFill/>
              </a:ln>
              <a:solidFill>
                <a:srgbClr val="C00000"/>
              </a:solidFill>
              <a:effectLst/>
              <a:latin typeface="Arial" pitchFamily="34" charset="0"/>
              <a:cs typeface="Arial" pitchFamily="34" charset="0"/>
            </a:endParaRPr>
          </a:p>
        </p:txBody>
      </p:sp>
      <p:sp>
        <p:nvSpPr>
          <p:cNvPr id="1026" name="Rectangle 2"/>
          <p:cNvSpPr>
            <a:spLocks noChangeArrowheads="1"/>
          </p:cNvSpPr>
          <p:nvPr/>
        </p:nvSpPr>
        <p:spPr bwMode="auto">
          <a:xfrm>
            <a:off x="0" y="5349093"/>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Учитель английского и немецкого языков</a:t>
            </a:r>
          </a:p>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 БОУ г. Омска «Гимназия №26»</a:t>
            </a:r>
          </a:p>
          <a:p>
            <a:pPr marL="0" marR="0" lvl="0" indent="0" algn="r" defTabSz="914400" rtl="0" eaLnBrk="1" fontAlgn="base" latinLnBrk="0" hangingPunct="1">
              <a:lnSpc>
                <a:spcPct val="100000"/>
              </a:lnSpc>
              <a:spcBef>
                <a:spcPct val="0"/>
              </a:spcBef>
              <a:spcAft>
                <a:spcPct val="0"/>
              </a:spcAft>
              <a:buClrTx/>
              <a:buSzTx/>
              <a:buFontTx/>
              <a:buNone/>
              <a:tabLst/>
            </a:pPr>
            <a:r>
              <a:rPr lang="ru-RU" sz="2400" b="1" i="1" dirty="0" err="1" smtClean="0">
                <a:solidFill>
                  <a:srgbClr val="C00000"/>
                </a:solidFill>
                <a:latin typeface="Times New Roman" pitchFamily="18" charset="0"/>
                <a:cs typeface="Times New Roman" pitchFamily="18" charset="0"/>
              </a:rPr>
              <a:t>Титанакова</a:t>
            </a:r>
            <a:r>
              <a:rPr lang="ru-RU" sz="2400" b="1" i="1" dirty="0" smtClean="0">
                <a:solidFill>
                  <a:srgbClr val="C00000"/>
                </a:solidFill>
                <a:latin typeface="Times New Roman" pitchFamily="18" charset="0"/>
                <a:cs typeface="Times New Roman" pitchFamily="18" charset="0"/>
              </a:rPr>
              <a:t> Надежда Константиновна</a:t>
            </a:r>
            <a:endParaRPr kumimoji="0" lang="ru-RU" sz="2400" b="1"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endParaRPr lang="ru-RU" dirty="0"/>
          </a:p>
        </p:txBody>
      </p:sp>
      <p:sp>
        <p:nvSpPr>
          <p:cNvPr id="4" name="Овал 3"/>
          <p:cNvSpPr/>
          <p:nvPr/>
        </p:nvSpPr>
        <p:spPr>
          <a:xfrm>
            <a:off x="4932040" y="4941168"/>
            <a:ext cx="3024336" cy="1700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дистанционная</a:t>
            </a:r>
            <a:endParaRPr lang="ru-RU" sz="2400" b="1" dirty="0">
              <a:solidFill>
                <a:schemeClr val="tx1"/>
              </a:solidFill>
            </a:endParaRPr>
          </a:p>
        </p:txBody>
      </p:sp>
      <p:sp>
        <p:nvSpPr>
          <p:cNvPr id="6" name="Овал 5"/>
          <p:cNvSpPr/>
          <p:nvPr/>
        </p:nvSpPr>
        <p:spPr>
          <a:xfrm>
            <a:off x="2780184" y="2789312"/>
            <a:ext cx="3528392" cy="2160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Формы работы с учащимися</a:t>
            </a:r>
            <a:endParaRPr lang="ru-RU" sz="2800" b="1" dirty="0">
              <a:solidFill>
                <a:schemeClr val="tx1"/>
              </a:solidFill>
            </a:endParaRPr>
          </a:p>
        </p:txBody>
      </p:sp>
      <p:sp>
        <p:nvSpPr>
          <p:cNvPr id="7" name="Овал 6"/>
          <p:cNvSpPr/>
          <p:nvPr/>
        </p:nvSpPr>
        <p:spPr>
          <a:xfrm>
            <a:off x="0" y="1484784"/>
            <a:ext cx="3347864"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индивидуальная</a:t>
            </a:r>
            <a:r>
              <a:rPr lang="ru-RU" sz="2400" b="1" dirty="0" smtClean="0"/>
              <a:t> </a:t>
            </a:r>
            <a:endParaRPr lang="ru-RU" sz="2400" b="1" dirty="0">
              <a:solidFill>
                <a:schemeClr val="tx1"/>
              </a:solidFill>
            </a:endParaRPr>
          </a:p>
        </p:txBody>
      </p:sp>
      <p:sp>
        <p:nvSpPr>
          <p:cNvPr id="8" name="Овал 7"/>
          <p:cNvSpPr/>
          <p:nvPr/>
        </p:nvSpPr>
        <p:spPr>
          <a:xfrm>
            <a:off x="3851920" y="620688"/>
            <a:ext cx="3096344" cy="15395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фронтальная</a:t>
            </a:r>
            <a:endParaRPr lang="ru-RU" sz="2800" b="1" dirty="0">
              <a:solidFill>
                <a:schemeClr val="tx1"/>
              </a:solidFill>
            </a:endParaRPr>
          </a:p>
        </p:txBody>
      </p:sp>
      <p:sp>
        <p:nvSpPr>
          <p:cNvPr id="10" name="Овал 9"/>
          <p:cNvSpPr/>
          <p:nvPr/>
        </p:nvSpPr>
        <p:spPr>
          <a:xfrm>
            <a:off x="539552" y="4653136"/>
            <a:ext cx="2736304" cy="1700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парная</a:t>
            </a:r>
            <a:endParaRPr lang="ru-RU" sz="2800" b="1" dirty="0">
              <a:solidFill>
                <a:schemeClr val="tx1"/>
              </a:solidFill>
            </a:endParaRPr>
          </a:p>
        </p:txBody>
      </p:sp>
      <p:sp>
        <p:nvSpPr>
          <p:cNvPr id="11" name="Овал 10"/>
          <p:cNvSpPr/>
          <p:nvPr/>
        </p:nvSpPr>
        <p:spPr>
          <a:xfrm>
            <a:off x="6335688" y="2132856"/>
            <a:ext cx="280831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групповая</a:t>
            </a:r>
            <a:endParaRPr lang="ru-RU" sz="2400" b="1" dirty="0">
              <a:solidFill>
                <a:schemeClr val="tx1"/>
              </a:solidFill>
            </a:endParaRPr>
          </a:p>
        </p:txBody>
      </p:sp>
      <p:cxnSp>
        <p:nvCxnSpPr>
          <p:cNvPr id="13" name="Прямая со стрелкой 12"/>
          <p:cNvCxnSpPr/>
          <p:nvPr/>
        </p:nvCxnSpPr>
        <p:spPr>
          <a:xfrm flipV="1">
            <a:off x="4716016" y="2132856"/>
            <a:ext cx="144016"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stCxn id="6" idx="7"/>
          </p:cNvCxnSpPr>
          <p:nvPr/>
        </p:nvCxnSpPr>
        <p:spPr>
          <a:xfrm flipV="1">
            <a:off x="5791855" y="2852936"/>
            <a:ext cx="508337" cy="252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5652120" y="4725144"/>
            <a:ext cx="21602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6" idx="1"/>
          </p:cNvCxnSpPr>
          <p:nvPr/>
        </p:nvCxnSpPr>
        <p:spPr>
          <a:xfrm flipH="1" flipV="1">
            <a:off x="2987824" y="2924944"/>
            <a:ext cx="309081" cy="1807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a:off x="2411760" y="4221088"/>
            <a:ext cx="504056"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10 правил работы со </a:t>
            </a:r>
            <a:r>
              <a:rPr lang="ru-RU" b="1" dirty="0" smtClean="0"/>
              <a:t>слабоуспевающими</a:t>
            </a:r>
            <a:endParaRPr lang="ru-RU" dirty="0"/>
          </a:p>
        </p:txBody>
      </p:sp>
      <p:sp>
        <p:nvSpPr>
          <p:cNvPr id="3" name="Содержимое 2"/>
          <p:cNvSpPr>
            <a:spLocks noGrp="1"/>
          </p:cNvSpPr>
          <p:nvPr>
            <p:ph sz="quarter" idx="1"/>
          </p:nvPr>
        </p:nvSpPr>
        <p:spPr/>
        <p:txBody>
          <a:bodyPr>
            <a:normAutofit fontScale="92500" lnSpcReduction="20000"/>
          </a:bodyPr>
          <a:lstStyle/>
          <a:p>
            <a:pPr fontAlgn="base"/>
            <a:r>
              <a:rPr lang="ru-RU" dirty="0" smtClean="0"/>
              <a:t>1. Верьте в способности «слабоуспевающего» ученика и старайтесь передать ему эту веру.</a:t>
            </a:r>
          </a:p>
          <a:p>
            <a:pPr fontAlgn="base"/>
            <a:r>
              <a:rPr lang="ru-RU" dirty="0" smtClean="0"/>
              <a:t>2. Вселяя слабым веру в то, что они запомнят, поймут, чаще предлагайте им однотипные задания (с учителем, с классом, самостоятельно).</a:t>
            </a:r>
          </a:p>
          <a:p>
            <a:pPr fontAlgn="base"/>
            <a:r>
              <a:rPr lang="ru-RU" dirty="0" smtClean="0"/>
              <a:t>3. Помните, что для «слабоуспевающего» необходим период «вживания» в материал. Не торопите его. Научитесь ждать.</a:t>
            </a:r>
          </a:p>
          <a:p>
            <a:pPr fontAlgn="base"/>
            <a:r>
              <a:rPr lang="ru-RU" dirty="0" smtClean="0"/>
              <a:t>4. Каждый урок - продолжение предыдущего, Каждый вносит свою лепту в изучаемую тему. Многократное повторение основного материала - один из приемов работы со слабыми.</a:t>
            </a:r>
          </a:p>
          <a:p>
            <a:pPr fontAlgn="base"/>
            <a:r>
              <a:rPr lang="ru-RU" dirty="0" smtClean="0"/>
              <a:t>5. Не гонитесь за обилием новой информации. Умейте из изучаемого выбрать главное, изложить его, повторить и закрепить.</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10 правил работы со слабоуспевающими</a:t>
            </a:r>
            <a:endParaRPr lang="ru-RU" dirty="0"/>
          </a:p>
        </p:txBody>
      </p:sp>
      <p:sp>
        <p:nvSpPr>
          <p:cNvPr id="3" name="Содержимое 2"/>
          <p:cNvSpPr>
            <a:spLocks noGrp="1"/>
          </p:cNvSpPr>
          <p:nvPr>
            <p:ph sz="quarter" idx="1"/>
          </p:nvPr>
        </p:nvSpPr>
        <p:spPr/>
        <p:txBody>
          <a:bodyPr>
            <a:normAutofit fontScale="85000" lnSpcReduction="20000"/>
          </a:bodyPr>
          <a:lstStyle/>
          <a:p>
            <a:pPr fontAlgn="base"/>
            <a:r>
              <a:rPr lang="ru-RU" dirty="0" smtClean="0"/>
              <a:t>6. Работу со «слабоуспевающими» не понимайте примитивно. Тут идет постоянное развитие памяти, логики, мышления, эмоций, чувств, интереса к учению.</a:t>
            </a:r>
          </a:p>
          <a:p>
            <a:pPr fontAlgn="base"/>
            <a:r>
              <a:rPr lang="ru-RU" dirty="0" smtClean="0"/>
              <a:t>7. Общение - главная составляющая любой методики. Не сумеете расположить ребят к себе - не получите и результатов обучения.</a:t>
            </a:r>
          </a:p>
          <a:p>
            <a:pPr fontAlgn="base"/>
            <a:r>
              <a:rPr lang="ru-RU" dirty="0" smtClean="0"/>
              <a:t>8. Научитесь управлять классом. Если урок однообразен, дети сами найдут выход - займутся своими делами.</a:t>
            </a:r>
          </a:p>
          <a:p>
            <a:pPr fontAlgn="base"/>
            <a:r>
              <a:rPr lang="ru-RU" dirty="0" smtClean="0"/>
              <a:t>9. Научитесь привлекать к обучению слабых более сильных ребят. Изложили материал, опросили сильных - посадите их к слабым, и пусть продолжается учеба.</a:t>
            </a:r>
          </a:p>
          <a:p>
            <a:pPr fontAlgn="base"/>
            <a:r>
              <a:rPr lang="ru-RU" dirty="0" smtClean="0"/>
              <a:t>10. Начав целенаправленно работать со слабыми, помните: спустя короткое время их среда вновь расколется - на способных, средних и... «слабоуспевающих».</a:t>
            </a:r>
          </a:p>
          <a:p>
            <a:pPr fontAlgn="base"/>
            <a:r>
              <a:rPr lang="ru-RU" dirty="0" smtClean="0"/>
              <a:t>Развитие ключевых компетенций у слабоуспевающего ученика способствуют повышению качества знаний и способствуют повышению интереса к предмету.</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Виды работ</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i="1" dirty="0" smtClean="0"/>
              <a:t>Урочная деятельность</a:t>
            </a:r>
            <a:r>
              <a:rPr lang="ru-RU" dirty="0" smtClean="0"/>
              <a:t>: </a:t>
            </a:r>
          </a:p>
          <a:p>
            <a:r>
              <a:rPr lang="ru-RU" u="sng" dirty="0" smtClean="0"/>
              <a:t>Диагностика</a:t>
            </a:r>
            <a:r>
              <a:rPr lang="ru-RU" dirty="0" smtClean="0"/>
              <a:t>: определение зоны ближайшего развития</a:t>
            </a:r>
          </a:p>
          <a:p>
            <a:r>
              <a:rPr lang="ru-RU" u="sng" dirty="0" smtClean="0"/>
              <a:t>Условия</a:t>
            </a:r>
            <a:r>
              <a:rPr lang="ru-RU" dirty="0" smtClean="0"/>
              <a:t>: создание микроклимата в классе, удержание интереса ученика, формирование мотивации к учебе</a:t>
            </a:r>
          </a:p>
          <a:p>
            <a:r>
              <a:rPr lang="ru-RU" u="sng" dirty="0" smtClean="0"/>
              <a:t>Приемы и методы</a:t>
            </a:r>
            <a:r>
              <a:rPr lang="ru-RU" dirty="0" smtClean="0"/>
              <a:t>: </a:t>
            </a:r>
            <a:endParaRPr lang="ru-RU" dirty="0" smtClean="0"/>
          </a:p>
          <a:p>
            <a:r>
              <a:rPr lang="ru-RU" dirty="0" smtClean="0"/>
              <a:t>индивидуальные </a:t>
            </a:r>
            <a:r>
              <a:rPr lang="ru-RU" dirty="0" smtClean="0"/>
              <a:t>консультации, опорные конспекты, карточки, памятки, работа в группах</a:t>
            </a:r>
          </a:p>
          <a:p>
            <a:r>
              <a:rPr lang="ru-RU" dirty="0" smtClean="0"/>
              <a:t>использование </a:t>
            </a:r>
            <a:r>
              <a:rPr lang="ru-RU" dirty="0" smtClean="0"/>
              <a:t>средств невербального общения (опорные сигналы, рисунки, таблицы, схемы, план)</a:t>
            </a:r>
          </a:p>
          <a:p>
            <a:r>
              <a:rPr lang="ru-RU" dirty="0" smtClean="0"/>
              <a:t>работа </a:t>
            </a:r>
            <a:r>
              <a:rPr lang="ru-RU" dirty="0" smtClean="0"/>
              <a:t>со словарями и другим справочным материалом</a:t>
            </a:r>
          </a:p>
          <a:p>
            <a:r>
              <a:rPr lang="ru-RU" dirty="0" err="1" smtClean="0"/>
              <a:t>взаимоопрос</a:t>
            </a:r>
            <a:r>
              <a:rPr lang="ru-RU" dirty="0" smtClean="0"/>
              <a:t>, самоконтроль</a:t>
            </a:r>
          </a:p>
          <a:p>
            <a:r>
              <a:rPr lang="ru-RU" dirty="0" smtClean="0"/>
              <a:t> </a:t>
            </a:r>
            <a:r>
              <a:rPr lang="ru-RU" dirty="0" smtClean="0"/>
              <a:t>работа по развитию </a:t>
            </a:r>
            <a:r>
              <a:rPr lang="ru-RU" dirty="0" err="1" smtClean="0"/>
              <a:t>надпредметных</a:t>
            </a:r>
            <a:r>
              <a:rPr lang="ru-RU" dirty="0" smtClean="0"/>
              <a:t> способов деятельности</a:t>
            </a:r>
          </a:p>
          <a:p>
            <a:r>
              <a:rPr lang="ru-RU" dirty="0" smtClean="0"/>
              <a:t>рациональное </a:t>
            </a:r>
            <a:r>
              <a:rPr lang="ru-RU" dirty="0" smtClean="0"/>
              <a:t>распределение учебного материала </a:t>
            </a:r>
          </a:p>
          <a:p>
            <a:r>
              <a:rPr lang="ru-RU" dirty="0" smtClean="0"/>
              <a:t>частая </a:t>
            </a:r>
            <a:r>
              <a:rPr lang="ru-RU" dirty="0" smtClean="0"/>
              <a:t>смена видов деятельности на уроке</a:t>
            </a:r>
          </a:p>
          <a:p>
            <a:r>
              <a:rPr lang="ru-RU" dirty="0" smtClean="0"/>
              <a:t>дифференциация </a:t>
            </a:r>
            <a:r>
              <a:rPr lang="ru-RU" dirty="0" smtClean="0"/>
              <a:t>материала на разных этапах урока, в том при закреплении, при проверке домашнего задания, при самостоятельной работе.</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 calcmode="lin" valueType="num">
                                      <p:cBhvr additive="base">
                                        <p:cTn id="35"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7467600" cy="1143000"/>
          </a:xfrm>
        </p:spPr>
        <p:txBody>
          <a:bodyPr/>
          <a:lstStyle/>
          <a:p>
            <a:r>
              <a:rPr lang="ru-RU" b="1" dirty="0" smtClean="0"/>
              <a:t>Варианты дифференциации</a:t>
            </a:r>
            <a:endParaRPr lang="ru-RU" b="1" dirty="0"/>
          </a:p>
        </p:txBody>
      </p:sp>
      <p:sp>
        <p:nvSpPr>
          <p:cNvPr id="3" name="Содержимое 2"/>
          <p:cNvSpPr>
            <a:spLocks noGrp="1"/>
          </p:cNvSpPr>
          <p:nvPr>
            <p:ph sz="quarter" idx="1"/>
          </p:nvPr>
        </p:nvSpPr>
        <p:spPr>
          <a:xfrm>
            <a:off x="467544" y="1268760"/>
            <a:ext cx="7467600" cy="4873752"/>
          </a:xfrm>
        </p:spPr>
        <p:txBody>
          <a:bodyPr>
            <a:noAutofit/>
          </a:bodyPr>
          <a:lstStyle/>
          <a:p>
            <a:pPr lvl="0"/>
            <a:r>
              <a:rPr lang="ru-RU" sz="1800" dirty="0" smtClean="0"/>
              <a:t>3-вариантные задания по степени трудности: облегченный, средний и повышенный (выбор варианта предоставляется учащемуся).</a:t>
            </a:r>
          </a:p>
          <a:p>
            <a:pPr lvl="0"/>
            <a:r>
              <a:rPr lang="ru-RU" sz="1800" dirty="0" smtClean="0"/>
              <a:t>Общее для всей группы задание с предложением системы дополнительных заданий все возрастающей степени трудности.</a:t>
            </a:r>
          </a:p>
          <a:p>
            <a:pPr lvl="0"/>
            <a:r>
              <a:rPr lang="ru-RU" sz="1800" dirty="0" smtClean="0"/>
              <a:t>Индивидуальные дифференцированные задания.</a:t>
            </a:r>
          </a:p>
          <a:p>
            <a:pPr lvl="0"/>
            <a:r>
              <a:rPr lang="ru-RU" sz="1800" dirty="0" smtClean="0"/>
              <a:t>Групповые дифференцированные задания с учетом различной подготовки учащихся (вариант определяет учитель).</a:t>
            </a:r>
          </a:p>
          <a:p>
            <a:pPr lvl="0"/>
            <a:r>
              <a:rPr lang="ru-RU" sz="1800" dirty="0" smtClean="0"/>
              <a:t>Равноценные двухвариантные задания по рядам с предложением к каждому варианту системы дополнительных заданий все возрастающей сложности.</a:t>
            </a:r>
          </a:p>
          <a:p>
            <a:pPr lvl="0"/>
            <a:r>
              <a:rPr lang="ru-RU" sz="1800" dirty="0" smtClean="0"/>
              <a:t>Общие практические задания с указанием минимального количества задач и примеров для обязательного выполнения.</a:t>
            </a:r>
          </a:p>
          <a:p>
            <a:pPr lvl="0"/>
            <a:r>
              <a:rPr lang="ru-RU" sz="1800" dirty="0" smtClean="0"/>
              <a:t>Индивидуальные групповые задания различной степени трудности по уже решенным задачам и примерам.</a:t>
            </a:r>
          </a:p>
          <a:p>
            <a:pPr lvl="0"/>
            <a:r>
              <a:rPr lang="ru-RU" sz="1800" dirty="0" smtClean="0"/>
              <a:t>Индивидуально-групповые задания, предлагаемые в виде запрограммированных карточек</a:t>
            </a:r>
            <a:r>
              <a:rPr lang="ru-RU" sz="1800" dirty="0" smtClean="0"/>
              <a:t>.</a:t>
            </a:r>
            <a:endParaRPr lang="ru-RU"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endParaRPr lang="ru-RU" dirty="0"/>
          </a:p>
        </p:txBody>
      </p:sp>
      <p:sp>
        <p:nvSpPr>
          <p:cNvPr id="4" name="Овал 3"/>
          <p:cNvSpPr/>
          <p:nvPr/>
        </p:nvSpPr>
        <p:spPr>
          <a:xfrm>
            <a:off x="4932040" y="4941168"/>
            <a:ext cx="3024336" cy="1700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п</a:t>
            </a:r>
            <a:r>
              <a:rPr lang="ru-RU" sz="2400" b="1" dirty="0" smtClean="0">
                <a:solidFill>
                  <a:schemeClr val="tx1"/>
                </a:solidFill>
              </a:rPr>
              <a:t>овторения</a:t>
            </a:r>
            <a:endParaRPr lang="ru-RU" sz="2400" b="1" dirty="0">
              <a:solidFill>
                <a:schemeClr val="tx1"/>
              </a:solidFill>
            </a:endParaRPr>
          </a:p>
        </p:txBody>
      </p:sp>
      <p:sp>
        <p:nvSpPr>
          <p:cNvPr id="6" name="Овал 5"/>
          <p:cNvSpPr/>
          <p:nvPr/>
        </p:nvSpPr>
        <p:spPr>
          <a:xfrm>
            <a:off x="2780184" y="2789312"/>
            <a:ext cx="3528392" cy="2160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Технологии работы с неуспевающими</a:t>
            </a:r>
            <a:endParaRPr lang="ru-RU" sz="2800" b="1" dirty="0">
              <a:solidFill>
                <a:schemeClr val="tx1"/>
              </a:solidFill>
            </a:endParaRPr>
          </a:p>
        </p:txBody>
      </p:sp>
      <p:sp>
        <p:nvSpPr>
          <p:cNvPr id="7" name="Овал 6"/>
          <p:cNvSpPr/>
          <p:nvPr/>
        </p:nvSpPr>
        <p:spPr>
          <a:xfrm>
            <a:off x="0" y="1484784"/>
            <a:ext cx="3347864"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ПФУД</a:t>
            </a:r>
            <a:endParaRPr lang="ru-RU" sz="2400" b="1" dirty="0">
              <a:solidFill>
                <a:schemeClr val="tx1"/>
              </a:solidFill>
            </a:endParaRPr>
          </a:p>
        </p:txBody>
      </p:sp>
      <p:sp>
        <p:nvSpPr>
          <p:cNvPr id="8" name="Овал 7"/>
          <p:cNvSpPr/>
          <p:nvPr/>
        </p:nvSpPr>
        <p:spPr>
          <a:xfrm>
            <a:off x="3851920" y="620688"/>
            <a:ext cx="3096344" cy="15395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Памятки </a:t>
            </a:r>
            <a:endParaRPr lang="ru-RU" sz="2800" b="1" dirty="0">
              <a:solidFill>
                <a:schemeClr val="tx1"/>
              </a:solidFill>
            </a:endParaRPr>
          </a:p>
        </p:txBody>
      </p:sp>
      <p:sp>
        <p:nvSpPr>
          <p:cNvPr id="10" name="Овал 9"/>
          <p:cNvSpPr/>
          <p:nvPr/>
        </p:nvSpPr>
        <p:spPr>
          <a:xfrm>
            <a:off x="539552" y="4653136"/>
            <a:ext cx="3096344" cy="17008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мнемотехника</a:t>
            </a:r>
            <a:endParaRPr lang="ru-RU" sz="2400" b="1" dirty="0">
              <a:solidFill>
                <a:schemeClr val="tx1"/>
              </a:solidFill>
            </a:endParaRPr>
          </a:p>
        </p:txBody>
      </p:sp>
      <p:sp>
        <p:nvSpPr>
          <p:cNvPr id="11" name="Овал 10"/>
          <p:cNvSpPr/>
          <p:nvPr/>
        </p:nvSpPr>
        <p:spPr>
          <a:xfrm>
            <a:off x="6335688" y="2132856"/>
            <a:ext cx="280831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«полного усвоения»</a:t>
            </a:r>
            <a:endParaRPr lang="ru-RU" sz="2400" b="1" dirty="0">
              <a:solidFill>
                <a:schemeClr val="tx1"/>
              </a:solidFill>
            </a:endParaRPr>
          </a:p>
        </p:txBody>
      </p:sp>
      <p:cxnSp>
        <p:nvCxnSpPr>
          <p:cNvPr id="13" name="Прямая со стрелкой 12"/>
          <p:cNvCxnSpPr/>
          <p:nvPr/>
        </p:nvCxnSpPr>
        <p:spPr>
          <a:xfrm flipV="1">
            <a:off x="4716016" y="2132856"/>
            <a:ext cx="144016"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stCxn id="6" idx="7"/>
          </p:cNvCxnSpPr>
          <p:nvPr/>
        </p:nvCxnSpPr>
        <p:spPr>
          <a:xfrm flipV="1">
            <a:off x="5791855" y="2852936"/>
            <a:ext cx="508337" cy="252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5652120" y="4725144"/>
            <a:ext cx="21602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6" idx="1"/>
          </p:cNvCxnSpPr>
          <p:nvPr/>
        </p:nvCxnSpPr>
        <p:spPr>
          <a:xfrm flipH="1" flipV="1">
            <a:off x="2987824" y="2924944"/>
            <a:ext cx="309081" cy="1807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a:off x="2411760" y="4221088"/>
            <a:ext cx="504056"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Технология полного усвоения</a:t>
            </a:r>
            <a:endParaRPr lang="ru-RU" b="1" dirty="0"/>
          </a:p>
        </p:txBody>
      </p:sp>
      <p:sp>
        <p:nvSpPr>
          <p:cNvPr id="3" name="Содержимое 2"/>
          <p:cNvSpPr>
            <a:spLocks noGrp="1"/>
          </p:cNvSpPr>
          <p:nvPr>
            <p:ph sz="quarter" idx="1"/>
          </p:nvPr>
        </p:nvSpPr>
        <p:spPr/>
        <p:txBody>
          <a:bodyPr>
            <a:normAutofit fontScale="85000" lnSpcReduction="20000"/>
          </a:bodyPr>
          <a:lstStyle/>
          <a:p>
            <a:r>
              <a:rPr lang="ru-RU" b="1" u="sng" dirty="0" smtClean="0"/>
              <a:t>Цель</a:t>
            </a:r>
            <a:r>
              <a:rPr lang="ru-RU" dirty="0" smtClean="0"/>
              <a:t> </a:t>
            </a:r>
            <a:r>
              <a:rPr lang="ru-RU" dirty="0" smtClean="0"/>
              <a:t>- создание </a:t>
            </a:r>
            <a:r>
              <a:rPr lang="ru-RU" dirty="0" smtClean="0"/>
              <a:t>системы психолого-педагогических условий, позволяющих в едином классном коллективе работать с ориентацией не на «усредненного» ученика, а с каждым в отдельности с учетом индивидуальных познавательных возможностей, потребностей и интересов.</a:t>
            </a:r>
          </a:p>
          <a:p>
            <a:r>
              <a:rPr lang="ru-RU" b="1" u="sng" dirty="0" smtClean="0"/>
              <a:t>Этапы освоения:</a:t>
            </a:r>
          </a:p>
          <a:p>
            <a:r>
              <a:rPr lang="ru-RU" dirty="0" smtClean="0"/>
              <a:t>1</a:t>
            </a:r>
            <a:r>
              <a:rPr lang="ru-RU" dirty="0" smtClean="0"/>
              <a:t>. Изучение нового материала – индивидуализация учебного процесса.</a:t>
            </a:r>
          </a:p>
          <a:p>
            <a:r>
              <a:rPr lang="ru-RU" dirty="0" smtClean="0"/>
              <a:t>2. Диагностическое тестирование – проверка базового уровня.</a:t>
            </a:r>
          </a:p>
          <a:p>
            <a:r>
              <a:rPr lang="ru-RU" dirty="0" smtClean="0"/>
              <a:t>3. Уроки коррекции и развития.</a:t>
            </a:r>
          </a:p>
          <a:p>
            <a:pPr>
              <a:buNone/>
            </a:pPr>
            <a:r>
              <a:rPr lang="ru-RU" dirty="0" smtClean="0"/>
              <a:t>а) повторение (на качественно новом уровне) с закреплением и повторной диагностикой,</a:t>
            </a:r>
          </a:p>
          <a:p>
            <a:pPr>
              <a:buNone/>
            </a:pPr>
            <a:r>
              <a:rPr lang="ru-RU" dirty="0" smtClean="0"/>
              <a:t>б) повторение (углубленный уровень).</a:t>
            </a:r>
          </a:p>
          <a:p>
            <a:r>
              <a:rPr lang="ru-RU" dirty="0" smtClean="0"/>
              <a:t>4. Итоговый контроль.</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7467600" cy="1143000"/>
          </a:xfrm>
        </p:spPr>
        <p:txBody>
          <a:bodyPr/>
          <a:lstStyle/>
          <a:p>
            <a:r>
              <a:rPr lang="ru-RU" dirty="0" smtClean="0"/>
              <a:t>Технология ПФУД</a:t>
            </a:r>
            <a:endParaRPr lang="ru-RU" dirty="0"/>
          </a:p>
        </p:txBody>
      </p:sp>
      <p:pic>
        <p:nvPicPr>
          <p:cNvPr id="4" name="Содержимое 3" descr="https://www.ok-t.ru/studopediaru/baza4/834250780302.files/image028.png"/>
          <p:cNvPicPr>
            <a:picLocks noGrp="1"/>
          </p:cNvPicPr>
          <p:nvPr>
            <p:ph sz="quarter" idx="1"/>
          </p:nvPr>
        </p:nvPicPr>
        <p:blipFill>
          <a:blip r:embed="rId2" cstate="print"/>
          <a:srcRect/>
          <a:stretch>
            <a:fillRect/>
          </a:stretch>
        </p:blipFill>
        <p:spPr bwMode="auto">
          <a:xfrm>
            <a:off x="2671952" y="1268760"/>
            <a:ext cx="4132296" cy="52565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ПАМЯТКИ</a:t>
            </a:r>
            <a:endParaRPr lang="ru-RU" b="1" dirty="0"/>
          </a:p>
        </p:txBody>
      </p:sp>
      <p:sp>
        <p:nvSpPr>
          <p:cNvPr id="3" name="Содержимое 2"/>
          <p:cNvSpPr>
            <a:spLocks noGrp="1"/>
          </p:cNvSpPr>
          <p:nvPr>
            <p:ph sz="quarter" idx="1"/>
          </p:nvPr>
        </p:nvSpPr>
        <p:spPr/>
        <p:txBody>
          <a:bodyPr>
            <a:normAutofit fontScale="85000" lnSpcReduction="10000"/>
          </a:bodyPr>
          <a:lstStyle/>
          <a:p>
            <a:pPr lvl="0"/>
            <a:r>
              <a:rPr lang="ru-RU" dirty="0" smtClean="0"/>
              <a:t>Памятка-алгоритм, в которой рекомендуется работа алгоритмического характера: все предлагаемые действия довольно жестко фиксированы, их последовательность обязательна.</a:t>
            </a:r>
          </a:p>
          <a:p>
            <a:pPr lvl="0"/>
            <a:r>
              <a:rPr lang="ru-RU" dirty="0" smtClean="0"/>
              <a:t>Памятка-инструкция, в которой даются вполне конкретные указания о необходимости определенных действий (шагов), но учащиеся имеют возможность перестановки или опускания одного - двух действий.</a:t>
            </a:r>
          </a:p>
          <a:p>
            <a:pPr lvl="0"/>
            <a:r>
              <a:rPr lang="ru-RU" dirty="0" smtClean="0"/>
              <a:t>Памятка-совет. В ней учащиеся получают рекомендации о том , при каких условиях то или иное действие осуществляется успешно. Выбрать действие, наиболее подходящее для него лично – дело самого учащегося.</a:t>
            </a:r>
          </a:p>
          <a:p>
            <a:pPr lvl="0"/>
            <a:r>
              <a:rPr lang="ru-RU" dirty="0" smtClean="0"/>
              <a:t>Памятка-показ, в которой доминирует пример выполнения тех или иных действий с ответствующим контролем и т.д</a:t>
            </a:r>
            <a:r>
              <a:rPr lang="ru-RU" dirty="0" smtClean="0"/>
              <a:t>.</a:t>
            </a: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Причины неуспеваемости</a:t>
            </a:r>
            <a:endParaRPr lang="ru-RU" b="1" dirty="0"/>
          </a:p>
        </p:txBody>
      </p:sp>
      <p:sp>
        <p:nvSpPr>
          <p:cNvPr id="3" name="Содержимое 2"/>
          <p:cNvSpPr>
            <a:spLocks noGrp="1"/>
          </p:cNvSpPr>
          <p:nvPr>
            <p:ph sz="quarter" idx="1"/>
          </p:nvPr>
        </p:nvSpPr>
        <p:spPr/>
        <p:txBody>
          <a:bodyPr numCol="2">
            <a:normAutofit fontScale="85000" lnSpcReduction="20000"/>
          </a:bodyPr>
          <a:lstStyle/>
          <a:p>
            <a:pPr lvl="0"/>
            <a:r>
              <a:rPr lang="ru-RU" dirty="0" smtClean="0"/>
              <a:t>Пропуск занятий.</a:t>
            </a:r>
          </a:p>
          <a:p>
            <a:pPr lvl="0"/>
            <a:r>
              <a:rPr lang="ru-RU" dirty="0" smtClean="0"/>
              <a:t>Отсутствие желания изучать предмет.</a:t>
            </a:r>
          </a:p>
          <a:p>
            <a:pPr lvl="0"/>
            <a:r>
              <a:rPr lang="ru-RU" dirty="0" smtClean="0"/>
              <a:t>Необъективное оценивание во время урока.</a:t>
            </a:r>
          </a:p>
          <a:p>
            <a:pPr lvl="0"/>
            <a:r>
              <a:rPr lang="ru-RU" dirty="0" smtClean="0"/>
              <a:t>Сложность материала.</a:t>
            </a:r>
          </a:p>
          <a:p>
            <a:pPr lvl="0"/>
            <a:r>
              <a:rPr lang="ru-RU" dirty="0" smtClean="0"/>
              <a:t>Недостаточные способности ребенка.</a:t>
            </a:r>
          </a:p>
          <a:p>
            <a:pPr lvl="0"/>
            <a:r>
              <a:rPr lang="ru-RU" dirty="0" smtClean="0"/>
              <a:t>Пробелы в воспитании.</a:t>
            </a:r>
          </a:p>
          <a:p>
            <a:pPr lvl="0"/>
            <a:r>
              <a:rPr lang="ru-RU" dirty="0" smtClean="0"/>
              <a:t>Отсутствие элементарных организационных навыков.</a:t>
            </a:r>
          </a:p>
          <a:p>
            <a:pPr lvl="0"/>
            <a:r>
              <a:rPr lang="ru-RU" dirty="0" smtClean="0"/>
              <a:t>Чересчур объемные домашние задания.</a:t>
            </a:r>
          </a:p>
          <a:p>
            <a:pPr lvl="0"/>
            <a:r>
              <a:rPr lang="ru-RU" dirty="0" smtClean="0"/>
              <a:t>Невнимательность педагога.</a:t>
            </a:r>
          </a:p>
          <a:p>
            <a:pPr lvl="0"/>
            <a:r>
              <a:rPr lang="ru-RU" dirty="0" smtClean="0"/>
              <a:t>Неэффективность урока.</a:t>
            </a:r>
          </a:p>
          <a:p>
            <a:pPr lvl="0"/>
            <a:r>
              <a:rPr lang="ru-RU" dirty="0" smtClean="0"/>
              <a:t>Ученик не уделяет должного внимание работе дома.</a:t>
            </a:r>
          </a:p>
          <a:p>
            <a:pPr lvl="0"/>
            <a:r>
              <a:rPr lang="ru-RU" dirty="0" smtClean="0"/>
              <a:t>Низкая активность во время занятий.</a:t>
            </a:r>
          </a:p>
          <a:p>
            <a:pPr lvl="0"/>
            <a:r>
              <a:rPr lang="ru-RU" dirty="0" smtClean="0"/>
              <a:t>Отсутствие условий для успешного обучения (дети из асоциальных семей).</a:t>
            </a:r>
          </a:p>
          <a:p>
            <a:pPr lvl="0"/>
            <a:r>
              <a:rPr lang="ru-RU" dirty="0" smtClean="0"/>
              <a:t>С</a:t>
            </a:r>
            <a:r>
              <a:rPr lang="ru-RU" dirty="0" smtClean="0"/>
              <a:t>нижение ценности образования в обществе.</a:t>
            </a:r>
          </a:p>
          <a:p>
            <a:pPr lvl="0"/>
            <a:r>
              <a:rPr lang="ru-RU" dirty="0" smtClean="0"/>
              <a:t>Д</a:t>
            </a:r>
            <a:r>
              <a:rPr lang="ru-RU" dirty="0" smtClean="0"/>
              <a:t>ефекты здоровья школьников. </a:t>
            </a:r>
          </a:p>
          <a:p>
            <a:pPr lvl="0"/>
            <a:r>
              <a:rPr lang="ru-RU" dirty="0" smtClean="0"/>
              <a:t>О</a:t>
            </a:r>
            <a:r>
              <a:rPr lang="ru-RU" dirty="0" smtClean="0"/>
              <a:t>тсутствие мотивации к учению.</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
                                            <p:txEl>
                                              <p:charRg st="284" end="307"/>
                                            </p:txEl>
                                          </p:spTgt>
                                        </p:tgtEl>
                                        <p:attrNameLst>
                                          <p:attrName>style.visibility</p:attrName>
                                        </p:attrNameLst>
                                      </p:cBhvr>
                                      <p:to>
                                        <p:strVal val="visible"/>
                                      </p:to>
                                    </p:set>
                                    <p:anim calcmode="lin" valueType="num">
                                      <p:cBhvr additive="base">
                                        <p:cTn id="61" dur="500" fill="hold"/>
                                        <p:tgtEl>
                                          <p:spTgt spid="3">
                                            <p:txEl>
                                              <p:charRg st="284" end="307"/>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
                                            <p:txEl>
                                              <p:charRg st="284" end="307"/>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3">
                                            <p:txEl>
                                              <p:charRg st="307" end="356"/>
                                            </p:txEl>
                                          </p:spTgt>
                                        </p:tgtEl>
                                        <p:attrNameLst>
                                          <p:attrName>style.visibility</p:attrName>
                                        </p:attrNameLst>
                                      </p:cBhvr>
                                      <p:to>
                                        <p:strVal val="visible"/>
                                      </p:to>
                                    </p:set>
                                    <p:anim calcmode="lin" valueType="num">
                                      <p:cBhvr additive="base">
                                        <p:cTn id="67" dur="500" fill="hold"/>
                                        <p:tgtEl>
                                          <p:spTgt spid="3">
                                            <p:txEl>
                                              <p:charRg st="307" end="356"/>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3">
                                            <p:txEl>
                                              <p:charRg st="307" end="356"/>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
                                            <p:txEl>
                                              <p:charRg st="356" end="392"/>
                                            </p:txEl>
                                          </p:spTgt>
                                        </p:tgtEl>
                                        <p:attrNameLst>
                                          <p:attrName>style.visibility</p:attrName>
                                        </p:attrNameLst>
                                      </p:cBhvr>
                                      <p:to>
                                        <p:strVal val="visible"/>
                                      </p:to>
                                    </p:set>
                                    <p:anim calcmode="lin" valueType="num">
                                      <p:cBhvr additive="base">
                                        <p:cTn id="73" dur="500" fill="hold"/>
                                        <p:tgtEl>
                                          <p:spTgt spid="3">
                                            <p:txEl>
                                              <p:charRg st="356" end="392"/>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3">
                                            <p:txEl>
                                              <p:charRg st="356" end="39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3">
                                            <p:txEl>
                                              <p:charRg st="392" end="463"/>
                                            </p:txEl>
                                          </p:spTgt>
                                        </p:tgtEl>
                                        <p:attrNameLst>
                                          <p:attrName>style.visibility</p:attrName>
                                        </p:attrNameLst>
                                      </p:cBhvr>
                                      <p:to>
                                        <p:strVal val="visible"/>
                                      </p:to>
                                    </p:set>
                                    <p:anim calcmode="lin" valueType="num">
                                      <p:cBhvr additive="base">
                                        <p:cTn id="79" dur="500" fill="hold"/>
                                        <p:tgtEl>
                                          <p:spTgt spid="3">
                                            <p:txEl>
                                              <p:charRg st="392" end="463"/>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3">
                                            <p:txEl>
                                              <p:charRg st="392" end="463"/>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3">
                                            <p:txEl>
                                              <p:charRg st="463" end="505"/>
                                            </p:txEl>
                                          </p:spTgt>
                                        </p:tgtEl>
                                        <p:attrNameLst>
                                          <p:attrName>style.visibility</p:attrName>
                                        </p:attrNameLst>
                                      </p:cBhvr>
                                      <p:to>
                                        <p:strVal val="visible"/>
                                      </p:to>
                                    </p:set>
                                    <p:anim calcmode="lin" valueType="num">
                                      <p:cBhvr additive="base">
                                        <p:cTn id="85" dur="500" fill="hold"/>
                                        <p:tgtEl>
                                          <p:spTgt spid="3">
                                            <p:txEl>
                                              <p:charRg st="463" end="505"/>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
                                            <p:txEl>
                                              <p:charRg st="463" end="50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3">
                                            <p:txEl>
                                              <p:charRg st="505" end="535"/>
                                            </p:txEl>
                                          </p:spTgt>
                                        </p:tgtEl>
                                        <p:attrNameLst>
                                          <p:attrName>style.visibility</p:attrName>
                                        </p:attrNameLst>
                                      </p:cBhvr>
                                      <p:to>
                                        <p:strVal val="visible"/>
                                      </p:to>
                                    </p:set>
                                    <p:anim calcmode="lin" valueType="num">
                                      <p:cBhvr additive="base">
                                        <p:cTn id="91" dur="500" fill="hold"/>
                                        <p:tgtEl>
                                          <p:spTgt spid="3">
                                            <p:txEl>
                                              <p:charRg st="505" end="535"/>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
                                            <p:txEl>
                                              <p:charRg st="505" end="535"/>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3">
                                            <p:txEl>
                                              <p:charRg st="535" end="566"/>
                                            </p:txEl>
                                          </p:spTgt>
                                        </p:tgtEl>
                                        <p:attrNameLst>
                                          <p:attrName>style.visibility</p:attrName>
                                        </p:attrNameLst>
                                      </p:cBhvr>
                                      <p:to>
                                        <p:strVal val="visible"/>
                                      </p:to>
                                    </p:set>
                                    <p:anim calcmode="lin" valueType="num">
                                      <p:cBhvr additive="base">
                                        <p:cTn id="97" dur="500" fill="hold"/>
                                        <p:tgtEl>
                                          <p:spTgt spid="3">
                                            <p:txEl>
                                              <p:charRg st="535" end="566"/>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3">
                                            <p:txEl>
                                              <p:charRg st="535" end="566"/>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1+#ppt_w/2"/>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Повторение изученного </a:t>
            </a:r>
            <a:r>
              <a:rPr lang="ru-RU" b="1" dirty="0" smtClean="0"/>
              <a:t>материала</a:t>
            </a:r>
            <a:endParaRPr lang="ru-RU" dirty="0"/>
          </a:p>
        </p:txBody>
      </p:sp>
      <p:sp>
        <p:nvSpPr>
          <p:cNvPr id="3" name="Содержимое 2"/>
          <p:cNvSpPr>
            <a:spLocks noGrp="1"/>
          </p:cNvSpPr>
          <p:nvPr>
            <p:ph sz="quarter" idx="1"/>
          </p:nvPr>
        </p:nvSpPr>
        <p:spPr/>
        <p:txBody>
          <a:bodyPr/>
          <a:lstStyle/>
          <a:p>
            <a:r>
              <a:rPr lang="ru-RU" dirty="0" smtClean="0"/>
              <a:t>В </a:t>
            </a:r>
            <a:r>
              <a:rPr lang="ru-RU" dirty="0" smtClean="0"/>
              <a:t>ходе повторения устанавливается связь предыдущего учебного материала с </a:t>
            </a:r>
            <a:r>
              <a:rPr lang="ru-RU" dirty="0" smtClean="0"/>
              <a:t>последующим. </a:t>
            </a:r>
          </a:p>
          <a:p>
            <a:r>
              <a:rPr lang="ru-RU" u="sng" dirty="0" smtClean="0"/>
              <a:t>Устное повторение</a:t>
            </a:r>
            <a:endParaRPr lang="ru-RU" dirty="0" smtClean="0"/>
          </a:p>
          <a:p>
            <a:r>
              <a:rPr lang="ru-RU" u="sng" dirty="0" smtClean="0"/>
              <a:t>Фиксированное повторение</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Мнемотехника</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r>
              <a:rPr lang="ru-RU" b="1" dirty="0" smtClean="0"/>
              <a:t>Мнемотехника</a:t>
            </a:r>
            <a:r>
              <a:rPr lang="ru-RU" dirty="0" smtClean="0"/>
              <a:t> - это комплекс приёмов, улучшающих процесс запоминания, в основном путём использования зрительных образов и ассоциаций. Эта методика опирается на использование естественных возможностей человека: воображения, внимания, мышления. </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работа</a:t>
            </a:r>
            <a:endParaRPr lang="ru-RU" dirty="0"/>
          </a:p>
        </p:txBody>
      </p:sp>
      <p:sp>
        <p:nvSpPr>
          <p:cNvPr id="3" name="Содержимое 2"/>
          <p:cNvSpPr>
            <a:spLocks noGrp="1"/>
          </p:cNvSpPr>
          <p:nvPr>
            <p:ph sz="quarter" idx="1"/>
          </p:nvPr>
        </p:nvSpPr>
        <p:spPr/>
        <p:txBody>
          <a:bodyPr/>
          <a:lstStyle/>
          <a:p>
            <a:r>
              <a:rPr lang="ru-RU" dirty="0" smtClean="0"/>
              <a:t>Представление технологий работы с неуспевающими</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260648"/>
            <a:ext cx="7601272" cy="6213304"/>
          </a:xfrm>
        </p:spPr>
        <p:txBody>
          <a:bodyPr>
            <a:normAutofit/>
          </a:bodyPr>
          <a:lstStyle/>
          <a:p>
            <a:r>
              <a:rPr lang="ru-RU" b="1" dirty="0" smtClean="0"/>
              <a:t>Неуспеваемость</a:t>
            </a:r>
            <a:r>
              <a:rPr lang="ru-RU" dirty="0" smtClean="0"/>
              <a:t> -несоответствие </a:t>
            </a:r>
            <a:r>
              <a:rPr lang="ru-RU" dirty="0" smtClean="0"/>
              <a:t>подготовки учащихся требованиям содержания образования, фиксируемое по истечении какого-либо значительного отрезка процесса обучения - цепочки уроков, посвященных изучению одной темы или раздела курса, учебной четверти, полугодия, года.</a:t>
            </a:r>
          </a:p>
          <a:p>
            <a:r>
              <a:rPr lang="ru-RU" b="1" dirty="0" smtClean="0"/>
              <a:t>Отставание</a:t>
            </a:r>
            <a:r>
              <a:rPr lang="ru-RU" dirty="0" smtClean="0"/>
              <a:t> </a:t>
            </a:r>
            <a:r>
              <a:rPr lang="ru-RU" dirty="0" smtClean="0"/>
              <a:t>—невыполнение </a:t>
            </a:r>
            <a:r>
              <a:rPr lang="ru-RU" dirty="0" smtClean="0"/>
              <a:t>требований (или одного из них), которое имеет место на одном из промежуточных этапов внутри того отрезка учебного процесса, который служит временной рампой для определения успеваемости. Слово «отставание» обозначает и процесс накапливания невыполнении требований.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Особенности неуспевающих учащихся</a:t>
            </a:r>
            <a:endParaRPr lang="ru-RU" dirty="0"/>
          </a:p>
        </p:txBody>
      </p:sp>
      <p:sp>
        <p:nvSpPr>
          <p:cNvPr id="3" name="Содержимое 2"/>
          <p:cNvSpPr>
            <a:spLocks noGrp="1"/>
          </p:cNvSpPr>
          <p:nvPr>
            <p:ph sz="quarter" idx="1"/>
          </p:nvPr>
        </p:nvSpPr>
        <p:spPr/>
        <p:txBody>
          <a:bodyPr>
            <a:normAutofit fontScale="92500" lnSpcReduction="10000"/>
          </a:bodyPr>
          <a:lstStyle/>
          <a:p>
            <a:pPr fontAlgn="base"/>
            <a:r>
              <a:rPr lang="ru-RU" dirty="0" smtClean="0"/>
              <a:t>  низкий уровень знаний, как следствие этого низкий уровень интеллектуального развития</a:t>
            </a:r>
          </a:p>
          <a:p>
            <a:pPr fontAlgn="base"/>
            <a:r>
              <a:rPr lang="ru-RU" dirty="0" smtClean="0"/>
              <a:t>отсутствие </a:t>
            </a:r>
            <a:r>
              <a:rPr lang="ru-RU" dirty="0" smtClean="0"/>
              <a:t>познавательного интереса</a:t>
            </a:r>
          </a:p>
          <a:p>
            <a:pPr fontAlgn="base"/>
            <a:r>
              <a:rPr lang="ru-RU" dirty="0" smtClean="0"/>
              <a:t> </a:t>
            </a:r>
            <a:r>
              <a:rPr lang="ru-RU" dirty="0" smtClean="0"/>
              <a:t>не сформированы элементарные организационные навыки</a:t>
            </a:r>
          </a:p>
          <a:p>
            <a:pPr fontAlgn="base"/>
            <a:r>
              <a:rPr lang="ru-RU" dirty="0" smtClean="0"/>
              <a:t>учащиеся </a:t>
            </a:r>
            <a:r>
              <a:rPr lang="ru-RU" dirty="0" smtClean="0"/>
              <a:t>требуют индивидуального подхода с психологической и педагогической (в плане обучения) точки зрения</a:t>
            </a:r>
          </a:p>
          <a:p>
            <a:pPr fontAlgn="base"/>
            <a:r>
              <a:rPr lang="ru-RU" dirty="0" smtClean="0"/>
              <a:t> </a:t>
            </a:r>
            <a:r>
              <a:rPr lang="ru-RU" dirty="0" smtClean="0"/>
              <a:t>нет опоры на родителей как союзников учителя - </a:t>
            </a:r>
            <a:r>
              <a:rPr lang="ru-RU" dirty="0" smtClean="0"/>
              <a:t>предметника</a:t>
            </a:r>
            <a:endParaRPr lang="ru-RU" dirty="0" smtClean="0"/>
          </a:p>
          <a:p>
            <a:pPr fontAlgn="base"/>
            <a:r>
              <a:rPr lang="ru-RU" dirty="0" smtClean="0"/>
              <a:t>отсутствие </a:t>
            </a:r>
            <a:r>
              <a:rPr lang="ru-RU" dirty="0" smtClean="0"/>
              <a:t>адекватной самооценки со стороны учащихся</a:t>
            </a:r>
          </a:p>
          <a:p>
            <a:pPr fontAlgn="base"/>
            <a:r>
              <a:rPr lang="ru-RU" dirty="0" smtClean="0"/>
              <a:t> </a:t>
            </a:r>
            <a:r>
              <a:rPr lang="ru-RU" dirty="0" smtClean="0"/>
              <a:t>частые пропуски уроков без уважительной </a:t>
            </a:r>
            <a:r>
              <a:rPr lang="ru-RU" dirty="0" smtClean="0"/>
              <a:t>причины</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Меры предупреждения неуспеваемости ученика</a:t>
            </a:r>
            <a:r>
              <a:rPr lang="ru-RU" b="1" dirty="0" smtClean="0"/>
              <a:t>:</a:t>
            </a:r>
            <a:endParaRPr lang="ru-RU" dirty="0"/>
          </a:p>
        </p:txBody>
      </p:sp>
      <p:sp>
        <p:nvSpPr>
          <p:cNvPr id="3" name="Содержимое 2"/>
          <p:cNvSpPr>
            <a:spLocks noGrp="1"/>
          </p:cNvSpPr>
          <p:nvPr>
            <p:ph sz="quarter" idx="1"/>
          </p:nvPr>
        </p:nvSpPr>
        <p:spPr/>
        <p:txBody>
          <a:bodyPr>
            <a:normAutofit lnSpcReduction="10000"/>
          </a:bodyPr>
          <a:lstStyle/>
          <a:p>
            <a:pPr fontAlgn="base"/>
            <a:r>
              <a:rPr lang="ru-RU" dirty="0" smtClean="0"/>
              <a:t>Всестороннее повышение эффективности каждого урока.</a:t>
            </a:r>
          </a:p>
          <a:p>
            <a:pPr fontAlgn="base"/>
            <a:r>
              <a:rPr lang="ru-RU" dirty="0" smtClean="0"/>
              <a:t>Формирование </a:t>
            </a:r>
            <a:r>
              <a:rPr lang="ru-RU" dirty="0" smtClean="0"/>
              <a:t>познавательного интереса к учению и положительных мотивов.</a:t>
            </a:r>
          </a:p>
          <a:p>
            <a:pPr fontAlgn="base"/>
            <a:r>
              <a:rPr lang="ru-RU" dirty="0" smtClean="0"/>
              <a:t>Индивидуальный </a:t>
            </a:r>
            <a:r>
              <a:rPr lang="ru-RU" dirty="0" smtClean="0"/>
              <a:t>подход к каждому ученику.</a:t>
            </a:r>
          </a:p>
          <a:p>
            <a:pPr fontAlgn="base"/>
            <a:r>
              <a:rPr lang="ru-RU" dirty="0" smtClean="0"/>
              <a:t>Специальная </a:t>
            </a:r>
            <a:r>
              <a:rPr lang="ru-RU" dirty="0" smtClean="0"/>
              <a:t>система домашних заданий.</a:t>
            </a:r>
          </a:p>
          <a:p>
            <a:pPr fontAlgn="base"/>
            <a:r>
              <a:rPr lang="ru-RU" dirty="0" smtClean="0"/>
              <a:t> </a:t>
            </a:r>
            <a:r>
              <a:rPr lang="ru-RU" dirty="0" smtClean="0"/>
              <a:t>Усиление работы с родителями.</a:t>
            </a:r>
          </a:p>
          <a:p>
            <a:pPr fontAlgn="base"/>
            <a:r>
              <a:rPr lang="ru-RU" dirty="0" smtClean="0"/>
              <a:t> </a:t>
            </a:r>
            <a:r>
              <a:rPr lang="ru-RU" dirty="0" smtClean="0"/>
              <a:t>Привлечение ученического актива к работе по повышению ответственности ученика за учение.</a:t>
            </a:r>
          </a:p>
          <a:p>
            <a:pPr fontAlgn="base"/>
            <a:r>
              <a:rPr lang="ru-RU" dirty="0" smtClean="0"/>
              <a:t>Совместная </a:t>
            </a:r>
            <a:r>
              <a:rPr lang="ru-RU" dirty="0" smtClean="0"/>
              <a:t>работа учителя-предметника с классным руководителем.</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1143000"/>
          </a:xfrm>
        </p:spPr>
        <p:txBody>
          <a:bodyPr>
            <a:normAutofit/>
          </a:bodyPr>
          <a:lstStyle/>
          <a:p>
            <a:r>
              <a:rPr lang="ru-RU" b="1" dirty="0" smtClean="0"/>
              <a:t>Оказание помощи неуспевающему ученику на </a:t>
            </a:r>
            <a:r>
              <a:rPr lang="ru-RU" b="1" dirty="0" smtClean="0"/>
              <a:t>уроке</a:t>
            </a:r>
            <a:endParaRPr lang="ru-RU" dirty="0"/>
          </a:p>
        </p:txBody>
      </p:sp>
      <p:graphicFrame>
        <p:nvGraphicFramePr>
          <p:cNvPr id="4" name="Содержимое 3"/>
          <p:cNvGraphicFramePr>
            <a:graphicFrameLocks noGrp="1"/>
          </p:cNvGraphicFramePr>
          <p:nvPr>
            <p:ph sz="quarter" idx="1"/>
          </p:nvPr>
        </p:nvGraphicFramePr>
        <p:xfrm>
          <a:off x="467544" y="1052736"/>
          <a:ext cx="8003232" cy="5614942"/>
        </p:xfrm>
        <a:graphic>
          <a:graphicData uri="http://schemas.openxmlformats.org/drawingml/2006/table">
            <a:tbl>
              <a:tblPr firstRow="1" bandRow="1">
                <a:tableStyleId>{5940675A-B579-460E-94D1-54222C63F5DA}</a:tableStyleId>
              </a:tblPr>
              <a:tblGrid>
                <a:gridCol w="3106688"/>
                <a:gridCol w="4896544"/>
              </a:tblGrid>
              <a:tr h="511097">
                <a:tc>
                  <a:txBody>
                    <a:bodyPr/>
                    <a:lstStyle/>
                    <a:p>
                      <a:pPr marL="19050" marR="19050" algn="ctr" fontAlgn="base">
                        <a:lnSpc>
                          <a:spcPct val="115000"/>
                        </a:lnSpc>
                        <a:spcAft>
                          <a:spcPts val="0"/>
                        </a:spcAft>
                      </a:pPr>
                      <a:r>
                        <a:rPr lang="ru-RU" sz="1600" b="1" dirty="0">
                          <a:solidFill>
                            <a:srgbClr val="000000"/>
                          </a:solidFill>
                          <a:latin typeface="Times New Roman"/>
                          <a:ea typeface="Times New Roman"/>
                          <a:cs typeface="Times New Roman"/>
                        </a:rPr>
                        <a:t>В процессе контроля за подготовленностью учащихся</a:t>
                      </a:r>
                      <a:endParaRPr lang="ru-RU" sz="1400" b="1" dirty="0">
                        <a:latin typeface="Calibri"/>
                        <a:ea typeface="Calibri"/>
                        <a:cs typeface="Times New Roman"/>
                      </a:endParaRPr>
                    </a:p>
                  </a:txBody>
                  <a:tcPr marL="68580" marR="68580" marT="0" marB="0"/>
                </a:tc>
                <a:tc>
                  <a:txBody>
                    <a:bodyPr/>
                    <a:lstStyle/>
                    <a:p>
                      <a:pPr marL="19050" marR="19050" fontAlgn="base">
                        <a:lnSpc>
                          <a:spcPct val="115000"/>
                        </a:lnSpc>
                        <a:spcAft>
                          <a:spcPts val="0"/>
                        </a:spcAft>
                      </a:pPr>
                      <a:r>
                        <a:rPr lang="ru-RU" sz="1600" dirty="0">
                          <a:solidFill>
                            <a:srgbClr val="000000"/>
                          </a:solidFill>
                          <a:latin typeface="Times New Roman"/>
                          <a:ea typeface="Times New Roman"/>
                          <a:cs typeface="Times New Roman"/>
                        </a:rPr>
                        <a:t>Создание атмосферы особой доброжелательности при опросе.</a:t>
                      </a:r>
                      <a:endParaRPr lang="ru-RU" sz="1400" dirty="0">
                        <a:latin typeface="Calibri"/>
                        <a:ea typeface="Calibri"/>
                        <a:cs typeface="Times New Roman"/>
                      </a:endParaRPr>
                    </a:p>
                  </a:txBody>
                  <a:tcPr marL="68580" marR="68580" marT="0" marB="0"/>
                </a:tc>
              </a:tr>
              <a:tr h="511097">
                <a:tc>
                  <a:txBody>
                    <a:bodyPr/>
                    <a:lstStyle/>
                    <a:p>
                      <a:endParaRPr lang="ru-RU" sz="1100">
                        <a:latin typeface="Calibri"/>
                        <a:cs typeface="Times New Roman"/>
                      </a:endParaRPr>
                    </a:p>
                  </a:txBody>
                  <a:tcPr marL="68580" marR="68580" marT="0" marB="0"/>
                </a:tc>
                <a:tc>
                  <a:txBody>
                    <a:bodyPr/>
                    <a:lstStyle/>
                    <a:p>
                      <a:pPr marL="19050" marR="19050" fontAlgn="base">
                        <a:lnSpc>
                          <a:spcPct val="115000"/>
                        </a:lnSpc>
                        <a:spcAft>
                          <a:spcPts val="0"/>
                        </a:spcAft>
                      </a:pPr>
                      <a:r>
                        <a:rPr lang="ru-RU" sz="1600" dirty="0">
                          <a:solidFill>
                            <a:srgbClr val="000000"/>
                          </a:solidFill>
                          <a:latin typeface="Times New Roman"/>
                          <a:ea typeface="Times New Roman"/>
                          <a:cs typeface="Times New Roman"/>
                        </a:rPr>
                        <a:t>Снижение темпа опроса, разрешение дольше готовиться у доски.</a:t>
                      </a:r>
                      <a:endParaRPr lang="ru-RU" sz="1400" dirty="0">
                        <a:latin typeface="Calibri"/>
                        <a:ea typeface="Calibri"/>
                        <a:cs typeface="Times New Roman"/>
                      </a:endParaRPr>
                    </a:p>
                  </a:txBody>
                  <a:tcPr marL="68580" marR="68580" marT="0" marB="0"/>
                </a:tc>
              </a:tr>
              <a:tr h="450605">
                <a:tc>
                  <a:txBody>
                    <a:bodyPr/>
                    <a:lstStyle/>
                    <a:p>
                      <a:endParaRPr lang="ru-RU" sz="1100">
                        <a:latin typeface="Calibri"/>
                        <a:cs typeface="Times New Roman"/>
                      </a:endParaRPr>
                    </a:p>
                  </a:txBody>
                  <a:tcPr marL="68580" marR="68580" marT="0" marB="0"/>
                </a:tc>
                <a:tc>
                  <a:txBody>
                    <a:bodyPr/>
                    <a:lstStyle/>
                    <a:p>
                      <a:pPr marL="19050" marR="19050" fontAlgn="base">
                        <a:lnSpc>
                          <a:spcPct val="115000"/>
                        </a:lnSpc>
                        <a:spcAft>
                          <a:spcPts val="0"/>
                        </a:spcAft>
                      </a:pPr>
                      <a:r>
                        <a:rPr lang="ru-RU" sz="1600" dirty="0">
                          <a:solidFill>
                            <a:srgbClr val="000000"/>
                          </a:solidFill>
                          <a:latin typeface="Times New Roman"/>
                          <a:ea typeface="Times New Roman"/>
                          <a:cs typeface="Times New Roman"/>
                        </a:rPr>
                        <a:t>Предложение учащимся примерного плана ответа.</a:t>
                      </a:r>
                      <a:endParaRPr lang="ru-RU" sz="1400" dirty="0">
                        <a:latin typeface="Calibri"/>
                        <a:ea typeface="Calibri"/>
                        <a:cs typeface="Times New Roman"/>
                      </a:endParaRPr>
                    </a:p>
                  </a:txBody>
                  <a:tcPr marL="68580" marR="68580" marT="0" marB="0"/>
                </a:tc>
              </a:tr>
              <a:tr h="766646">
                <a:tc>
                  <a:txBody>
                    <a:bodyPr/>
                    <a:lstStyle/>
                    <a:p>
                      <a:endParaRPr lang="ru-RU" sz="1100" dirty="0">
                        <a:latin typeface="Calibri"/>
                        <a:cs typeface="Times New Roman"/>
                      </a:endParaRPr>
                    </a:p>
                  </a:txBody>
                  <a:tcPr marL="68580" marR="68580" marT="0" marB="0"/>
                </a:tc>
                <a:tc>
                  <a:txBody>
                    <a:bodyPr/>
                    <a:lstStyle/>
                    <a:p>
                      <a:pPr marL="19050" marR="19050" fontAlgn="base">
                        <a:lnSpc>
                          <a:spcPct val="115000"/>
                        </a:lnSpc>
                        <a:spcAft>
                          <a:spcPts val="0"/>
                        </a:spcAft>
                      </a:pPr>
                      <a:r>
                        <a:rPr lang="ru-RU" sz="1600" dirty="0">
                          <a:solidFill>
                            <a:srgbClr val="000000"/>
                          </a:solidFill>
                          <a:latin typeface="Times New Roman"/>
                          <a:ea typeface="Times New Roman"/>
                          <a:cs typeface="Times New Roman"/>
                        </a:rPr>
                        <a:t>Разрешение пользоваться наглядными пособиями, помогающими ученику отвечать на поставленный вопрос.</a:t>
                      </a:r>
                      <a:endParaRPr lang="ru-RU" sz="1400" dirty="0">
                        <a:latin typeface="Calibri"/>
                        <a:ea typeface="Calibri"/>
                        <a:cs typeface="Times New Roman"/>
                      </a:endParaRPr>
                    </a:p>
                  </a:txBody>
                  <a:tcPr marL="68580" marR="68580" marT="0" marB="0"/>
                </a:tc>
              </a:tr>
              <a:tr h="450605">
                <a:tc>
                  <a:txBody>
                    <a:bodyPr/>
                    <a:lstStyle/>
                    <a:p>
                      <a:endParaRPr lang="ru-RU" sz="1100">
                        <a:latin typeface="Calibri"/>
                        <a:cs typeface="Times New Roman"/>
                      </a:endParaRPr>
                    </a:p>
                  </a:txBody>
                  <a:tcPr marL="68580" marR="68580" marT="0" marB="0"/>
                </a:tc>
                <a:tc>
                  <a:txBody>
                    <a:bodyPr/>
                    <a:lstStyle/>
                    <a:p>
                      <a:pPr marL="19050" marR="19050" fontAlgn="base">
                        <a:lnSpc>
                          <a:spcPct val="115000"/>
                        </a:lnSpc>
                        <a:spcAft>
                          <a:spcPts val="0"/>
                        </a:spcAft>
                      </a:pPr>
                      <a:r>
                        <a:rPr lang="ru-RU" sz="1600" dirty="0">
                          <a:solidFill>
                            <a:srgbClr val="000000"/>
                          </a:solidFill>
                          <a:latin typeface="Times New Roman"/>
                          <a:ea typeface="Times New Roman"/>
                          <a:cs typeface="Times New Roman"/>
                        </a:rPr>
                        <a:t>Стимулировать оценкой, подбадриванием, похвалой.</a:t>
                      </a:r>
                      <a:endParaRPr lang="ru-RU" sz="1400" dirty="0">
                        <a:latin typeface="Calibri"/>
                        <a:ea typeface="Calibri"/>
                        <a:cs typeface="Times New Roman"/>
                      </a:endParaRPr>
                    </a:p>
                  </a:txBody>
                  <a:tcPr marL="68580" marR="68580" marT="0" marB="0"/>
                </a:tc>
              </a:tr>
              <a:tr h="2555486">
                <a:tc>
                  <a:txBody>
                    <a:bodyPr/>
                    <a:lstStyle/>
                    <a:p>
                      <a:endParaRPr lang="ru-RU" sz="1100" dirty="0">
                        <a:latin typeface="Calibri"/>
                        <a:cs typeface="Times New Roman"/>
                      </a:endParaRPr>
                    </a:p>
                  </a:txBody>
                  <a:tcPr marL="68580" marR="68580" marT="0" marB="0"/>
                </a:tc>
                <a:tc>
                  <a:txBody>
                    <a:bodyPr/>
                    <a:lstStyle/>
                    <a:p>
                      <a:pPr>
                        <a:lnSpc>
                          <a:spcPct val="115000"/>
                        </a:lnSpc>
                        <a:spcAft>
                          <a:spcPts val="0"/>
                        </a:spcAft>
                      </a:pPr>
                      <a:r>
                        <a:rPr lang="ru-RU" sz="1600" dirty="0">
                          <a:latin typeface="Times New Roman"/>
                          <a:ea typeface="Times New Roman"/>
                          <a:cs typeface="Times New Roman"/>
                        </a:rPr>
                        <a:t>Проверять, как ученики усвоили трудный для восприятия материал. После проверки письменных самостоятельных работ, анализа устных ответов, выявить типичные для класса ошибки. Акцентировать внимание на их устранении. Если школьник пропустил предыдущий урок, проверить, как он усвоил материал. Завершив изучение темы, подвести итоги: проанализировать уровень усвоения новых знаний, умений и навыков, разобраться с причиной отставания.</a:t>
                      </a:r>
                      <a:endParaRPr lang="ru-RU" sz="14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Оказание помощи неуспевающему ученику на уроке</a:t>
            </a:r>
            <a:endParaRPr lang="ru-RU" dirty="0"/>
          </a:p>
        </p:txBody>
      </p:sp>
      <p:graphicFrame>
        <p:nvGraphicFramePr>
          <p:cNvPr id="4" name="Содержимое 3"/>
          <p:cNvGraphicFramePr>
            <a:graphicFrameLocks noGrp="1"/>
          </p:cNvGraphicFramePr>
          <p:nvPr>
            <p:ph sz="quarter" idx="1"/>
          </p:nvPr>
        </p:nvGraphicFramePr>
        <p:xfrm>
          <a:off x="457200" y="1600200"/>
          <a:ext cx="7859216" cy="4840605"/>
        </p:xfrm>
        <a:graphic>
          <a:graphicData uri="http://schemas.openxmlformats.org/drawingml/2006/table">
            <a:tbl>
              <a:tblPr firstRow="1" bandRow="1">
                <a:tableStyleId>{5940675A-B579-460E-94D1-54222C63F5DA}</a:tableStyleId>
              </a:tblPr>
              <a:tblGrid>
                <a:gridCol w="3034680"/>
                <a:gridCol w="4824536"/>
              </a:tblGrid>
              <a:tr h="370840">
                <a:tc>
                  <a:txBody>
                    <a:bodyPr/>
                    <a:lstStyle/>
                    <a:p>
                      <a:pPr marL="19050" marR="19050" fontAlgn="base">
                        <a:lnSpc>
                          <a:spcPct val="115000"/>
                        </a:lnSpc>
                        <a:spcAft>
                          <a:spcPts val="0"/>
                        </a:spcAft>
                      </a:pPr>
                      <a:r>
                        <a:rPr lang="ru-RU" sz="2000" b="1" dirty="0">
                          <a:solidFill>
                            <a:srgbClr val="000000"/>
                          </a:solidFill>
                          <a:latin typeface="Times New Roman"/>
                          <a:ea typeface="Times New Roman"/>
                          <a:cs typeface="Times New Roman"/>
                        </a:rPr>
                        <a:t>При изложении нового материала</a:t>
                      </a:r>
                      <a:endParaRPr lang="ru-RU" sz="1800" b="1" dirty="0">
                        <a:latin typeface="Calibri"/>
                        <a:ea typeface="Calibri"/>
                        <a:cs typeface="Times New Roman"/>
                      </a:endParaRPr>
                    </a:p>
                  </a:txBody>
                  <a:tcPr marL="68580" marR="68580" marT="0" marB="0"/>
                </a:tc>
                <a:tc>
                  <a:txBody>
                    <a:bodyPr/>
                    <a:lstStyle/>
                    <a:p>
                      <a:pPr marL="19050" marR="19050" fontAlgn="base">
                        <a:lnSpc>
                          <a:spcPct val="115000"/>
                        </a:lnSpc>
                        <a:spcAft>
                          <a:spcPts val="0"/>
                        </a:spcAft>
                      </a:pPr>
                      <a:r>
                        <a:rPr lang="ru-RU" sz="2000">
                          <a:solidFill>
                            <a:srgbClr val="000000"/>
                          </a:solidFill>
                          <a:latin typeface="Times New Roman"/>
                          <a:ea typeface="Times New Roman"/>
                          <a:cs typeface="Times New Roman"/>
                        </a:rPr>
                        <a:t>Применение мер поддержания интереса к усвоению темы.</a:t>
                      </a:r>
                      <a:endParaRPr lang="ru-RU" sz="1800">
                        <a:latin typeface="Calibri"/>
                        <a:ea typeface="Calibri"/>
                        <a:cs typeface="Times New Roman"/>
                      </a:endParaRPr>
                    </a:p>
                  </a:txBody>
                  <a:tcPr marL="68580" marR="68580" marT="0" marB="0"/>
                </a:tc>
              </a:tr>
              <a:tr h="370840">
                <a:tc>
                  <a:txBody>
                    <a:bodyPr/>
                    <a:lstStyle/>
                    <a:p>
                      <a:endParaRPr lang="ru-RU" sz="1800" dirty="0">
                        <a:latin typeface="Calibri"/>
                        <a:cs typeface="Times New Roman"/>
                      </a:endParaRPr>
                    </a:p>
                  </a:txBody>
                  <a:tcPr marL="68580" marR="68580" marT="0" marB="0"/>
                </a:tc>
                <a:tc>
                  <a:txBody>
                    <a:bodyPr/>
                    <a:lstStyle/>
                    <a:p>
                      <a:pPr marL="19050" marR="19050" fontAlgn="base">
                        <a:lnSpc>
                          <a:spcPct val="115000"/>
                        </a:lnSpc>
                        <a:spcAft>
                          <a:spcPts val="0"/>
                        </a:spcAft>
                      </a:pPr>
                      <a:r>
                        <a:rPr lang="ru-RU" sz="2000">
                          <a:solidFill>
                            <a:srgbClr val="000000"/>
                          </a:solidFill>
                          <a:latin typeface="Times New Roman"/>
                          <a:ea typeface="Times New Roman"/>
                          <a:cs typeface="Times New Roman"/>
                        </a:rPr>
                        <a:t>Более частое обращение к слабоуспевающим с вопросами, выясняющими степень понимания ими учебного материала.</a:t>
                      </a:r>
                      <a:endParaRPr lang="ru-RU" sz="1800">
                        <a:latin typeface="Calibri"/>
                        <a:ea typeface="Calibri"/>
                        <a:cs typeface="Times New Roman"/>
                      </a:endParaRPr>
                    </a:p>
                  </a:txBody>
                  <a:tcPr marL="68580" marR="68580" marT="0" marB="0"/>
                </a:tc>
              </a:tr>
              <a:tr h="370840">
                <a:tc>
                  <a:txBody>
                    <a:bodyPr/>
                    <a:lstStyle/>
                    <a:p>
                      <a:endParaRPr lang="ru-RU" sz="1800">
                        <a:latin typeface="Calibri"/>
                        <a:cs typeface="Times New Roman"/>
                      </a:endParaRPr>
                    </a:p>
                  </a:txBody>
                  <a:tcPr marL="68580" marR="68580" marT="0" marB="0"/>
                </a:tc>
                <a:tc>
                  <a:txBody>
                    <a:bodyPr/>
                    <a:lstStyle/>
                    <a:p>
                      <a:pPr marL="19050" marR="19050" fontAlgn="base">
                        <a:lnSpc>
                          <a:spcPct val="115000"/>
                        </a:lnSpc>
                        <a:spcAft>
                          <a:spcPts val="0"/>
                        </a:spcAft>
                      </a:pPr>
                      <a:r>
                        <a:rPr lang="ru-RU" sz="2000" dirty="0">
                          <a:latin typeface="Times New Roman"/>
                          <a:ea typeface="Times New Roman"/>
                          <a:cs typeface="Times New Roman"/>
                        </a:rPr>
                        <a:t>Во время урока контролировать, понимают ли дети суть изучаемых терминов, понятий. Поощрять стремление учеников задавать вопросы при затруднениях. Выбирать методы и формы работы, которые вызовут интерес к процессу обучения. Обеспечить активное усвоение знаний всеми учащимися.</a:t>
                      </a:r>
                      <a:endParaRPr lang="ru-RU" sz="18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Оказание помощи неуспевающему ученику на уроке</a:t>
            </a:r>
            <a:endParaRPr lang="ru-RU" dirty="0"/>
          </a:p>
        </p:txBody>
      </p:sp>
      <p:graphicFrame>
        <p:nvGraphicFramePr>
          <p:cNvPr id="4" name="Содержимое 3"/>
          <p:cNvGraphicFramePr>
            <a:graphicFrameLocks noGrp="1"/>
          </p:cNvGraphicFramePr>
          <p:nvPr>
            <p:ph sz="quarter" idx="1"/>
          </p:nvPr>
        </p:nvGraphicFramePr>
        <p:xfrm>
          <a:off x="457200" y="1600200"/>
          <a:ext cx="7467600" cy="3855720"/>
        </p:xfrm>
        <a:graphic>
          <a:graphicData uri="http://schemas.openxmlformats.org/drawingml/2006/table">
            <a:tbl>
              <a:tblPr firstRow="1" bandRow="1">
                <a:tableStyleId>{5940675A-B579-460E-94D1-54222C63F5DA}</a:tableStyleId>
              </a:tblPr>
              <a:tblGrid>
                <a:gridCol w="2746648"/>
                <a:gridCol w="4720952"/>
              </a:tblGrid>
              <a:tr h="370840">
                <a:tc>
                  <a:txBody>
                    <a:bodyPr/>
                    <a:lstStyle/>
                    <a:p>
                      <a:pPr marL="19050" marR="19050" fontAlgn="base">
                        <a:lnSpc>
                          <a:spcPct val="115000"/>
                        </a:lnSpc>
                        <a:spcAft>
                          <a:spcPts val="0"/>
                        </a:spcAft>
                      </a:pPr>
                      <a:r>
                        <a:rPr lang="ru-RU" sz="2000" b="1" dirty="0"/>
                        <a:t>В ходе самостоятельной работы</a:t>
                      </a:r>
                      <a:endParaRPr lang="ru-RU" sz="1800" b="1" dirty="0">
                        <a:latin typeface="Calibri"/>
                        <a:ea typeface="Calibri"/>
                        <a:cs typeface="Times New Roman"/>
                      </a:endParaRPr>
                    </a:p>
                  </a:txBody>
                  <a:tcPr marL="68580" marR="68580" marT="0" marB="0"/>
                </a:tc>
                <a:tc>
                  <a:txBody>
                    <a:bodyPr/>
                    <a:lstStyle/>
                    <a:p>
                      <a:pPr marL="19050" marR="19050" fontAlgn="base">
                        <a:lnSpc>
                          <a:spcPct val="115000"/>
                        </a:lnSpc>
                        <a:spcAft>
                          <a:spcPts val="0"/>
                        </a:spcAft>
                      </a:pPr>
                      <a:r>
                        <a:rPr lang="ru-RU" sz="2000" dirty="0"/>
                        <a:t>Разбивка заданий на дозы, этапы, выделение в сложных заданиях ряда простых.</a:t>
                      </a:r>
                      <a:endParaRPr lang="ru-RU" sz="1800" dirty="0">
                        <a:latin typeface="Calibri"/>
                        <a:ea typeface="Calibri"/>
                        <a:cs typeface="Times New Roman"/>
                      </a:endParaRPr>
                    </a:p>
                  </a:txBody>
                  <a:tcPr marL="68580" marR="68580" marT="0" marB="0"/>
                </a:tc>
              </a:tr>
              <a:tr h="370840">
                <a:tc>
                  <a:txBody>
                    <a:bodyPr/>
                    <a:lstStyle/>
                    <a:p>
                      <a:endParaRPr lang="ru-RU" sz="1800" dirty="0">
                        <a:latin typeface="Calibri"/>
                        <a:cs typeface="Times New Roman"/>
                      </a:endParaRPr>
                    </a:p>
                  </a:txBody>
                  <a:tcPr marL="68580" marR="68580" marT="0" marB="0"/>
                </a:tc>
                <a:tc>
                  <a:txBody>
                    <a:bodyPr/>
                    <a:lstStyle/>
                    <a:p>
                      <a:pPr marL="19050" marR="19050" fontAlgn="base">
                        <a:lnSpc>
                          <a:spcPct val="115000"/>
                        </a:lnSpc>
                        <a:spcAft>
                          <a:spcPts val="0"/>
                        </a:spcAft>
                      </a:pPr>
                      <a:r>
                        <a:rPr lang="ru-RU" sz="2000" dirty="0"/>
                        <a:t>Ссылка на аналогичное задание, выполненное ранее.</a:t>
                      </a:r>
                      <a:endParaRPr lang="ru-RU" sz="1800" dirty="0">
                        <a:latin typeface="Calibri"/>
                        <a:ea typeface="Calibri"/>
                        <a:cs typeface="Times New Roman"/>
                      </a:endParaRPr>
                    </a:p>
                  </a:txBody>
                  <a:tcPr marL="68580" marR="68580" marT="0" marB="0"/>
                </a:tc>
              </a:tr>
              <a:tr h="370840">
                <a:tc>
                  <a:txBody>
                    <a:bodyPr/>
                    <a:lstStyle/>
                    <a:p>
                      <a:endParaRPr lang="ru-RU" sz="1800">
                        <a:latin typeface="Calibri"/>
                        <a:cs typeface="Times New Roman"/>
                      </a:endParaRPr>
                    </a:p>
                  </a:txBody>
                  <a:tcPr marL="68580" marR="68580" marT="0" marB="0"/>
                </a:tc>
                <a:tc>
                  <a:txBody>
                    <a:bodyPr/>
                    <a:lstStyle/>
                    <a:p>
                      <a:pPr marL="19050" marR="19050" fontAlgn="base">
                        <a:lnSpc>
                          <a:spcPct val="115000"/>
                        </a:lnSpc>
                        <a:spcAft>
                          <a:spcPts val="0"/>
                        </a:spcAft>
                      </a:pPr>
                      <a:r>
                        <a:rPr lang="ru-RU" sz="2000"/>
                        <a:t>Напоминание способа и приема выполнения задания.</a:t>
                      </a:r>
                      <a:endParaRPr lang="ru-RU" sz="1800">
                        <a:latin typeface="Calibri"/>
                        <a:ea typeface="Calibri"/>
                        <a:cs typeface="Times New Roman"/>
                      </a:endParaRPr>
                    </a:p>
                  </a:txBody>
                  <a:tcPr marL="68580" marR="68580" marT="0" marB="0"/>
                </a:tc>
              </a:tr>
              <a:tr h="370840">
                <a:tc>
                  <a:txBody>
                    <a:bodyPr/>
                    <a:lstStyle/>
                    <a:p>
                      <a:endParaRPr lang="ru-RU" sz="1800">
                        <a:latin typeface="Calibri"/>
                        <a:cs typeface="Times New Roman"/>
                      </a:endParaRPr>
                    </a:p>
                  </a:txBody>
                  <a:tcPr marL="68580" marR="68580" marT="0" marB="0"/>
                </a:tc>
                <a:tc>
                  <a:txBody>
                    <a:bodyPr/>
                    <a:lstStyle/>
                    <a:p>
                      <a:pPr marL="19050" marR="19050" fontAlgn="base">
                        <a:lnSpc>
                          <a:spcPct val="115000"/>
                        </a:lnSpc>
                        <a:spcAft>
                          <a:spcPts val="0"/>
                        </a:spcAft>
                      </a:pPr>
                      <a:r>
                        <a:rPr lang="ru-RU" sz="2000"/>
                        <a:t>Стимулирование самостоятельных действий слабоуспевающих.</a:t>
                      </a:r>
                      <a:endParaRPr lang="ru-RU" sz="1800">
                        <a:latin typeface="Calibri"/>
                        <a:ea typeface="Calibri"/>
                        <a:cs typeface="Times New Roman"/>
                      </a:endParaRPr>
                    </a:p>
                  </a:txBody>
                  <a:tcPr marL="68580" marR="68580" marT="0" marB="0"/>
                </a:tc>
              </a:tr>
              <a:tr h="370840">
                <a:tc>
                  <a:txBody>
                    <a:bodyPr/>
                    <a:lstStyle/>
                    <a:p>
                      <a:endParaRPr lang="ru-RU" sz="1800">
                        <a:latin typeface="Calibri"/>
                        <a:cs typeface="Times New Roman"/>
                      </a:endParaRPr>
                    </a:p>
                  </a:txBody>
                  <a:tcPr marL="68580" marR="68580" marT="0" marB="0"/>
                </a:tc>
                <a:tc>
                  <a:txBody>
                    <a:bodyPr/>
                    <a:lstStyle/>
                    <a:p>
                      <a:pPr marL="19050" marR="19050" fontAlgn="base">
                        <a:lnSpc>
                          <a:spcPct val="115000"/>
                        </a:lnSpc>
                        <a:spcAft>
                          <a:spcPts val="0"/>
                        </a:spcAft>
                      </a:pPr>
                      <a:r>
                        <a:rPr lang="ru-RU" sz="2000" dirty="0"/>
                        <a:t>Более тщательный контроль за их деятельностью, указание на ошибки.</a:t>
                      </a:r>
                      <a:endParaRPr lang="ru-RU" sz="18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Оказание помощи неуспевающему ученику на уроке</a:t>
            </a:r>
            <a:endParaRPr lang="ru-RU" dirty="0"/>
          </a:p>
        </p:txBody>
      </p:sp>
      <p:graphicFrame>
        <p:nvGraphicFramePr>
          <p:cNvPr id="4" name="Содержимое 3"/>
          <p:cNvGraphicFramePr>
            <a:graphicFrameLocks noGrp="1"/>
          </p:cNvGraphicFramePr>
          <p:nvPr>
            <p:ph sz="quarter" idx="1"/>
          </p:nvPr>
        </p:nvGraphicFramePr>
        <p:xfrm>
          <a:off x="179512" y="1600200"/>
          <a:ext cx="8280920" cy="5257800"/>
        </p:xfrm>
        <a:graphic>
          <a:graphicData uri="http://schemas.openxmlformats.org/drawingml/2006/table">
            <a:tbl>
              <a:tblPr firstRow="1" bandRow="1">
                <a:tableStyleId>{5940675A-B579-460E-94D1-54222C63F5DA}</a:tableStyleId>
              </a:tblPr>
              <a:tblGrid>
                <a:gridCol w="2566690"/>
                <a:gridCol w="5714230"/>
              </a:tblGrid>
              <a:tr h="370840">
                <a:tc>
                  <a:txBody>
                    <a:bodyPr/>
                    <a:lstStyle/>
                    <a:p>
                      <a:pPr marL="19050" marR="19050">
                        <a:lnSpc>
                          <a:spcPct val="115000"/>
                        </a:lnSpc>
                        <a:spcAft>
                          <a:spcPts val="0"/>
                        </a:spcAft>
                      </a:pPr>
                      <a:r>
                        <a:rPr lang="ru-RU" sz="2000" b="1" dirty="0"/>
                        <a:t>Домашнее задание</a:t>
                      </a:r>
                      <a:endParaRPr lang="ru-RU" sz="2000" b="1" dirty="0">
                        <a:latin typeface="Calibri"/>
                        <a:ea typeface="Calibri"/>
                        <a:cs typeface="Times New Roman"/>
                      </a:endParaRPr>
                    </a:p>
                  </a:txBody>
                  <a:tcPr marL="68580" marR="68580" marT="0" marB="0"/>
                </a:tc>
                <a:tc>
                  <a:txBody>
                    <a:bodyPr/>
                    <a:lstStyle/>
                    <a:p>
                      <a:pPr>
                        <a:lnSpc>
                          <a:spcPct val="115000"/>
                        </a:lnSpc>
                        <a:spcAft>
                          <a:spcPts val="0"/>
                        </a:spcAft>
                      </a:pPr>
                      <a:r>
                        <a:rPr lang="ru-RU" sz="2000" dirty="0"/>
                        <a:t>В заданиях для работы дома должен повторяться пройденный материал. Внимание сосредотачивается на самых важных, </a:t>
                      </a:r>
                      <a:r>
                        <a:rPr lang="ru-RU" sz="2000" dirty="0" err="1"/>
                        <a:t>трудноусваиваемых</a:t>
                      </a:r>
                      <a:r>
                        <a:rPr lang="ru-RU" sz="2000" dirty="0"/>
                        <a:t> элементах программы. Регулярно задавать упражнения, при решении которых ученикам придется поработать над типичными ошибками. Давать школьникам четкие, понятные инструкции по выполнению домашних заданий. Работая с отстающими детьми, постоянно проверять степень понимания ими этих наставлений. С целью исключить перегрузку, оговорить объем упражнений с другими педагогами, преподающими в классе.</a:t>
                      </a:r>
                      <a:endParaRPr lang="ru-RU"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218</TotalTime>
  <Words>1290</Words>
  <Application>Microsoft Office PowerPoint</Application>
  <PresentationFormat>Экран (4:3)</PresentationFormat>
  <Paragraphs>135</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Эркер</vt:lpstr>
      <vt:lpstr>Слайд 1</vt:lpstr>
      <vt:lpstr>Причины неуспеваемости</vt:lpstr>
      <vt:lpstr>Слайд 3</vt:lpstr>
      <vt:lpstr>Особенности неуспевающих учащихся</vt:lpstr>
      <vt:lpstr>Меры предупреждения неуспеваемости ученика:</vt:lpstr>
      <vt:lpstr>Оказание помощи неуспевающему ученику на уроке</vt:lpstr>
      <vt:lpstr>Оказание помощи неуспевающему ученику на уроке</vt:lpstr>
      <vt:lpstr>Оказание помощи неуспевающему ученику на уроке</vt:lpstr>
      <vt:lpstr>Оказание помощи неуспевающему ученику на уроке</vt:lpstr>
      <vt:lpstr>Слайд 10</vt:lpstr>
      <vt:lpstr>10 правил работы со слабоуспевающими</vt:lpstr>
      <vt:lpstr>10 правил работы со слабоуспевающими</vt:lpstr>
      <vt:lpstr>Виды работ</vt:lpstr>
      <vt:lpstr>Варианты дифференциации</vt:lpstr>
      <vt:lpstr>Слайд 15</vt:lpstr>
      <vt:lpstr>Слайд 16</vt:lpstr>
      <vt:lpstr>Технология полного усвоения</vt:lpstr>
      <vt:lpstr>Технология ПФУД</vt:lpstr>
      <vt:lpstr>ПАМЯТКИ</vt:lpstr>
      <vt:lpstr>Повторение изученного материала</vt:lpstr>
      <vt:lpstr>Мнемотехника </vt:lpstr>
      <vt:lpstr>Практическая работа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ГКОШИ12</dc:creator>
  <cp:lastModifiedBy>Денис Титанаков</cp:lastModifiedBy>
  <cp:revision>14</cp:revision>
  <dcterms:created xsi:type="dcterms:W3CDTF">2018-03-29T05:48:32Z</dcterms:created>
  <dcterms:modified xsi:type="dcterms:W3CDTF">2022-02-23T15:42:15Z</dcterms:modified>
</cp:coreProperties>
</file>