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7" r:id="rId3"/>
    <p:sldId id="287" r:id="rId4"/>
    <p:sldId id="288" r:id="rId5"/>
    <p:sldId id="289" r:id="rId6"/>
    <p:sldId id="259" r:id="rId7"/>
    <p:sldId id="299" r:id="rId8"/>
    <p:sldId id="303" r:id="rId9"/>
    <p:sldId id="290" r:id="rId10"/>
    <p:sldId id="310" r:id="rId11"/>
    <p:sldId id="295" r:id="rId12"/>
    <p:sldId id="268" r:id="rId13"/>
    <p:sldId id="269" r:id="rId14"/>
    <p:sldId id="304" r:id="rId15"/>
    <p:sldId id="312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305" r:id="rId26"/>
    <p:sldId id="300" r:id="rId27"/>
    <p:sldId id="281" r:id="rId28"/>
    <p:sldId id="301" r:id="rId29"/>
    <p:sldId id="285" r:id="rId30"/>
    <p:sldId id="286" r:id="rId31"/>
    <p:sldId id="284" r:id="rId32"/>
    <p:sldId id="302" r:id="rId33"/>
    <p:sldId id="298" r:id="rId34"/>
    <p:sldId id="30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36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762000" y="1600200"/>
            <a:ext cx="38100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4400" y="1600200"/>
            <a:ext cx="38100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833AC-39C4-4B2D-9174-E7A2CA6C9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1;&#1088;&#1086;&#1082;_&#1051;&#1080;&#1090;&#1103;&#1075;&#1080;&#1085;&#1072;\&#1052;&#1072;&#1088;&#1072;&#1092;&#1086;&#1085;&#1089;&#1082;&#1086;&#1077;%20&#1089;&#1088;&#1072;&#1078;&#1077;&#1085;&#1080;&#1077;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img0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332656"/>
            <a:ext cx="8137151" cy="57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6515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10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2730505" cy="4214842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pic>
        <p:nvPicPr>
          <p:cNvPr id="25604" name="Picture 11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28604"/>
            <a:ext cx="3000396" cy="4214842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2143108" y="4643446"/>
            <a:ext cx="18954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/>
              <a:t>Греческий</a:t>
            </a:r>
          </a:p>
          <a:p>
            <a:pPr algn="ctr">
              <a:buFontTx/>
              <a:buNone/>
            </a:pPr>
            <a:r>
              <a:rPr lang="ru-RU" sz="2800" b="1" dirty="0"/>
              <a:t>воин</a:t>
            </a:r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4643438" y="4643446"/>
            <a:ext cx="21288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/>
              <a:t>Персидский</a:t>
            </a:r>
          </a:p>
          <a:p>
            <a:pPr algn="ctr">
              <a:buFontTx/>
              <a:buNone/>
            </a:pPr>
            <a:r>
              <a:rPr lang="ru-RU" sz="2800" b="1" dirty="0"/>
              <a:t> воин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30"/>
            <a:ext cx="6624736" cy="683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 flipH="1">
            <a:off x="3419872" y="3645024"/>
            <a:ext cx="90010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39752" y="4357660"/>
            <a:ext cx="117727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43808" y="3356992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24288" y="3496718"/>
            <a:ext cx="143090" cy="1080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5076056" y="4005064"/>
            <a:ext cx="86409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4211960" y="3933056"/>
            <a:ext cx="720080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>
            <a:off x="3667377" y="3729598"/>
            <a:ext cx="648535" cy="13145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множение 2"/>
          <p:cNvSpPr/>
          <p:nvPr/>
        </p:nvSpPr>
        <p:spPr>
          <a:xfrm>
            <a:off x="3419872" y="3356992"/>
            <a:ext cx="432048" cy="3960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3505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6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0"/>
            <a:ext cx="9036050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 rot="4371902">
            <a:off x="2133600" y="4495800"/>
            <a:ext cx="1600200" cy="685800"/>
            <a:chOff x="1392" y="2832"/>
            <a:chExt cx="1008" cy="432"/>
          </a:xfrm>
        </p:grpSpPr>
        <p:sp>
          <p:nvSpPr>
            <p:cNvPr id="1045" name="AutoShape 8"/>
            <p:cNvSpPr>
              <a:spLocks noChangeArrowheads="1"/>
            </p:cNvSpPr>
            <p:nvPr/>
          </p:nvSpPr>
          <p:spPr bwMode="auto">
            <a:xfrm>
              <a:off x="1536" y="2832"/>
              <a:ext cx="720" cy="19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AutoShape 9"/>
            <p:cNvSpPr>
              <a:spLocks noChangeArrowheads="1"/>
            </p:cNvSpPr>
            <p:nvPr/>
          </p:nvSpPr>
          <p:spPr bwMode="auto">
            <a:xfrm>
              <a:off x="1392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AutoShape 10"/>
            <p:cNvSpPr>
              <a:spLocks noChangeArrowheads="1"/>
            </p:cNvSpPr>
            <p:nvPr/>
          </p:nvSpPr>
          <p:spPr bwMode="auto">
            <a:xfrm>
              <a:off x="2256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28" name="Oval 12"/>
          <p:cNvSpPr>
            <a:spLocks noChangeArrowheads="1"/>
          </p:cNvSpPr>
          <p:nvPr/>
        </p:nvSpPr>
        <p:spPr bwMode="auto">
          <a:xfrm rot="4265027">
            <a:off x="3884613" y="40386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Oval 13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Oval 14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Text Box 15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1033" name="Text Box 16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Персы</a:t>
            </a:r>
          </a:p>
        </p:txBody>
      </p:sp>
      <p:sp>
        <p:nvSpPr>
          <p:cNvPr id="1034" name="Text Box 17"/>
          <p:cNvSpPr txBox="1">
            <a:spLocks noChangeArrowheads="1"/>
          </p:cNvSpPr>
          <p:nvPr/>
        </p:nvSpPr>
        <p:spPr bwMode="auto">
          <a:xfrm>
            <a:off x="2916238" y="2205038"/>
            <a:ext cx="170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1035" name="Text Box 18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u="sng">
                <a:solidFill>
                  <a:srgbClr val="FF0000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 u="sng">
                <a:solidFill>
                  <a:srgbClr val="FF0000"/>
                </a:solidFill>
              </a:rPr>
              <a:t>греков</a:t>
            </a:r>
          </a:p>
        </p:txBody>
      </p:sp>
      <p:sp>
        <p:nvSpPr>
          <p:cNvPr id="1036" name="Text Box 19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u="sng">
                <a:solidFill>
                  <a:srgbClr val="FF0000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 u="sng">
                <a:solidFill>
                  <a:srgbClr val="FF0000"/>
                </a:solidFill>
              </a:rPr>
              <a:t>персов</a:t>
            </a:r>
          </a:p>
        </p:txBody>
      </p:sp>
      <p:sp>
        <p:nvSpPr>
          <p:cNvPr id="1037" name="Text Box 20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1038" name="Text Box 21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9243" name="AutoShape 27"/>
          <p:cNvSpPr>
            <a:spLocks noChangeArrowheads="1"/>
          </p:cNvSpPr>
          <p:nvPr/>
        </p:nvSpPr>
        <p:spPr bwMode="auto">
          <a:xfrm rot="2725026">
            <a:off x="1447800" y="4159250"/>
            <a:ext cx="1447800" cy="609600"/>
          </a:xfrm>
          <a:prstGeom prst="rightArrow">
            <a:avLst>
              <a:gd name="adj1" fmla="val 50000"/>
              <a:gd name="adj2" fmla="val 59375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4" name="AutoShape 28"/>
          <p:cNvSpPr>
            <a:spLocks noChangeArrowheads="1"/>
          </p:cNvSpPr>
          <p:nvPr/>
        </p:nvSpPr>
        <p:spPr bwMode="auto">
          <a:xfrm>
            <a:off x="1524000" y="350520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5" name="AutoShape 29"/>
          <p:cNvSpPr>
            <a:spLocks noChangeArrowheads="1"/>
          </p:cNvSpPr>
          <p:nvPr/>
        </p:nvSpPr>
        <p:spPr bwMode="auto">
          <a:xfrm rot="2990300">
            <a:off x="1039813" y="4594225"/>
            <a:ext cx="2701925" cy="301625"/>
          </a:xfrm>
          <a:prstGeom prst="rightArrow">
            <a:avLst>
              <a:gd name="adj1" fmla="val 50000"/>
              <a:gd name="adj2" fmla="val 223947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46" name="AutoShape 30"/>
          <p:cNvSpPr>
            <a:spLocks noChangeArrowheads="1"/>
          </p:cNvSpPr>
          <p:nvPr/>
        </p:nvSpPr>
        <p:spPr bwMode="auto">
          <a:xfrm rot="-2008508">
            <a:off x="4953000" y="3733800"/>
            <a:ext cx="1585913" cy="228600"/>
          </a:xfrm>
          <a:prstGeom prst="leftArrow">
            <a:avLst>
              <a:gd name="adj1" fmla="val 50000"/>
              <a:gd name="adj2" fmla="val 173438"/>
            </a:avLst>
          </a:prstGeom>
          <a:solidFill>
            <a:schemeClr val="tx2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26" name="Object 32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1039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 animBg="1"/>
      <p:bldP spid="9229" grpId="0" animBg="1"/>
      <p:bldP spid="9230" grpId="0" animBg="1"/>
      <p:bldP spid="9243" grpId="0" animBg="1"/>
      <p:bldP spid="9244" grpId="0" animBg="1"/>
      <p:bldP spid="9245" grpId="0" animBg="1"/>
      <p:bldP spid="92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7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4371902">
            <a:off x="2133600" y="4495800"/>
            <a:ext cx="1600200" cy="685800"/>
            <a:chOff x="1392" y="2832"/>
            <a:chExt cx="1008" cy="432"/>
          </a:xfrm>
        </p:grpSpPr>
        <p:sp>
          <p:nvSpPr>
            <p:cNvPr id="2065" name="AutoShape 6"/>
            <p:cNvSpPr>
              <a:spLocks noChangeArrowheads="1"/>
            </p:cNvSpPr>
            <p:nvPr/>
          </p:nvSpPr>
          <p:spPr bwMode="auto">
            <a:xfrm>
              <a:off x="1536" y="2832"/>
              <a:ext cx="720" cy="19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6" name="AutoShape 7"/>
            <p:cNvSpPr>
              <a:spLocks noChangeArrowheads="1"/>
            </p:cNvSpPr>
            <p:nvPr/>
          </p:nvSpPr>
          <p:spPr bwMode="auto">
            <a:xfrm>
              <a:off x="1392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67" name="AutoShape 8"/>
            <p:cNvSpPr>
              <a:spLocks noChangeArrowheads="1"/>
            </p:cNvSpPr>
            <p:nvPr/>
          </p:nvSpPr>
          <p:spPr bwMode="auto">
            <a:xfrm>
              <a:off x="2256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3" name="Oval 10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Oval 11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Text Box 12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2057" name="Text Box 14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2058" name="Text Box 15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2059" name="Text Box 16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2060" name="Text Box 17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2061" name="Text Box 18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10260" name="AutoShape 20"/>
          <p:cNvSpPr>
            <a:spLocks noChangeArrowheads="1"/>
          </p:cNvSpPr>
          <p:nvPr/>
        </p:nvSpPr>
        <p:spPr bwMode="auto">
          <a:xfrm rot="-1415211">
            <a:off x="3657600" y="4267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tx2"/>
          </a:solidFill>
          <a:ln w="762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1" name="Oval 21"/>
          <p:cNvSpPr>
            <a:spLocks noChangeArrowheads="1"/>
          </p:cNvSpPr>
          <p:nvPr/>
        </p:nvSpPr>
        <p:spPr bwMode="auto">
          <a:xfrm rot="4265027">
            <a:off x="2971800" y="43434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50" name="Object 23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2063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animBg="1"/>
      <p:bldP spid="102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Марафонская битва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Марафонское сражени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85728"/>
            <a:ext cx="8572560" cy="6362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800000"/>
                </a:solidFill>
              </a:rPr>
              <a:t>Выберите схему  Марафонской битвы: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571612"/>
            <a:ext cx="292892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571612"/>
            <a:ext cx="307183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300039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3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4371902">
            <a:off x="2133600" y="4495800"/>
            <a:ext cx="1600200" cy="685800"/>
            <a:chOff x="1392" y="2832"/>
            <a:chExt cx="1008" cy="432"/>
          </a:xfrm>
        </p:grpSpPr>
        <p:sp>
          <p:nvSpPr>
            <p:cNvPr id="3097" name="AutoShape 6"/>
            <p:cNvSpPr>
              <a:spLocks noChangeArrowheads="1"/>
            </p:cNvSpPr>
            <p:nvPr/>
          </p:nvSpPr>
          <p:spPr bwMode="auto">
            <a:xfrm>
              <a:off x="1536" y="2832"/>
              <a:ext cx="720" cy="19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8" name="AutoShape 7"/>
            <p:cNvSpPr>
              <a:spLocks noChangeArrowheads="1"/>
            </p:cNvSpPr>
            <p:nvPr/>
          </p:nvSpPr>
          <p:spPr bwMode="auto">
            <a:xfrm>
              <a:off x="1392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AutoShape 8"/>
            <p:cNvSpPr>
              <a:spLocks noChangeArrowheads="1"/>
            </p:cNvSpPr>
            <p:nvPr/>
          </p:nvSpPr>
          <p:spPr bwMode="auto">
            <a:xfrm>
              <a:off x="2256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7" name="Oval 9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Oval 10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3082" name="Text Box 14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3083" name="Text Box 15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3086" name="Oval 18"/>
          <p:cNvSpPr>
            <a:spLocks noChangeArrowheads="1"/>
          </p:cNvSpPr>
          <p:nvPr/>
        </p:nvSpPr>
        <p:spPr bwMode="auto">
          <a:xfrm rot="4265027">
            <a:off x="2971800" y="43434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 rot="-1258960">
            <a:off x="2971800" y="46482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 rot="-1258960">
            <a:off x="3276600" y="45720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 rot="-1258960">
            <a:off x="3505200" y="44958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5" name="AutoShape 23"/>
          <p:cNvSpPr>
            <a:spLocks noChangeArrowheads="1"/>
          </p:cNvSpPr>
          <p:nvPr/>
        </p:nvSpPr>
        <p:spPr bwMode="auto">
          <a:xfrm>
            <a:off x="3581400" y="41148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6" name="AutoShape 24"/>
          <p:cNvSpPr>
            <a:spLocks noChangeArrowheads="1"/>
          </p:cNvSpPr>
          <p:nvPr/>
        </p:nvSpPr>
        <p:spPr bwMode="auto">
          <a:xfrm>
            <a:off x="3657600" y="41148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7" name="AutoShape 25"/>
          <p:cNvSpPr>
            <a:spLocks noChangeArrowheads="1"/>
          </p:cNvSpPr>
          <p:nvPr/>
        </p:nvSpPr>
        <p:spPr bwMode="auto">
          <a:xfrm>
            <a:off x="3581400" y="41148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8" name="AutoShape 26"/>
          <p:cNvSpPr>
            <a:spLocks noChangeArrowheads="1"/>
          </p:cNvSpPr>
          <p:nvPr/>
        </p:nvSpPr>
        <p:spPr bwMode="auto">
          <a:xfrm>
            <a:off x="3810000" y="46482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9" name="AutoShape 27"/>
          <p:cNvSpPr>
            <a:spLocks noChangeArrowheads="1"/>
          </p:cNvSpPr>
          <p:nvPr/>
        </p:nvSpPr>
        <p:spPr bwMode="auto">
          <a:xfrm>
            <a:off x="3810000" y="47244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0" name="AutoShape 28"/>
          <p:cNvSpPr>
            <a:spLocks noChangeArrowheads="1"/>
          </p:cNvSpPr>
          <p:nvPr/>
        </p:nvSpPr>
        <p:spPr bwMode="auto">
          <a:xfrm>
            <a:off x="3810000" y="4724400"/>
            <a:ext cx="304800" cy="304800"/>
          </a:xfrm>
          <a:prstGeom prst="flowChartDisplay">
            <a:avLst/>
          </a:prstGeom>
          <a:solidFill>
            <a:schemeClr val="bg2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074" name="Object 30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3087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5"/>
                                            </p:cond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5"/>
                                            </p:cond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1" grpId="0" animBg="1"/>
      <p:bldP spid="13332" grpId="0" animBg="1"/>
      <p:bldP spid="13334" grpId="0" animBg="1"/>
      <p:bldP spid="13335" grpId="0" animBg="1"/>
      <p:bldP spid="13336" grpId="0" animBg="1"/>
      <p:bldP spid="13337" grpId="0" animBg="1"/>
      <p:bldP spid="13338" grpId="0" animBg="1"/>
      <p:bldP spid="13339" grpId="0" animBg="1"/>
      <p:bldP spid="133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9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rot="4371902">
            <a:off x="2133600" y="4495800"/>
            <a:ext cx="1600200" cy="685800"/>
            <a:chOff x="1392" y="2832"/>
            <a:chExt cx="1008" cy="432"/>
          </a:xfrm>
        </p:grpSpPr>
        <p:sp>
          <p:nvSpPr>
            <p:cNvPr id="4116" name="AutoShape 6"/>
            <p:cNvSpPr>
              <a:spLocks noChangeArrowheads="1"/>
            </p:cNvSpPr>
            <p:nvPr/>
          </p:nvSpPr>
          <p:spPr bwMode="auto">
            <a:xfrm>
              <a:off x="1536" y="2832"/>
              <a:ext cx="720" cy="19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AutoShape 7"/>
            <p:cNvSpPr>
              <a:spLocks noChangeArrowheads="1"/>
            </p:cNvSpPr>
            <p:nvPr/>
          </p:nvSpPr>
          <p:spPr bwMode="auto">
            <a:xfrm>
              <a:off x="1392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8" name="AutoShape 8"/>
            <p:cNvSpPr>
              <a:spLocks noChangeArrowheads="1"/>
            </p:cNvSpPr>
            <p:nvPr/>
          </p:nvSpPr>
          <p:spPr bwMode="auto">
            <a:xfrm>
              <a:off x="2256" y="2832"/>
              <a:ext cx="144" cy="432"/>
            </a:xfrm>
            <a:prstGeom prst="flowChartProcess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1" name="Oval 10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Oval 11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Text Box 12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4104" name="Text Box 13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4105" name="Text Box 14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4106" name="Text Box 15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4107" name="Text Box 16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4108" name="Text Box 17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4109" name="Text Box 18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4110" name="Oval 19"/>
          <p:cNvSpPr>
            <a:spLocks noChangeArrowheads="1"/>
          </p:cNvSpPr>
          <p:nvPr/>
        </p:nvSpPr>
        <p:spPr bwMode="auto">
          <a:xfrm rot="4265027">
            <a:off x="2971800" y="43434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819400" y="4038600"/>
            <a:ext cx="1281113" cy="1400175"/>
            <a:chOff x="1776" y="2544"/>
            <a:chExt cx="807" cy="882"/>
          </a:xfrm>
        </p:grpSpPr>
        <p:sp>
          <p:nvSpPr>
            <p:cNvPr id="4113" name="AutoShape 21"/>
            <p:cNvSpPr>
              <a:spLocks noChangeArrowheads="1"/>
            </p:cNvSpPr>
            <p:nvPr/>
          </p:nvSpPr>
          <p:spPr bwMode="auto">
            <a:xfrm rot="-1076128">
              <a:off x="1872" y="2832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57150">
              <a:solidFill>
                <a:srgbClr val="CC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4" name="AutoShape 22"/>
            <p:cNvSpPr>
              <a:spLocks noChangeArrowheads="1"/>
            </p:cNvSpPr>
            <p:nvPr/>
          </p:nvSpPr>
          <p:spPr bwMode="auto">
            <a:xfrm rot="-1076128">
              <a:off x="1968" y="3120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57150">
              <a:solidFill>
                <a:srgbClr val="CC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5" name="AutoShape 23"/>
            <p:cNvSpPr>
              <a:spLocks noChangeArrowheads="1"/>
            </p:cNvSpPr>
            <p:nvPr/>
          </p:nvSpPr>
          <p:spPr bwMode="auto">
            <a:xfrm rot="-1076128">
              <a:off x="1776" y="2544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57150">
              <a:solidFill>
                <a:srgbClr val="CC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4098" name="Object 26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4111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0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17414" name="AutoShape 6"/>
          <p:cNvSpPr>
            <a:spLocks noChangeArrowheads="1"/>
          </p:cNvSpPr>
          <p:nvPr/>
        </p:nvSpPr>
        <p:spPr bwMode="auto">
          <a:xfrm rot="15288040" flipH="1">
            <a:off x="2171700" y="4762500"/>
            <a:ext cx="1143000" cy="304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7"/>
          <p:cNvSpPr>
            <a:spLocks noChangeArrowheads="1"/>
          </p:cNvSpPr>
          <p:nvPr/>
        </p:nvSpPr>
        <p:spPr bwMode="auto">
          <a:xfrm rot="15288040" flipH="1">
            <a:off x="2638425" y="3833813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8"/>
          <p:cNvSpPr>
            <a:spLocks noChangeArrowheads="1"/>
          </p:cNvSpPr>
          <p:nvPr/>
        </p:nvSpPr>
        <p:spPr bwMode="auto">
          <a:xfrm rot="15288040" flipH="1">
            <a:off x="2998788" y="5156200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Oval 9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Oval 10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6154" name="Text Box 12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Персы</a:t>
            </a:r>
          </a:p>
        </p:txBody>
      </p:sp>
      <p:sp>
        <p:nvSpPr>
          <p:cNvPr id="6155" name="Text Box 13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6156" name="Text Box 14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греков</a:t>
            </a:r>
          </a:p>
        </p:txBody>
      </p:sp>
      <p:sp>
        <p:nvSpPr>
          <p:cNvPr id="6157" name="Text Box 15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6158" name="Text Box 16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6159" name="Text Box 17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6160" name="Oval 18"/>
          <p:cNvSpPr>
            <a:spLocks noChangeArrowheads="1"/>
          </p:cNvSpPr>
          <p:nvPr/>
        </p:nvSpPr>
        <p:spPr bwMode="auto">
          <a:xfrm rot="4265027">
            <a:off x="2971800" y="43434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AutoShape 20"/>
          <p:cNvSpPr>
            <a:spLocks noChangeArrowheads="1"/>
          </p:cNvSpPr>
          <p:nvPr/>
        </p:nvSpPr>
        <p:spPr bwMode="auto">
          <a:xfrm rot="-1076128">
            <a:off x="3124200" y="4953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AutoShape 21"/>
          <p:cNvSpPr>
            <a:spLocks noChangeArrowheads="1"/>
          </p:cNvSpPr>
          <p:nvPr/>
        </p:nvSpPr>
        <p:spPr bwMode="auto">
          <a:xfrm rot="-1076128">
            <a:off x="2819400" y="4038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3" name="Rectangle 25"/>
          <p:cNvSpPr>
            <a:spLocks noChangeArrowheads="1"/>
          </p:cNvSpPr>
          <p:nvPr/>
        </p:nvSpPr>
        <p:spPr bwMode="auto">
          <a:xfrm rot="-946317">
            <a:off x="2590800" y="4343400"/>
            <a:ext cx="369888" cy="1065213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4" name="AutoShape 19"/>
          <p:cNvSpPr>
            <a:spLocks noChangeArrowheads="1"/>
          </p:cNvSpPr>
          <p:nvPr/>
        </p:nvSpPr>
        <p:spPr bwMode="auto">
          <a:xfrm rot="-1008057">
            <a:off x="2438400" y="4572000"/>
            <a:ext cx="1433513" cy="457200"/>
          </a:xfrm>
          <a:prstGeom prst="leftArrow">
            <a:avLst>
              <a:gd name="adj1" fmla="val 50000"/>
              <a:gd name="adj2" fmla="val 78385"/>
            </a:avLst>
          </a:prstGeom>
          <a:solidFill>
            <a:schemeClr val="tx2"/>
          </a:solidFill>
          <a:ln w="762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6146" name="Object 27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5135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28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18434" name="AutoShape 2"/>
          <p:cNvSpPr>
            <a:spLocks noChangeArrowheads="1"/>
          </p:cNvSpPr>
          <p:nvPr/>
        </p:nvSpPr>
        <p:spPr bwMode="auto">
          <a:xfrm rot="15288040" flipH="1">
            <a:off x="2171700" y="4762500"/>
            <a:ext cx="1143000" cy="304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6"/>
          <p:cNvSpPr>
            <a:spLocks noChangeArrowheads="1"/>
          </p:cNvSpPr>
          <p:nvPr/>
        </p:nvSpPr>
        <p:spPr bwMode="auto">
          <a:xfrm rot="15288040" flipH="1">
            <a:off x="2638425" y="3833813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7"/>
          <p:cNvSpPr>
            <a:spLocks noChangeArrowheads="1"/>
          </p:cNvSpPr>
          <p:nvPr/>
        </p:nvSpPr>
        <p:spPr bwMode="auto">
          <a:xfrm rot="15288040" flipH="1">
            <a:off x="2998788" y="5156200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Oval 8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Oval 9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Персы</a:t>
            </a: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7181" name="Text Box 14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7182" name="Text Box 15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7183" name="Text Box 16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7184" name="Oval 17"/>
          <p:cNvSpPr>
            <a:spLocks noChangeArrowheads="1"/>
          </p:cNvSpPr>
          <p:nvPr/>
        </p:nvSpPr>
        <p:spPr bwMode="auto">
          <a:xfrm rot="4265027">
            <a:off x="2971800" y="4343400"/>
            <a:ext cx="1676400" cy="457200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AutoShape 19"/>
          <p:cNvSpPr>
            <a:spLocks noChangeArrowheads="1"/>
          </p:cNvSpPr>
          <p:nvPr/>
        </p:nvSpPr>
        <p:spPr bwMode="auto">
          <a:xfrm rot="-1076128">
            <a:off x="3124200" y="4953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438400" y="4343400"/>
            <a:ext cx="609600" cy="1143000"/>
            <a:chOff x="1536" y="2736"/>
            <a:chExt cx="384" cy="720"/>
          </a:xfrm>
        </p:grpSpPr>
        <p:sp>
          <p:nvSpPr>
            <p:cNvPr id="7190" name="AutoShape 21"/>
            <p:cNvSpPr>
              <a:spLocks noChangeArrowheads="1"/>
            </p:cNvSpPr>
            <p:nvPr/>
          </p:nvSpPr>
          <p:spPr bwMode="auto">
            <a:xfrm rot="-978305">
              <a:off x="1536" y="2736"/>
              <a:ext cx="288" cy="240"/>
            </a:xfrm>
            <a:prstGeom prst="flowChartInputOutput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AutoShape 22"/>
            <p:cNvSpPr>
              <a:spLocks noChangeArrowheads="1"/>
            </p:cNvSpPr>
            <p:nvPr/>
          </p:nvSpPr>
          <p:spPr bwMode="auto">
            <a:xfrm rot="20587159" flipV="1">
              <a:off x="1632" y="3216"/>
              <a:ext cx="288" cy="240"/>
            </a:xfrm>
            <a:prstGeom prst="flowChartInputOutput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87" name="AutoShape 23"/>
          <p:cNvSpPr>
            <a:spLocks noChangeArrowheads="1"/>
          </p:cNvSpPr>
          <p:nvPr/>
        </p:nvSpPr>
        <p:spPr bwMode="auto">
          <a:xfrm rot="-1076128">
            <a:off x="2819400" y="40386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8" name="AutoShape 18"/>
          <p:cNvSpPr>
            <a:spLocks noChangeArrowheads="1"/>
          </p:cNvSpPr>
          <p:nvPr/>
        </p:nvSpPr>
        <p:spPr bwMode="auto">
          <a:xfrm rot="-1008057">
            <a:off x="2443163" y="4562475"/>
            <a:ext cx="1433512" cy="457200"/>
          </a:xfrm>
          <a:prstGeom prst="leftArrow">
            <a:avLst>
              <a:gd name="adj1" fmla="val 50000"/>
              <a:gd name="adj2" fmla="val 78385"/>
            </a:avLst>
          </a:prstGeom>
          <a:solidFill>
            <a:schemeClr val="tx2"/>
          </a:solidFill>
          <a:ln w="7620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170" name="Object 25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6159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7"/>
          <p:cNvSpPr>
            <a:spLocks noChangeArrowheads="1"/>
          </p:cNvSpPr>
          <p:nvPr/>
        </p:nvSpPr>
        <p:spPr bwMode="auto">
          <a:xfrm>
            <a:off x="900113" y="404813"/>
            <a:ext cx="7200900" cy="4895850"/>
          </a:xfrm>
          <a:prstGeom prst="horizontalScroll">
            <a:avLst>
              <a:gd name="adj" fmla="val 12500"/>
            </a:avLst>
          </a:prstGeom>
          <a:noFill/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1268413"/>
            <a:ext cx="5689600" cy="32226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latin typeface="Monotype Corsiva" pitchFamily="66" charset="0"/>
              </a:rPr>
              <a:t>Победа греков над персами </a:t>
            </a:r>
            <a:br>
              <a:rPr lang="ru-RU" sz="6000" b="1" dirty="0" smtClean="0">
                <a:latin typeface="Monotype Corsiva" pitchFamily="66" charset="0"/>
              </a:rPr>
            </a:br>
            <a:r>
              <a:rPr lang="ru-RU" sz="6000" b="1" dirty="0" smtClean="0">
                <a:latin typeface="Monotype Corsiva" pitchFamily="66" charset="0"/>
              </a:rPr>
              <a:t>в Марафонской битве</a:t>
            </a:r>
            <a:endParaRPr lang="ru-RU" sz="6000" dirty="0" smtClean="0">
              <a:latin typeface="Monotype Corsiva" pitchFamily="66" charset="0"/>
            </a:endParaRPr>
          </a:p>
        </p:txBody>
      </p:sp>
      <p:pic>
        <p:nvPicPr>
          <p:cNvPr id="19461" name="Picture 5" descr="дарий 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005263"/>
            <a:ext cx="17287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308850" y="5949950"/>
            <a:ext cx="1389063" cy="557213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dirty="0"/>
              <a:t>Дарий </a:t>
            </a:r>
            <a:r>
              <a:rPr lang="en-US" dirty="0"/>
              <a:t>I</a:t>
            </a:r>
            <a:endParaRPr lang="ru-RU" dirty="0"/>
          </a:p>
        </p:txBody>
      </p:sp>
      <p:pic>
        <p:nvPicPr>
          <p:cNvPr id="19463" name="Picture 8" descr="book3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868863"/>
            <a:ext cx="1817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7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8196" name="AutoShape 2"/>
          <p:cNvSpPr>
            <a:spLocks noChangeArrowheads="1"/>
          </p:cNvSpPr>
          <p:nvPr/>
        </p:nvSpPr>
        <p:spPr bwMode="auto">
          <a:xfrm rot="15288040" flipH="1">
            <a:off x="2171700" y="4762500"/>
            <a:ext cx="1143000" cy="304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AutoShape 6"/>
          <p:cNvSpPr>
            <a:spLocks noChangeArrowheads="1"/>
          </p:cNvSpPr>
          <p:nvPr/>
        </p:nvSpPr>
        <p:spPr bwMode="auto">
          <a:xfrm rot="15288040" flipH="1">
            <a:off x="2638425" y="3833813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7"/>
          <p:cNvSpPr>
            <a:spLocks noChangeArrowheads="1"/>
          </p:cNvSpPr>
          <p:nvPr/>
        </p:nvSpPr>
        <p:spPr bwMode="auto">
          <a:xfrm rot="15288040" flipH="1">
            <a:off x="2998788" y="5156200"/>
            <a:ext cx="228600" cy="685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Oval 8"/>
          <p:cNvSpPr>
            <a:spLocks noChangeArrowheads="1"/>
          </p:cNvSpPr>
          <p:nvPr/>
        </p:nvSpPr>
        <p:spPr bwMode="auto">
          <a:xfrm rot="-962811">
            <a:off x="2286000" y="35814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Oval 9"/>
          <p:cNvSpPr>
            <a:spLocks noChangeArrowheads="1"/>
          </p:cNvSpPr>
          <p:nvPr/>
        </p:nvSpPr>
        <p:spPr bwMode="auto">
          <a:xfrm rot="-962811">
            <a:off x="3048000" y="5791200"/>
            <a:ext cx="533400" cy="228600"/>
          </a:xfrm>
          <a:prstGeom prst="ellipse">
            <a:avLst/>
          </a:prstGeom>
          <a:solidFill>
            <a:schemeClr val="accent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8203" name="Text Box 12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8205" name="Text Box 14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8206" name="Text Box 15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8207" name="Text Box 16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19473" name="Oval 17"/>
          <p:cNvSpPr>
            <a:spLocks noChangeArrowheads="1"/>
          </p:cNvSpPr>
          <p:nvPr/>
        </p:nvSpPr>
        <p:spPr bwMode="auto">
          <a:xfrm rot="4265027">
            <a:off x="3262312" y="3900488"/>
            <a:ext cx="773113" cy="1506538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438400" y="4343400"/>
            <a:ext cx="609600" cy="1143000"/>
            <a:chOff x="1536" y="2736"/>
            <a:chExt cx="384" cy="720"/>
          </a:xfrm>
        </p:grpSpPr>
        <p:sp>
          <p:nvSpPr>
            <p:cNvPr id="8218" name="AutoShape 20"/>
            <p:cNvSpPr>
              <a:spLocks noChangeArrowheads="1"/>
            </p:cNvSpPr>
            <p:nvPr/>
          </p:nvSpPr>
          <p:spPr bwMode="auto">
            <a:xfrm rot="-978305">
              <a:off x="1536" y="2736"/>
              <a:ext cx="288" cy="240"/>
            </a:xfrm>
            <a:prstGeom prst="flowChartInputOutput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9" name="AutoShape 21"/>
            <p:cNvSpPr>
              <a:spLocks noChangeArrowheads="1"/>
            </p:cNvSpPr>
            <p:nvPr/>
          </p:nvSpPr>
          <p:spPr bwMode="auto">
            <a:xfrm rot="20587159" flipV="1">
              <a:off x="1632" y="3216"/>
              <a:ext cx="288" cy="240"/>
            </a:xfrm>
            <a:prstGeom prst="flowChartInputOutput">
              <a:avLst/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81" name="AutoShape 25"/>
          <p:cNvSpPr>
            <a:spLocks noChangeArrowheads="1"/>
          </p:cNvSpPr>
          <p:nvPr/>
        </p:nvSpPr>
        <p:spPr bwMode="auto">
          <a:xfrm rot="-6456871">
            <a:off x="1978819" y="4317206"/>
            <a:ext cx="814388" cy="866775"/>
          </a:xfrm>
          <a:custGeom>
            <a:avLst/>
            <a:gdLst>
              <a:gd name="T0" fmla="*/ 570298 w 21600"/>
              <a:gd name="T1" fmla="*/ 0 h 21600"/>
              <a:gd name="T2" fmla="*/ 570298 w 21600"/>
              <a:gd name="T3" fmla="*/ 487882 h 21600"/>
              <a:gd name="T4" fmla="*/ 122045 w 21600"/>
              <a:gd name="T5" fmla="*/ 866775 h 21600"/>
              <a:gd name="T6" fmla="*/ 814388 w 21600"/>
              <a:gd name="T7" fmla="*/ 24394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tx2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2" name="AutoShape 26"/>
          <p:cNvSpPr>
            <a:spLocks noChangeArrowheads="1"/>
          </p:cNvSpPr>
          <p:nvPr/>
        </p:nvSpPr>
        <p:spPr bwMode="auto">
          <a:xfrm rot="4685424">
            <a:off x="3555206" y="3455195"/>
            <a:ext cx="809625" cy="1490662"/>
          </a:xfrm>
          <a:custGeom>
            <a:avLst/>
            <a:gdLst>
              <a:gd name="T0" fmla="*/ 346714 w 21600"/>
              <a:gd name="T1" fmla="*/ 0 h 21600"/>
              <a:gd name="T2" fmla="*/ 114509 w 21600"/>
              <a:gd name="T3" fmla="*/ 1490662 h 21600"/>
              <a:gd name="T4" fmla="*/ 364519 w 21600"/>
              <a:gd name="T5" fmla="*/ 573491 h 21600"/>
              <a:gd name="T6" fmla="*/ 587053 w 21600"/>
              <a:gd name="T7" fmla="*/ 985838 h 21600"/>
              <a:gd name="T8" fmla="*/ 809625 w 21600"/>
              <a:gd name="T9" fmla="*/ 573491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4" name="AutoShape 28"/>
          <p:cNvSpPr>
            <a:spLocks noChangeArrowheads="1"/>
          </p:cNvSpPr>
          <p:nvPr/>
        </p:nvSpPr>
        <p:spPr bwMode="auto">
          <a:xfrm rot="15167943" flipV="1">
            <a:off x="3693319" y="4155281"/>
            <a:ext cx="809625" cy="1490663"/>
          </a:xfrm>
          <a:custGeom>
            <a:avLst/>
            <a:gdLst>
              <a:gd name="T0" fmla="*/ 346714 w 21600"/>
              <a:gd name="T1" fmla="*/ 0 h 21600"/>
              <a:gd name="T2" fmla="*/ 114509 w 21600"/>
              <a:gd name="T3" fmla="*/ 1490663 h 21600"/>
              <a:gd name="T4" fmla="*/ 364519 w 21600"/>
              <a:gd name="T5" fmla="*/ 573491 h 21600"/>
              <a:gd name="T6" fmla="*/ 587053 w 21600"/>
              <a:gd name="T7" fmla="*/ 985839 h 21600"/>
              <a:gd name="T8" fmla="*/ 809625 w 21600"/>
              <a:gd name="T9" fmla="*/ 573491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5" name="AutoShape 29"/>
          <p:cNvSpPr>
            <a:spLocks noChangeArrowheads="1"/>
          </p:cNvSpPr>
          <p:nvPr/>
        </p:nvSpPr>
        <p:spPr bwMode="auto">
          <a:xfrm rot="15125300" flipH="1">
            <a:off x="1254919" y="3621881"/>
            <a:ext cx="809625" cy="1490663"/>
          </a:xfrm>
          <a:custGeom>
            <a:avLst/>
            <a:gdLst>
              <a:gd name="T0" fmla="*/ 346714 w 21600"/>
              <a:gd name="T1" fmla="*/ 0 h 21600"/>
              <a:gd name="T2" fmla="*/ 114509 w 21600"/>
              <a:gd name="T3" fmla="*/ 1490663 h 21600"/>
              <a:gd name="T4" fmla="*/ 364519 w 21600"/>
              <a:gd name="T5" fmla="*/ 573491 h 21600"/>
              <a:gd name="T6" fmla="*/ 587053 w 21600"/>
              <a:gd name="T7" fmla="*/ 985839 h 21600"/>
              <a:gd name="T8" fmla="*/ 809625 w 21600"/>
              <a:gd name="T9" fmla="*/ 573491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6" name="AutoShape 30"/>
          <p:cNvSpPr>
            <a:spLocks noChangeArrowheads="1"/>
          </p:cNvSpPr>
          <p:nvPr/>
        </p:nvSpPr>
        <p:spPr bwMode="auto">
          <a:xfrm rot="-5102697">
            <a:off x="1585913" y="4567238"/>
            <a:ext cx="762000" cy="1981200"/>
          </a:xfrm>
          <a:custGeom>
            <a:avLst/>
            <a:gdLst>
              <a:gd name="T0" fmla="*/ 326319 w 21600"/>
              <a:gd name="T1" fmla="*/ 0 h 21600"/>
              <a:gd name="T2" fmla="*/ 107774 w 21600"/>
              <a:gd name="T3" fmla="*/ 1981200 h 21600"/>
              <a:gd name="T4" fmla="*/ 343076 w 21600"/>
              <a:gd name="T5" fmla="*/ 762212 h 21600"/>
              <a:gd name="T6" fmla="*/ 552520 w 21600"/>
              <a:gd name="T7" fmla="*/ 1310252 h 21600"/>
              <a:gd name="T8" fmla="*/ 762000 w 21600"/>
              <a:gd name="T9" fmla="*/ 762212 h 21600"/>
              <a:gd name="T10" fmla="*/ 17694720 60000 65536"/>
              <a:gd name="T11" fmla="*/ 5898240 60000 65536"/>
              <a:gd name="T12" fmla="*/ 5898240 60000 65536"/>
              <a:gd name="T13" fmla="*/ 5898240 60000 65536"/>
              <a:gd name="T14" fmla="*/ 0 60000 65536"/>
              <a:gd name="T15" fmla="*/ 0 w 21600"/>
              <a:gd name="T16" fmla="*/ 8310 h 21600"/>
              <a:gd name="T17" fmla="*/ 6110 w 21600"/>
              <a:gd name="T18" fmla="*/ 21600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5662" y="14285"/>
                </a:moveTo>
                <a:lnTo>
                  <a:pt x="21600" y="8310"/>
                </a:lnTo>
                <a:lnTo>
                  <a:pt x="18630" y="8310"/>
                </a:lnTo>
                <a:cubicBezTo>
                  <a:pt x="18630" y="3721"/>
                  <a:pt x="14430" y="0"/>
                  <a:pt x="9250" y="0"/>
                </a:cubicBezTo>
                <a:cubicBezTo>
                  <a:pt x="4141" y="0"/>
                  <a:pt x="0" y="3799"/>
                  <a:pt x="0" y="8485"/>
                </a:cubicBezTo>
                <a:lnTo>
                  <a:pt x="0" y="21600"/>
                </a:lnTo>
                <a:lnTo>
                  <a:pt x="6110" y="21600"/>
                </a:lnTo>
                <a:lnTo>
                  <a:pt x="6110" y="8310"/>
                </a:lnTo>
                <a:cubicBezTo>
                  <a:pt x="6110" y="6947"/>
                  <a:pt x="7362" y="5842"/>
                  <a:pt x="8907" y="5842"/>
                </a:cubicBezTo>
                <a:lnTo>
                  <a:pt x="9725" y="5842"/>
                </a:lnTo>
                <a:cubicBezTo>
                  <a:pt x="11269" y="5842"/>
                  <a:pt x="12520" y="6947"/>
                  <a:pt x="12520" y="8310"/>
                </a:cubicBezTo>
                <a:lnTo>
                  <a:pt x="9725" y="8310"/>
                </a:lnTo>
                <a:close/>
              </a:path>
            </a:pathLst>
          </a:cu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7" name="AutoShape 31"/>
          <p:cNvSpPr>
            <a:spLocks noChangeArrowheads="1"/>
          </p:cNvSpPr>
          <p:nvPr/>
        </p:nvSpPr>
        <p:spPr bwMode="auto">
          <a:xfrm rot="-1058415">
            <a:off x="3794125" y="4119563"/>
            <a:ext cx="1447800" cy="457200"/>
          </a:xfrm>
          <a:prstGeom prst="rightArrow">
            <a:avLst>
              <a:gd name="adj1" fmla="val 50000"/>
              <a:gd name="adj2" fmla="val 79167"/>
            </a:avLst>
          </a:prstGeom>
          <a:solidFill>
            <a:schemeClr val="tx2"/>
          </a:solidFill>
          <a:ln w="57150">
            <a:solidFill>
              <a:srgbClr val="CC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194" name="Object 33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7183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5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1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3" grpId="0" animBg="1"/>
      <p:bldP spid="19481" grpId="0" animBg="1"/>
      <p:bldP spid="19482" grpId="0" animBg="1"/>
      <p:bldP spid="19484" grpId="0" animBg="1"/>
      <p:bldP spid="19485" grpId="0" animBg="1"/>
      <p:bldP spid="19486" grpId="0" animBg="1"/>
      <p:bldP spid="1948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6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9220" name="AutoShape 2"/>
          <p:cNvSpPr>
            <a:spLocks noChangeArrowheads="1"/>
          </p:cNvSpPr>
          <p:nvPr/>
        </p:nvSpPr>
        <p:spPr bwMode="auto">
          <a:xfrm rot="15288040" flipH="1">
            <a:off x="2171700" y="4762500"/>
            <a:ext cx="1143000" cy="3048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6"/>
          <p:cNvSpPr>
            <a:spLocks noChangeArrowheads="1"/>
          </p:cNvSpPr>
          <p:nvPr/>
        </p:nvSpPr>
        <p:spPr bwMode="auto">
          <a:xfrm rot="15288040" flipH="1">
            <a:off x="3225007" y="3034506"/>
            <a:ext cx="252412" cy="1933575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7"/>
          <p:cNvSpPr>
            <a:spLocks noChangeArrowheads="1"/>
          </p:cNvSpPr>
          <p:nvPr/>
        </p:nvSpPr>
        <p:spPr bwMode="auto">
          <a:xfrm rot="15288040" flipH="1">
            <a:off x="3614738" y="4346575"/>
            <a:ext cx="247650" cy="1981200"/>
          </a:xfrm>
          <a:prstGeom prst="flowChartProcess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9224" name="Text Box 11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Персы</a:t>
            </a:r>
          </a:p>
        </p:txBody>
      </p:sp>
      <p:sp>
        <p:nvSpPr>
          <p:cNvPr id="9225" name="Text Box 12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 rot="4265027">
            <a:off x="5167312" y="3443288"/>
            <a:ext cx="773113" cy="1049338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1" name="Rectangle 27"/>
          <p:cNvSpPr>
            <a:spLocks noChangeArrowheads="1"/>
          </p:cNvSpPr>
          <p:nvPr/>
        </p:nvSpPr>
        <p:spPr bwMode="auto">
          <a:xfrm rot="-831192">
            <a:off x="2608263" y="4340225"/>
            <a:ext cx="304800" cy="10668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2852738" y="3505200"/>
            <a:ext cx="3076575" cy="1247775"/>
            <a:chOff x="1797" y="2208"/>
            <a:chExt cx="1938" cy="786"/>
          </a:xfrm>
        </p:grpSpPr>
        <p:sp>
          <p:nvSpPr>
            <p:cNvPr id="9233" name="AutoShape 29"/>
            <p:cNvSpPr>
              <a:spLocks noChangeArrowheads="1"/>
            </p:cNvSpPr>
            <p:nvPr/>
          </p:nvSpPr>
          <p:spPr bwMode="auto">
            <a:xfrm rot="-2542892">
              <a:off x="2880" y="2688"/>
              <a:ext cx="855" cy="306"/>
            </a:xfrm>
            <a:prstGeom prst="rightArrow">
              <a:avLst>
                <a:gd name="adj1" fmla="val 50000"/>
                <a:gd name="adj2" fmla="val 69853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4" name="AutoShape 28"/>
            <p:cNvSpPr>
              <a:spLocks noChangeArrowheads="1"/>
            </p:cNvSpPr>
            <p:nvPr/>
          </p:nvSpPr>
          <p:spPr bwMode="auto">
            <a:xfrm>
              <a:off x="2688" y="2208"/>
              <a:ext cx="855" cy="306"/>
            </a:xfrm>
            <a:prstGeom prst="rightArrow">
              <a:avLst>
                <a:gd name="adj1" fmla="val 50000"/>
                <a:gd name="adj2" fmla="val 69853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5" name="AutoShape 30"/>
            <p:cNvSpPr>
              <a:spLocks noChangeArrowheads="1"/>
            </p:cNvSpPr>
            <p:nvPr/>
          </p:nvSpPr>
          <p:spPr bwMode="auto">
            <a:xfrm rot="-1075139">
              <a:off x="1797" y="2635"/>
              <a:ext cx="1584" cy="288"/>
            </a:xfrm>
            <a:prstGeom prst="rightArrow">
              <a:avLst>
                <a:gd name="adj1" fmla="val 50000"/>
                <a:gd name="adj2" fmla="val 137500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9218" name="Object 34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8208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7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10248" name="Text Box 12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10249" name="Text Box 13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10250" name="Text Box 14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 rot="4265027">
            <a:off x="6386512" y="2681288"/>
            <a:ext cx="773113" cy="1049338"/>
          </a:xfrm>
          <a:prstGeom prst="ellipse">
            <a:avLst/>
          </a:prstGeom>
          <a:solidFill>
            <a:schemeClr val="tx2"/>
          </a:solidFill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Rectangle 22"/>
          <p:cNvSpPr>
            <a:spLocks noChangeArrowheads="1"/>
          </p:cNvSpPr>
          <p:nvPr/>
        </p:nvSpPr>
        <p:spPr bwMode="auto">
          <a:xfrm rot="-1482807">
            <a:off x="4648200" y="2971800"/>
            <a:ext cx="914400" cy="16764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213350" y="2895600"/>
            <a:ext cx="1631950" cy="1192213"/>
            <a:chOff x="3284" y="1824"/>
            <a:chExt cx="1028" cy="751"/>
          </a:xfrm>
        </p:grpSpPr>
        <p:sp>
          <p:nvSpPr>
            <p:cNvPr id="10254" name="AutoShape 18"/>
            <p:cNvSpPr>
              <a:spLocks noChangeArrowheads="1"/>
            </p:cNvSpPr>
            <p:nvPr/>
          </p:nvSpPr>
          <p:spPr bwMode="auto">
            <a:xfrm rot="-2542892">
              <a:off x="3499" y="2315"/>
              <a:ext cx="813" cy="260"/>
            </a:xfrm>
            <a:prstGeom prst="rightArrow">
              <a:avLst>
                <a:gd name="adj1" fmla="val 50000"/>
                <a:gd name="adj2" fmla="val 78173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AutoShape 19"/>
            <p:cNvSpPr>
              <a:spLocks noChangeArrowheads="1"/>
            </p:cNvSpPr>
            <p:nvPr/>
          </p:nvSpPr>
          <p:spPr bwMode="auto">
            <a:xfrm>
              <a:off x="3284" y="1824"/>
              <a:ext cx="862" cy="247"/>
            </a:xfrm>
            <a:prstGeom prst="rightArrow">
              <a:avLst>
                <a:gd name="adj1" fmla="val 50000"/>
                <a:gd name="adj2" fmla="val 87247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6" name="AutoShape 20"/>
            <p:cNvSpPr>
              <a:spLocks noChangeArrowheads="1"/>
            </p:cNvSpPr>
            <p:nvPr/>
          </p:nvSpPr>
          <p:spPr bwMode="auto">
            <a:xfrm rot="-1075139">
              <a:off x="3312" y="2064"/>
              <a:ext cx="942" cy="265"/>
            </a:xfrm>
            <a:prstGeom prst="rightArrow">
              <a:avLst>
                <a:gd name="adj1" fmla="val 50000"/>
                <a:gd name="adj2" fmla="val 88868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aphicFrame>
        <p:nvGraphicFramePr>
          <p:cNvPr id="10242" name="Object 25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9232" name="Точечный рисунок BMP" r:id="rId4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9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11271" name="Text Box 8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11272" name="Text Box 9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11273" name="Text Box 10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11274" name="Text Box 11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11275" name="Rectangle 13"/>
          <p:cNvSpPr>
            <a:spLocks noChangeArrowheads="1"/>
          </p:cNvSpPr>
          <p:nvPr/>
        </p:nvSpPr>
        <p:spPr bwMode="auto">
          <a:xfrm rot="-1482807">
            <a:off x="4953000" y="2819400"/>
            <a:ext cx="914400" cy="16764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1266" name="Object 23"/>
          <p:cNvGraphicFramePr>
            <a:graphicFrameLocks noChangeAspect="1"/>
          </p:cNvGraphicFramePr>
          <p:nvPr/>
        </p:nvGraphicFramePr>
        <p:xfrm>
          <a:off x="6477000" y="3657600"/>
          <a:ext cx="1381125" cy="800100"/>
        </p:xfrm>
        <a:graphic>
          <a:graphicData uri="http://schemas.openxmlformats.org/presentationml/2006/ole">
            <p:oleObj spid="_x0000_s10256" name="Точечный рисунок BMP" r:id="rId4" imgW="1381151" imgH="800231" progId="PBrush">
              <p:embed/>
            </p:oleObj>
          </a:graphicData>
        </a:graphic>
      </p:graphicFrame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5638800" y="2819400"/>
            <a:ext cx="1658938" cy="1052513"/>
            <a:chOff x="3552" y="1776"/>
            <a:chExt cx="1045" cy="663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3936" y="1776"/>
              <a:ext cx="661" cy="663"/>
              <a:chOff x="3936" y="1776"/>
              <a:chExt cx="661" cy="663"/>
            </a:xfrm>
          </p:grpSpPr>
          <p:sp>
            <p:nvSpPr>
              <p:cNvPr id="11280" name="Oval 12"/>
              <p:cNvSpPr>
                <a:spLocks noChangeArrowheads="1"/>
              </p:cNvSpPr>
              <p:nvPr/>
            </p:nvSpPr>
            <p:spPr bwMode="auto">
              <a:xfrm rot="4265027">
                <a:off x="4023" y="1689"/>
                <a:ext cx="487" cy="661"/>
              </a:xfrm>
              <a:prstGeom prst="ellipse">
                <a:avLst/>
              </a:prstGeom>
              <a:solidFill>
                <a:schemeClr val="tx2"/>
              </a:solidFill>
              <a:ln w="57150">
                <a:solidFill>
                  <a:srgbClr val="CC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281" name="AutoShape 19"/>
              <p:cNvSpPr>
                <a:spLocks noChangeArrowheads="1"/>
              </p:cNvSpPr>
              <p:nvPr/>
            </p:nvSpPr>
            <p:spPr bwMode="auto">
              <a:xfrm rot="-2162581">
                <a:off x="4272" y="1968"/>
                <a:ext cx="306" cy="471"/>
              </a:xfrm>
              <a:prstGeom prst="downArrow">
                <a:avLst>
                  <a:gd name="adj1" fmla="val 50000"/>
                  <a:gd name="adj2" fmla="val 38480"/>
                </a:avLst>
              </a:prstGeom>
              <a:solidFill>
                <a:schemeClr val="tx2"/>
              </a:solidFill>
              <a:ln w="57150">
                <a:solidFill>
                  <a:srgbClr val="CC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279" name="AutoShape 20"/>
            <p:cNvSpPr>
              <a:spLocks noChangeArrowheads="1"/>
            </p:cNvSpPr>
            <p:nvPr/>
          </p:nvSpPr>
          <p:spPr bwMode="auto">
            <a:xfrm rot="-127495">
              <a:off x="3552" y="1968"/>
              <a:ext cx="615" cy="306"/>
            </a:xfrm>
            <a:prstGeom prst="rightArrow">
              <a:avLst>
                <a:gd name="adj1" fmla="val 50000"/>
                <a:gd name="adj2" fmla="val 50245"/>
              </a:avLst>
            </a:prstGeom>
            <a:solidFill>
              <a:schemeClr val="accent1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3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0"/>
            <a:ext cx="9109075" cy="6742113"/>
          </a:xfrm>
          <a:prstGeom prst="rect">
            <a:avLst/>
          </a:prstGeom>
          <a:noFill/>
          <a:ln w="76200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990600" y="4495800"/>
            <a:ext cx="1176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Греки</a:t>
            </a:r>
            <a:endParaRPr lang="ru-RU"/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4495800" y="1981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bg2"/>
                </a:solidFill>
              </a:rPr>
              <a:t>Персы</a:t>
            </a:r>
            <a:endParaRPr lang="ru-RU" b="1"/>
          </a:p>
        </p:txBody>
      </p:sp>
      <p:sp>
        <p:nvSpPr>
          <p:cNvPr id="12296" name="Text Box 7"/>
          <p:cNvSpPr txBox="1">
            <a:spLocks noChangeArrowheads="1"/>
          </p:cNvSpPr>
          <p:nvPr/>
        </p:nvSpPr>
        <p:spPr bwMode="auto">
          <a:xfrm>
            <a:off x="2879725" y="2200275"/>
            <a:ext cx="170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Марафон</a:t>
            </a:r>
          </a:p>
        </p:txBody>
      </p:sp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990600" y="25146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Лагерь </a:t>
            </a:r>
            <a:endParaRPr lang="ru-RU" b="1">
              <a:solidFill>
                <a:srgbClr val="66FFFF"/>
              </a:solidFill>
            </a:endParaRPr>
          </a:p>
          <a:p>
            <a:pPr>
              <a:buFontTx/>
              <a:buNone/>
            </a:pPr>
            <a:r>
              <a:rPr lang="ru-RU" b="1">
                <a:solidFill>
                  <a:srgbClr val="66FFFF"/>
                </a:solidFill>
              </a:rPr>
              <a:t>греков</a:t>
            </a:r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 rot="-2118960">
            <a:off x="5486400" y="2209800"/>
            <a:ext cx="14208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Лагерь </a:t>
            </a:r>
          </a:p>
          <a:p>
            <a:pPr>
              <a:buFontTx/>
              <a:buNone/>
            </a:pPr>
            <a:r>
              <a:rPr lang="ru-RU" b="1">
                <a:solidFill>
                  <a:srgbClr val="FFFFFF"/>
                </a:solidFill>
              </a:rPr>
              <a:t>персов</a:t>
            </a:r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3733800" y="9144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rgbClr val="FF0000"/>
                </a:solidFill>
              </a:rPr>
              <a:t>Афины</a:t>
            </a:r>
            <a:endParaRPr lang="ru-RU"/>
          </a:p>
        </p:txBody>
      </p:sp>
      <p:sp>
        <p:nvSpPr>
          <p:cNvPr id="12300" name="Text Box 11"/>
          <p:cNvSpPr txBox="1">
            <a:spLocks noChangeArrowheads="1"/>
          </p:cNvSpPr>
          <p:nvPr/>
        </p:nvSpPr>
        <p:spPr bwMode="auto">
          <a:xfrm rot="3252833">
            <a:off x="6846888" y="3363912"/>
            <a:ext cx="2217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/>
              <a:t>Флот персов</a:t>
            </a:r>
          </a:p>
        </p:txBody>
      </p:sp>
      <p:sp>
        <p:nvSpPr>
          <p:cNvPr id="12301" name="Rectangle 12"/>
          <p:cNvSpPr>
            <a:spLocks noChangeArrowheads="1"/>
          </p:cNvSpPr>
          <p:nvPr/>
        </p:nvSpPr>
        <p:spPr bwMode="auto">
          <a:xfrm rot="-1482807">
            <a:off x="4953000" y="2819400"/>
            <a:ext cx="914400" cy="1676400"/>
          </a:xfrm>
          <a:prstGeom prst="rect">
            <a:avLst/>
          </a:prstGeom>
          <a:solidFill>
            <a:schemeClr val="accent1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6172200" y="4267200"/>
          <a:ext cx="1381125" cy="800100"/>
        </p:xfrm>
        <a:graphic>
          <a:graphicData uri="http://schemas.openxmlformats.org/presentationml/2006/ole">
            <p:oleObj spid="_x0000_s11308" name="Точечный рисунок BMP" r:id="rId4" imgW="1381151" imgH="800231" progId="PBrush">
              <p:embed/>
            </p:oleObj>
          </a:graphicData>
        </a:graphic>
      </p:graphicFrame>
      <p:graphicFrame>
        <p:nvGraphicFramePr>
          <p:cNvPr id="26643" name="Object 19"/>
          <p:cNvGraphicFramePr>
            <a:graphicFrameLocks noChangeAspect="1"/>
          </p:cNvGraphicFramePr>
          <p:nvPr/>
        </p:nvGraphicFramePr>
        <p:xfrm>
          <a:off x="5638800" y="4876800"/>
          <a:ext cx="1381125" cy="800100"/>
        </p:xfrm>
        <a:graphic>
          <a:graphicData uri="http://schemas.openxmlformats.org/presentationml/2006/ole">
            <p:oleObj spid="_x0000_s11309" name="Точечный рисунок BMP" r:id="rId5" imgW="1381151" imgH="800231" progId="PBrush">
              <p:embed/>
            </p:oleObj>
          </a:graphicData>
        </a:graphic>
      </p:graphicFrame>
      <p:graphicFrame>
        <p:nvGraphicFramePr>
          <p:cNvPr id="26644" name="Object 20"/>
          <p:cNvGraphicFramePr>
            <a:graphicFrameLocks noChangeAspect="1"/>
          </p:cNvGraphicFramePr>
          <p:nvPr/>
        </p:nvGraphicFramePr>
        <p:xfrm>
          <a:off x="5029200" y="5410200"/>
          <a:ext cx="1381125" cy="800100"/>
        </p:xfrm>
        <a:graphic>
          <a:graphicData uri="http://schemas.openxmlformats.org/presentationml/2006/ole">
            <p:oleObj spid="_x0000_s11310" name="Точечный рисунок BMP" r:id="rId6" imgW="1381151" imgH="8002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ПЛАН 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1.Определить причины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2.Изучить основные события первой греко-персидской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3.Подвести итоги и определить значение Марафонской битвы.</a:t>
            </a: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75565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620713"/>
            <a:ext cx="864096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Причины победы греков: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ru-RU" sz="6000" b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1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  <a:r>
              <a:rPr lang="ru-RU" sz="6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Греки 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были лучше </a:t>
            </a:r>
            <a:r>
              <a:rPr lang="ru-RU" sz="6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вооружены.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2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  <a:r>
              <a:rPr lang="ru-RU" sz="6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Греки 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защищали свою Родину, а армия Дария состояла из множества </a:t>
            </a:r>
            <a:r>
              <a:rPr lang="ru-RU" sz="6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завоёванных народов.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6000" b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3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. </a:t>
            </a:r>
            <a:r>
              <a:rPr lang="ru-RU" sz="600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Военный талант </a:t>
            </a:r>
            <a:r>
              <a:rPr lang="ru-RU" sz="6000" dirty="0" err="1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Мильтиада</a:t>
            </a:r>
            <a:r>
              <a:rPr lang="ru-RU" sz="600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25152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182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850187" cy="5040312"/>
          </a:xfr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2800" dirty="0" smtClean="0"/>
              <a:t>Одержав победу в  битве  </a:t>
            </a:r>
            <a:r>
              <a:rPr lang="ru-RU" sz="2800" dirty="0" err="1" smtClean="0"/>
              <a:t>Мильтиад</a:t>
            </a:r>
            <a:r>
              <a:rPr lang="ru-RU" sz="2800" dirty="0" smtClean="0"/>
              <a:t> послал в Афины </a:t>
            </a:r>
            <a:r>
              <a:rPr lang="ru-RU" sz="2800" dirty="0" err="1" smtClean="0"/>
              <a:t>гонца.Воин</a:t>
            </a:r>
            <a:r>
              <a:rPr lang="ru-RU" sz="2800" dirty="0" smtClean="0"/>
              <a:t> с полным вооружением пробежал  все расстояние от  Марафона  до Афин и  сообщив радостную весть, упал замертво.</a:t>
            </a:r>
          </a:p>
        </p:txBody>
      </p:sp>
      <p:sp>
        <p:nvSpPr>
          <p:cNvPr id="29700" name="AutoShape 5"/>
          <p:cNvSpPr>
            <a:spLocks noChangeArrowheads="1"/>
          </p:cNvSpPr>
          <p:nvPr/>
        </p:nvSpPr>
        <p:spPr bwMode="auto">
          <a:xfrm>
            <a:off x="1828800" y="2819400"/>
            <a:ext cx="381000" cy="457200"/>
          </a:xfrm>
          <a:custGeom>
            <a:avLst/>
            <a:gdLst>
              <a:gd name="T0" fmla="*/ 190500 w 21600"/>
              <a:gd name="T1" fmla="*/ 0 h 21600"/>
              <a:gd name="T2" fmla="*/ 55792 w 21600"/>
              <a:gd name="T3" fmla="*/ 66950 h 21600"/>
              <a:gd name="T4" fmla="*/ 0 w 21600"/>
              <a:gd name="T5" fmla="*/ 228600 h 21600"/>
              <a:gd name="T6" fmla="*/ 55792 w 21600"/>
              <a:gd name="T7" fmla="*/ 390250 h 21600"/>
              <a:gd name="T8" fmla="*/ 190500 w 21600"/>
              <a:gd name="T9" fmla="*/ 457200 h 21600"/>
              <a:gd name="T10" fmla="*/ 325208 w 21600"/>
              <a:gd name="T11" fmla="*/ 390250 h 21600"/>
              <a:gd name="T12" fmla="*/ 381000 w 21600"/>
              <a:gd name="T13" fmla="*/ 228600 h 21600"/>
              <a:gd name="T14" fmla="*/ 325208 w 21600"/>
              <a:gd name="T15" fmla="*/ 6695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noFill/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AutoShape 6"/>
          <p:cNvSpPr>
            <a:spLocks noChangeArrowheads="1"/>
          </p:cNvSpPr>
          <p:nvPr/>
        </p:nvSpPr>
        <p:spPr bwMode="auto">
          <a:xfrm>
            <a:off x="7010400" y="2819400"/>
            <a:ext cx="381000" cy="457200"/>
          </a:xfrm>
          <a:custGeom>
            <a:avLst/>
            <a:gdLst>
              <a:gd name="T0" fmla="*/ 190500 w 21600"/>
              <a:gd name="T1" fmla="*/ 0 h 21600"/>
              <a:gd name="T2" fmla="*/ 55792 w 21600"/>
              <a:gd name="T3" fmla="*/ 66950 h 21600"/>
              <a:gd name="T4" fmla="*/ 0 w 21600"/>
              <a:gd name="T5" fmla="*/ 228600 h 21600"/>
              <a:gd name="T6" fmla="*/ 55792 w 21600"/>
              <a:gd name="T7" fmla="*/ 390250 h 21600"/>
              <a:gd name="T8" fmla="*/ 190500 w 21600"/>
              <a:gd name="T9" fmla="*/ 457200 h 21600"/>
              <a:gd name="T10" fmla="*/ 325208 w 21600"/>
              <a:gd name="T11" fmla="*/ 390250 h 21600"/>
              <a:gd name="T12" fmla="*/ 381000 w 21600"/>
              <a:gd name="T13" fmla="*/ 228600 h 21600"/>
              <a:gd name="T14" fmla="*/ 325208 w 21600"/>
              <a:gd name="T15" fmla="*/ 6695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noFill/>
          <a:ln w="57150">
            <a:solidFill>
              <a:srgbClr val="CC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Text Box 7"/>
          <p:cNvSpPr txBox="1">
            <a:spLocks noChangeArrowheads="1"/>
          </p:cNvSpPr>
          <p:nvPr/>
        </p:nvSpPr>
        <p:spPr bwMode="auto">
          <a:xfrm>
            <a:off x="1050925" y="3197225"/>
            <a:ext cx="17652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</a:rPr>
              <a:t>Афины</a:t>
            </a:r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5927725" y="3260725"/>
            <a:ext cx="2351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4000" b="1" dirty="0">
                <a:solidFill>
                  <a:srgbClr val="FF0000"/>
                </a:solidFill>
              </a:rPr>
              <a:t>Марафон</a:t>
            </a:r>
          </a:p>
        </p:txBody>
      </p:sp>
      <p:sp>
        <p:nvSpPr>
          <p:cNvPr id="29704" name="Line 12"/>
          <p:cNvSpPr>
            <a:spLocks noChangeShapeType="1"/>
          </p:cNvSpPr>
          <p:nvPr/>
        </p:nvSpPr>
        <p:spPr bwMode="auto">
          <a:xfrm flipH="1">
            <a:off x="2286000" y="3124200"/>
            <a:ext cx="4724400" cy="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5" name="Text Box 13"/>
          <p:cNvSpPr txBox="1">
            <a:spLocks noChangeArrowheads="1"/>
          </p:cNvSpPr>
          <p:nvPr/>
        </p:nvSpPr>
        <p:spPr bwMode="auto">
          <a:xfrm>
            <a:off x="3505200" y="3124200"/>
            <a:ext cx="20304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>
                <a:solidFill>
                  <a:schemeClr val="hlink"/>
                </a:solidFill>
              </a:rPr>
              <a:t>42 км 195 м</a:t>
            </a:r>
            <a:endParaRPr lang="ru-RU"/>
          </a:p>
        </p:txBody>
      </p:sp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1600200"/>
            <a:ext cx="1581150" cy="1285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24450" y="1600200"/>
            <a:ext cx="1581150" cy="1285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8100" y="1600200"/>
            <a:ext cx="1581150" cy="1285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50" y="1600200"/>
            <a:ext cx="1581150" cy="1285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pic>
        <p:nvPicPr>
          <p:cNvPr id="29715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600200"/>
            <a:ext cx="1581150" cy="1285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64770" y="116632"/>
            <a:ext cx="8640960" cy="1143000"/>
          </a:xfrm>
          <a:prstGeom prst="rect">
            <a:avLst/>
          </a:prstGeom>
          <a:solidFill>
            <a:srgbClr val="CCCCFF"/>
          </a:solidFill>
          <a:ln w="571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Подвиг гонца: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FF"/>
          </a:solidFill>
          <a:ln w="76200">
            <a:solidFill>
              <a:srgbClr val="CC0066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 урока</a:t>
            </a:r>
            <a:endParaRPr lang="ru-RU" sz="6000" b="1" dirty="0" smtClean="0">
              <a:latin typeface="Monotype Corsiva" pitchFamily="66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1916113"/>
            <a:ext cx="5397500" cy="4392612"/>
          </a:xfr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Почему греки смогли победить в Марафонской битве</a:t>
            </a:r>
            <a:r>
              <a:rPr lang="en-US" b="1" i="1" dirty="0" smtClean="0">
                <a:solidFill>
                  <a:srgbClr val="002060"/>
                </a:solidFill>
              </a:rPr>
              <a:t>?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21508" name="Picture 4" descr="Копия (4) im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076700"/>
            <a:ext cx="12239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678756"/>
          <p:cNvPicPr>
            <a:picLocks noChangeAspect="1" noChangeArrowheads="1"/>
          </p:cNvPicPr>
          <p:nvPr/>
        </p:nvPicPr>
        <p:blipFill>
          <a:blip r:embed="rId3"/>
          <a:srcRect b="8461"/>
          <a:stretch>
            <a:fillRect/>
          </a:stretch>
        </p:blipFill>
        <p:spPr bwMode="auto">
          <a:xfrm>
            <a:off x="611188" y="2636838"/>
            <a:ext cx="22320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5109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6000" b="1" u="sng" smtClean="0">
                <a:latin typeface="Monotype Corsiva" pitchFamily="66" charset="0"/>
              </a:rPr>
              <a:t>Тест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412776"/>
            <a:ext cx="7772400" cy="507374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u="sng" dirty="0" smtClean="0">
                <a:solidFill>
                  <a:srgbClr val="800000"/>
                </a:solidFill>
              </a:rPr>
              <a:t>1. Укажите причину греко-персидских войн: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А) ненависть персов к грекам;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Б) завоевательная внешняя политика персов;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В) конфликт из-за Спарты.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u="sng" dirty="0" smtClean="0">
                <a:solidFill>
                  <a:srgbClr val="800000"/>
                </a:solidFill>
              </a:rPr>
              <a:t>2. Кого Народное Собрание в Афинах избрало стратегом для борьбы с персами: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А) </a:t>
            </a:r>
            <a:r>
              <a:rPr lang="ru-RU" sz="2800" b="1" dirty="0" err="1" smtClean="0"/>
              <a:t>Аминий</a:t>
            </a:r>
            <a:r>
              <a:rPr lang="ru-RU" sz="2800" b="1" dirty="0" smtClean="0"/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Б) </a:t>
            </a:r>
            <a:r>
              <a:rPr lang="ru-RU" sz="2800" b="1" dirty="0" err="1" smtClean="0"/>
              <a:t>Мардоний</a:t>
            </a:r>
            <a:r>
              <a:rPr lang="ru-RU" sz="2800" b="1" dirty="0" smtClean="0"/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В) </a:t>
            </a:r>
            <a:r>
              <a:rPr lang="ru-RU" sz="2800" b="1" dirty="0" err="1" smtClean="0"/>
              <a:t>Мильтиад</a:t>
            </a:r>
            <a:r>
              <a:rPr lang="ru-RU" sz="2800" b="1" dirty="0" smtClean="0"/>
              <a:t>.</a:t>
            </a:r>
          </a:p>
        </p:txBody>
      </p:sp>
      <p:pic>
        <p:nvPicPr>
          <p:cNvPr id="45061" name="Picture 5" descr="raznoe9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360" y="2276872"/>
            <a:ext cx="5048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6" descr="raznoe9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143512"/>
            <a:ext cx="5048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97425"/>
            <a:ext cx="23749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FF"/>
          </a:solidFill>
          <a:ln w="76200">
            <a:solidFill>
              <a:srgbClr val="CC0066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 урока</a:t>
            </a:r>
            <a:endParaRPr lang="ru-RU" sz="6000" b="1" dirty="0" smtClean="0">
              <a:latin typeface="Monotype Corsiva" pitchFamily="66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1916113"/>
            <a:ext cx="5397500" cy="4392612"/>
          </a:xfr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Почему греки смогли победить в Марафонской битве</a:t>
            </a:r>
            <a:r>
              <a:rPr lang="en-US" b="1" i="1" dirty="0" smtClean="0">
                <a:solidFill>
                  <a:srgbClr val="002060"/>
                </a:solidFill>
              </a:rPr>
              <a:t>?</a:t>
            </a:r>
            <a:endParaRPr 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21508" name="Picture 4" descr="Копия (4) im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076700"/>
            <a:ext cx="12239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678756"/>
          <p:cNvPicPr>
            <a:picLocks noChangeAspect="1" noChangeArrowheads="1"/>
          </p:cNvPicPr>
          <p:nvPr/>
        </p:nvPicPr>
        <p:blipFill>
          <a:blip r:embed="rId3"/>
          <a:srcRect b="8461"/>
          <a:stretch>
            <a:fillRect/>
          </a:stretch>
        </p:blipFill>
        <p:spPr bwMode="auto">
          <a:xfrm>
            <a:off x="611188" y="2636838"/>
            <a:ext cx="22320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620713"/>
            <a:ext cx="7772400" cy="5505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u="sng" dirty="0" smtClean="0">
                <a:solidFill>
                  <a:srgbClr val="800000"/>
                </a:solidFill>
              </a:rPr>
              <a:t>3. Укажите дату Марафонского сражения: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А) 500г до н.э.;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Б) 480 г до н.э.;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В) 490 г до н э.</a:t>
            </a:r>
          </a:p>
          <a:p>
            <a:pPr eaLnBrk="1" hangingPunct="1">
              <a:buFontTx/>
              <a:buNone/>
            </a:pPr>
            <a:endParaRPr lang="ru-RU" sz="2800" b="1" u="sng" dirty="0" smtClean="0">
              <a:solidFill>
                <a:srgbClr val="800000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u="sng" dirty="0" smtClean="0">
                <a:solidFill>
                  <a:srgbClr val="800000"/>
                </a:solidFill>
              </a:rPr>
              <a:t>4. Персидский царь, предпринявший первую попытку захватить Грецию в 490г до н.э.?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А) Ксеркс;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Б) Дарий </a:t>
            </a:r>
            <a:r>
              <a:rPr lang="en-US" sz="2800" dirty="0" smtClean="0"/>
              <a:t>I</a:t>
            </a:r>
            <a:r>
              <a:rPr lang="ru-RU" sz="2800" dirty="0" smtClean="0"/>
              <a:t>;</a:t>
            </a:r>
          </a:p>
          <a:p>
            <a:pPr eaLnBrk="1" hangingPunct="1">
              <a:buFontTx/>
              <a:buNone/>
            </a:pPr>
            <a:r>
              <a:rPr lang="ru-RU" sz="2800" dirty="0" smtClean="0"/>
              <a:t>В) Кир.</a:t>
            </a:r>
          </a:p>
        </p:txBody>
      </p:sp>
      <p:pic>
        <p:nvPicPr>
          <p:cNvPr id="59396" name="Picture 4" descr="raznoe9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205038"/>
            <a:ext cx="5048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 descr="raznoe9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581525"/>
            <a:ext cx="5048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 descr="ANTN0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304" y="5301208"/>
            <a:ext cx="1579914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274638"/>
            <a:ext cx="8784976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5. Вставьте в текст пропущенные слова.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07604"/>
            <a:ext cx="8229600" cy="355699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dirty="0" smtClean="0"/>
              <a:t>  Афиняне победили персов благодаря помощи жителей города_________.  __________ и __________ греческих воинов, талант военного предводителя ____________. Греки защищали свою ____________, это давало им силы для _______.</a:t>
            </a:r>
          </a:p>
        </p:txBody>
      </p:sp>
      <p:sp>
        <p:nvSpPr>
          <p:cNvPr id="57348" name="WordArt 4"/>
          <p:cNvSpPr>
            <a:spLocks noChangeArrowheads="1" noChangeShapeType="1" noTextEdit="1"/>
          </p:cNvSpPr>
          <p:nvPr/>
        </p:nvSpPr>
        <p:spPr bwMode="auto">
          <a:xfrm>
            <a:off x="6944499" y="1831339"/>
            <a:ext cx="1524000" cy="379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Платеи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7349" name="WordArt 5"/>
          <p:cNvSpPr>
            <a:spLocks noChangeArrowheads="1" noChangeShapeType="1" noTextEdit="1"/>
          </p:cNvSpPr>
          <p:nvPr/>
        </p:nvSpPr>
        <p:spPr bwMode="auto">
          <a:xfrm>
            <a:off x="1073149" y="2367915"/>
            <a:ext cx="17287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Мужество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7350" name="WordArt 6"/>
          <p:cNvSpPr>
            <a:spLocks noChangeArrowheads="1" noChangeShapeType="1" noTextEdit="1"/>
          </p:cNvSpPr>
          <p:nvPr/>
        </p:nvSpPr>
        <p:spPr bwMode="auto">
          <a:xfrm>
            <a:off x="4557122" y="2367915"/>
            <a:ext cx="16573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героизм</a:t>
            </a:r>
          </a:p>
        </p:txBody>
      </p:sp>
      <p:sp>
        <p:nvSpPr>
          <p:cNvPr id="57351" name="WordArt 7"/>
          <p:cNvSpPr>
            <a:spLocks noChangeArrowheads="1" noChangeShapeType="1" noTextEdit="1"/>
          </p:cNvSpPr>
          <p:nvPr/>
        </p:nvSpPr>
        <p:spPr bwMode="auto">
          <a:xfrm>
            <a:off x="908145" y="3212975"/>
            <a:ext cx="2362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Мильтиада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7352" name="WordArt 8"/>
          <p:cNvSpPr>
            <a:spLocks noChangeArrowheads="1" noChangeShapeType="1" noTextEdit="1"/>
          </p:cNvSpPr>
          <p:nvPr/>
        </p:nvSpPr>
        <p:spPr bwMode="auto">
          <a:xfrm>
            <a:off x="1073149" y="3756659"/>
            <a:ext cx="2016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Родину</a:t>
            </a:r>
          </a:p>
        </p:txBody>
      </p:sp>
      <p:sp>
        <p:nvSpPr>
          <p:cNvPr id="57353" name="WordArt 9"/>
          <p:cNvSpPr>
            <a:spLocks noChangeArrowheads="1" noChangeShapeType="1" noTextEdit="1"/>
          </p:cNvSpPr>
          <p:nvPr/>
        </p:nvSpPr>
        <p:spPr bwMode="auto">
          <a:xfrm>
            <a:off x="900111" y="4280534"/>
            <a:ext cx="17287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борьбы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9503" y="5070073"/>
            <a:ext cx="8934497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ea typeface="+mj-ea"/>
                <a:cs typeface="+mj-cs"/>
              </a:rPr>
              <a:t>А)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Героизм        </a:t>
            </a:r>
            <a:r>
              <a:rPr lang="ru-RU" sz="3600" b="1" dirty="0" smtClean="0">
                <a:ea typeface="+mj-ea"/>
                <a:cs typeface="+mj-cs"/>
              </a:rPr>
              <a:t>Б)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борьбы     </a:t>
            </a:r>
            <a:r>
              <a:rPr lang="ru-RU" sz="3600" b="1" dirty="0" smtClean="0">
                <a:ea typeface="+mj-ea"/>
                <a:cs typeface="+mj-cs"/>
              </a:rPr>
              <a:t>В)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Платеи</a:t>
            </a:r>
            <a:endParaRPr lang="ru-RU" sz="3600" b="1" dirty="0" smtClean="0">
              <a:solidFill>
                <a:srgbClr val="C0504D">
                  <a:lumMod val="75000"/>
                </a:srgbClr>
              </a:solidFill>
              <a:ea typeface="+mj-ea"/>
              <a:cs typeface="+mj-cs"/>
            </a:endParaRPr>
          </a:p>
          <a:p>
            <a:endParaRPr lang="ru-RU" sz="1000" b="1" dirty="0">
              <a:solidFill>
                <a:srgbClr val="C0504D">
                  <a:lumMod val="75000"/>
                </a:srgbClr>
              </a:solidFill>
              <a:ea typeface="+mj-ea"/>
              <a:cs typeface="+mj-cs"/>
            </a:endParaRPr>
          </a:p>
          <a:p>
            <a:r>
              <a:rPr lang="ru-RU" sz="3600" b="1" dirty="0" smtClean="0">
                <a:ea typeface="+mj-ea"/>
                <a:cs typeface="+mj-cs"/>
              </a:rPr>
              <a:t>Г)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Родину        </a:t>
            </a:r>
            <a:r>
              <a:rPr lang="ru-RU" sz="3600" b="1" dirty="0" smtClean="0">
                <a:ea typeface="+mj-ea"/>
                <a:cs typeface="+mj-cs"/>
              </a:rPr>
              <a:t>Д)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мужество       </a:t>
            </a:r>
            <a:r>
              <a:rPr lang="ru-RU" sz="3600" b="1" dirty="0" smtClean="0">
                <a:ea typeface="+mj-ea"/>
                <a:cs typeface="+mj-cs"/>
              </a:rPr>
              <a:t>Е)</a:t>
            </a:r>
            <a:r>
              <a:rPr lang="ru-RU" sz="3600" b="1" dirty="0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 </a:t>
            </a:r>
            <a:r>
              <a:rPr lang="ru-RU" sz="3600" b="1" dirty="0" err="1" smtClean="0">
                <a:solidFill>
                  <a:srgbClr val="C0504D">
                    <a:lumMod val="75000"/>
                  </a:srgbClr>
                </a:solidFill>
                <a:ea typeface="+mj-ea"/>
                <a:cs typeface="+mj-cs"/>
              </a:rPr>
              <a:t>Мильтиада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nimBg="1"/>
      <p:bldP spid="57349" grpId="0" animBg="1"/>
      <p:bldP spid="57350" grpId="0" animBg="1"/>
      <p:bldP spid="57351" grpId="0" animBg="1"/>
      <p:bldP spid="57352" grpId="0" animBg="1"/>
      <p:bldP spid="5735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FF"/>
          </a:solidFill>
          <a:ln w="76200">
            <a:solidFill>
              <a:srgbClr val="CC0066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Цель урока:</a:t>
            </a:r>
            <a:endParaRPr lang="ru-RU" sz="6000" b="1" dirty="0" smtClean="0">
              <a:latin typeface="Monotype Corsiva" pitchFamily="66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1916113"/>
            <a:ext cx="5397500" cy="4392612"/>
          </a:xfr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узнать о причинах, событиях и итогах Марафонской битвы.</a:t>
            </a:r>
          </a:p>
        </p:txBody>
      </p:sp>
      <p:pic>
        <p:nvPicPr>
          <p:cNvPr id="21508" name="Picture 4" descr="Копия (4) im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076700"/>
            <a:ext cx="12239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678756"/>
          <p:cNvPicPr>
            <a:picLocks noChangeAspect="1" noChangeArrowheads="1"/>
          </p:cNvPicPr>
          <p:nvPr/>
        </p:nvPicPr>
        <p:blipFill>
          <a:blip r:embed="rId3"/>
          <a:srcRect b="8461"/>
          <a:stretch>
            <a:fillRect/>
          </a:stretch>
        </p:blipFill>
        <p:spPr bwMode="auto">
          <a:xfrm>
            <a:off x="611188" y="2636838"/>
            <a:ext cx="22320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9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08058"/>
            <a:ext cx="4114800" cy="45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871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FF"/>
          </a:solidFill>
          <a:ln w="76200">
            <a:solidFill>
              <a:srgbClr val="CC0066"/>
            </a:solidFill>
          </a:ln>
        </p:spPr>
        <p:txBody>
          <a:bodyPr/>
          <a:lstStyle/>
          <a:p>
            <a:pPr eaLnBrk="1" hangingPunct="1"/>
            <a:r>
              <a:rPr lang="ru-RU" sz="6000" b="1" dirty="0" err="1" smtClean="0">
                <a:solidFill>
                  <a:srgbClr val="FF0000"/>
                </a:solidFill>
                <a:latin typeface="Monotype Corsiva" pitchFamily="66" charset="0"/>
              </a:rPr>
              <a:t>Симонид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6000" b="1" dirty="0" err="1" smtClean="0">
                <a:solidFill>
                  <a:srgbClr val="FF0000"/>
                </a:solidFill>
                <a:latin typeface="Monotype Corsiva" pitchFamily="66" charset="0"/>
              </a:rPr>
              <a:t>Кеосский</a:t>
            </a:r>
            <a:endParaRPr lang="ru-RU" sz="6000" b="1" dirty="0" smtClean="0">
              <a:latin typeface="Monotype Corsiva" pitchFamily="66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1916113"/>
            <a:ext cx="5397500" cy="4392612"/>
          </a:xfr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Для полного счастья человеку необходимо иметь славное Отечество</a:t>
            </a:r>
            <a:endParaRPr lang="ru-RU" sz="4000" b="1" i="1" dirty="0" smtClean="0">
              <a:solidFill>
                <a:srgbClr val="002060"/>
              </a:solidFill>
            </a:endParaRPr>
          </a:p>
        </p:txBody>
      </p:sp>
      <p:pic>
        <p:nvPicPr>
          <p:cNvPr id="21508" name="Picture 4" descr="Копия (4) im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143380"/>
            <a:ext cx="12239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678756"/>
          <p:cNvPicPr>
            <a:picLocks noChangeAspect="1" noChangeArrowheads="1"/>
          </p:cNvPicPr>
          <p:nvPr/>
        </p:nvPicPr>
        <p:blipFill>
          <a:blip r:embed="rId3"/>
          <a:srcRect b="8461"/>
          <a:stretch>
            <a:fillRect/>
          </a:stretch>
        </p:blipFill>
        <p:spPr bwMode="auto">
          <a:xfrm>
            <a:off x="611188" y="2636838"/>
            <a:ext cx="22320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449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solidFill>
            <a:srgbClr val="FFFFFF"/>
          </a:solidFill>
          <a:ln w="76200">
            <a:solidFill>
              <a:srgbClr val="CC0066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Цель урока:</a:t>
            </a:r>
            <a:endParaRPr lang="ru-RU" sz="6000" b="1" dirty="0" smtClean="0">
              <a:latin typeface="Monotype Corsiva" pitchFamily="66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1916113"/>
            <a:ext cx="5397500" cy="4392612"/>
          </a:xfrm>
          <a:gradFill rotWithShape="0">
            <a:gsLst>
              <a:gs pos="0">
                <a:srgbClr val="FFCCCC"/>
              </a:gs>
              <a:gs pos="50000">
                <a:srgbClr val="FFFFFF"/>
              </a:gs>
              <a:gs pos="100000">
                <a:srgbClr val="FFCCCC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узнать о причинах, событиях и итогах Марафонской битвы.</a:t>
            </a:r>
          </a:p>
        </p:txBody>
      </p:sp>
      <p:pic>
        <p:nvPicPr>
          <p:cNvPr id="21508" name="Picture 4" descr="Копия (4) img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076700"/>
            <a:ext cx="1223963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678756"/>
          <p:cNvPicPr>
            <a:picLocks noChangeAspect="1" noChangeArrowheads="1"/>
          </p:cNvPicPr>
          <p:nvPr/>
        </p:nvPicPr>
        <p:blipFill>
          <a:blip r:embed="rId3"/>
          <a:srcRect b="8461"/>
          <a:stretch>
            <a:fillRect/>
          </a:stretch>
        </p:blipFill>
        <p:spPr bwMode="auto">
          <a:xfrm>
            <a:off x="611188" y="2636838"/>
            <a:ext cx="22320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ПЛАН 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1.Подвести итоги и определить значение Марафонской битвы.</a:t>
            </a:r>
          </a:p>
          <a:p>
            <a:pPr marL="0" indent="0" algn="just">
              <a:buNone/>
            </a:pPr>
            <a:r>
              <a:rPr lang="ru-RU" sz="6000" b="1" dirty="0" smtClean="0">
                <a:latin typeface="Monotype Corsiva" pitchFamily="66" charset="0"/>
              </a:rPr>
              <a:t>2.Изучить основные события первой греко-персидской войны</a:t>
            </a:r>
            <a:r>
              <a:rPr lang="ru-RU" sz="6000" b="1" dirty="0">
                <a:latin typeface="Monotype Corsiva" pitchFamily="66" charset="0"/>
              </a:rPr>
              <a:t>. </a:t>
            </a:r>
            <a:r>
              <a:rPr lang="ru-RU" sz="6000" b="1" dirty="0" smtClean="0">
                <a:latin typeface="Monotype Corsiva" pitchFamily="66" charset="0"/>
              </a:rPr>
              <a:t>3.Определить </a:t>
            </a:r>
            <a:r>
              <a:rPr lang="ru-RU" sz="6000" b="1" dirty="0">
                <a:latin typeface="Monotype Corsiva" pitchFamily="66" charset="0"/>
              </a:rPr>
              <a:t>причины войны.</a:t>
            </a:r>
          </a:p>
          <a:p>
            <a:pPr>
              <a:buNone/>
            </a:pPr>
            <a:endParaRPr lang="ru-RU" sz="6000" b="1" dirty="0" smtClean="0"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75565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ПЛАН 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1.Определить причины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2.Изучить основные события первой греко-персидской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3.Подвести итоги и определить значение Марафонской битвы.</a:t>
            </a: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75565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Причины 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3744416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для персов: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- завоевать весь мир.</a:t>
            </a: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75565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76056" y="2132856"/>
            <a:ext cx="3816424" cy="3405188"/>
          </a:xfrm>
          <a:prstGeom prst="rect">
            <a:avLst/>
          </a:prstGeo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для греков:</a:t>
            </a:r>
          </a:p>
          <a:p>
            <a:pPr marL="0" indent="0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- защита своей независимости и свободы.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131825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20713"/>
            <a:ext cx="7772400" cy="1143000"/>
          </a:xfrm>
          <a:solidFill>
            <a:srgbClr val="CCCCFF"/>
          </a:solidFill>
          <a:ln w="57150">
            <a:solidFill>
              <a:schemeClr val="tx2"/>
            </a:solidFill>
          </a:ln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ПЛАН :</a:t>
            </a:r>
            <a:endParaRPr lang="ru-RU" sz="60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772400" cy="3405188"/>
          </a:xfrm>
          <a:gradFill rotWithShape="0">
            <a:gsLst>
              <a:gs pos="0">
                <a:srgbClr val="CCCCFF"/>
              </a:gs>
              <a:gs pos="50000">
                <a:srgbClr val="FFFFFF"/>
              </a:gs>
              <a:gs pos="100000">
                <a:srgbClr val="CCCCFF"/>
              </a:gs>
            </a:gsLst>
            <a:lin ang="5400000" scaled="1"/>
          </a:gradFill>
          <a:ln w="5715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1.Определить причины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2.Изучить основные события первой греко-персидской войны.</a:t>
            </a:r>
          </a:p>
          <a:p>
            <a:pPr eaLnBrk="1" hangingPunct="1">
              <a:buFontTx/>
              <a:buNone/>
            </a:pPr>
            <a:r>
              <a:rPr lang="ru-RU" sz="6000" b="1" dirty="0" smtClean="0">
                <a:latin typeface="Monotype Corsiva" pitchFamily="66" charset="0"/>
              </a:rPr>
              <a:t>3.Подвести итоги и определить значение Марафонской битвы.</a:t>
            </a:r>
          </a:p>
          <a:p>
            <a:pPr eaLnBrk="1" hangingPunct="1">
              <a:buFontTx/>
              <a:buNone/>
            </a:pPr>
            <a:endParaRPr lang="ru-RU" sz="6000" b="1" dirty="0" smtClean="0">
              <a:latin typeface="Monotype Corsiva" pitchFamily="66" charset="0"/>
            </a:endParaRPr>
          </a:p>
        </p:txBody>
      </p:sp>
      <p:pic>
        <p:nvPicPr>
          <p:cNvPr id="20485" name="Picture 5" descr="Копия (8) img5"/>
          <p:cNvPicPr>
            <a:picLocks noChangeAspect="1" noChangeArrowheads="1"/>
          </p:cNvPicPr>
          <p:nvPr/>
        </p:nvPicPr>
        <p:blipFill>
          <a:blip r:embed="rId2"/>
          <a:srcRect b="40494"/>
          <a:stretch>
            <a:fillRect/>
          </a:stretch>
        </p:blipFill>
        <p:spPr bwMode="auto">
          <a:xfrm>
            <a:off x="755650" y="692150"/>
            <a:ext cx="1512888" cy="100806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30"/>
            <a:ext cx="6624736" cy="6832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 flipH="1">
            <a:off x="3419872" y="3645024"/>
            <a:ext cx="90010" cy="2160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39752" y="4357660"/>
            <a:ext cx="117727" cy="21602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843808" y="3356992"/>
            <a:ext cx="144016" cy="14401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24288" y="3496718"/>
            <a:ext cx="143090" cy="10801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5076056" y="4005064"/>
            <a:ext cx="864096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4211960" y="3933056"/>
            <a:ext cx="720080" cy="144016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>
            <a:off x="3667377" y="3729598"/>
            <a:ext cx="648535" cy="13145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415</TotalTime>
  <Words>513</Words>
  <Application>Microsoft Office PowerPoint</Application>
  <PresentationFormat>Экран (4:3)</PresentationFormat>
  <Paragraphs>180</Paragraphs>
  <Slides>34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Тема Office</vt:lpstr>
      <vt:lpstr>Точечный рисунок BMP</vt:lpstr>
      <vt:lpstr>Слайд 1</vt:lpstr>
      <vt:lpstr>Победа греков над персами  в Марафонской битве</vt:lpstr>
      <vt:lpstr>Проблема урока</vt:lpstr>
      <vt:lpstr>Цель урока:</vt:lpstr>
      <vt:lpstr>         ПЛАН :</vt:lpstr>
      <vt:lpstr>         ПЛАН :</vt:lpstr>
      <vt:lpstr>         Причины :</vt:lpstr>
      <vt:lpstr>         ПЛАН :</vt:lpstr>
      <vt:lpstr>Слайд 9</vt:lpstr>
      <vt:lpstr>Слайд 10</vt:lpstr>
      <vt:lpstr>Слайд 11</vt:lpstr>
      <vt:lpstr>Слайд 12</vt:lpstr>
      <vt:lpstr>Слайд 13</vt:lpstr>
      <vt:lpstr>Марафонская битва</vt:lpstr>
      <vt:lpstr>Выберите схему  Марафонской битвы: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        ПЛАН :</vt:lpstr>
      <vt:lpstr>         Причины победы греков:</vt:lpstr>
      <vt:lpstr>Слайд 27</vt:lpstr>
      <vt:lpstr>Проблема урока</vt:lpstr>
      <vt:lpstr>Тест</vt:lpstr>
      <vt:lpstr>Слайд 30</vt:lpstr>
      <vt:lpstr>5. Вставьте в текст пропущенные слова.</vt:lpstr>
      <vt:lpstr>Цель урока:</vt:lpstr>
      <vt:lpstr>Слайд 33</vt:lpstr>
      <vt:lpstr>Симонид Кеосский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40</cp:revision>
  <dcterms:created xsi:type="dcterms:W3CDTF">2019-01-27T16:03:41Z</dcterms:created>
  <dcterms:modified xsi:type="dcterms:W3CDTF">2019-01-29T19:45:17Z</dcterms:modified>
</cp:coreProperties>
</file>