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62" r:id="rId3"/>
    <p:sldId id="263" r:id="rId4"/>
    <p:sldId id="264" r:id="rId5"/>
    <p:sldId id="265" r:id="rId6"/>
    <p:sldId id="268" r:id="rId7"/>
    <p:sldId id="267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517C22"/>
    <a:srgbClr val="76B531"/>
    <a:srgbClr val="008080"/>
    <a:srgbClr val="9999FF"/>
    <a:srgbClr val="85DFFF"/>
    <a:srgbClr val="FFFF00"/>
    <a:srgbClr val="33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42" autoAdjust="0"/>
    <p:restoredTop sz="94660"/>
  </p:normalViewPr>
  <p:slideViewPr>
    <p:cSldViewPr>
      <p:cViewPr varScale="1">
        <p:scale>
          <a:sx n="84" d="100"/>
          <a:sy n="84" d="100"/>
        </p:scale>
        <p:origin x="1430" y="125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68C4FF4-6EE1-4A76-9B8F-B2F594D6C87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06.04.2022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BF7A747-1B53-4B3F-B8D2-D8AB0E12814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24BD201-5F9C-4593-BEFD-74C971F0B55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06.04.2022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B22E6F0-797A-404D-B2F0-96032D2C16E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37A3035-02C7-4538-A480-C6887B19F5A6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06.04.2022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18664C-3B03-4311-A452-8E87A1DF2E36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152DDE1-E9F2-4B50-AB95-1A36B28481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06.04.2022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087BA6C-DE82-4922-A007-5CB817EE4E20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011FA9-72D4-4D0D-AA04-5200C8F96D1C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06.04.2022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4CBFCBB-F7D8-4AD9-B5F9-93687358CA6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18AA105-3B9A-485F-A7BD-B3B1C1BFF99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06.04.2022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9217202-91A5-4841-8837-12B3422A9C1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003E727-7E97-4B76-A273-97C117DFD6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06.04.2022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9F140D1-42AB-456C-B3EB-2E58162D29C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62FDA9A-A9AF-4522-BA4E-959710ABA8F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06.04.2022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4C3DF-49FF-4AA4-A1AB-8615103FAECA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81C31E6-6AC6-4E62-806B-D0CB1E8C626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06.04.2022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1B0E188-B191-46AC-99B7-5113417AE6A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9E59BE0-226E-4980-AAF5-F1A9DF7C7AE8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06.04.2022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ED8319C-EFFD-43A6-A723-9E31BBA50F6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194FB44-2B3A-4EA5-B708-4FEB9F41BBF1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06.04.2022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51498-F984-481A-8E8C-4DDFA9BC918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AutoShape 12" descr="https://avatanplus.com/files/resources/original/5700bcbf48023153dae14b3f.png"/>
          <p:cNvSpPr>
            <a:spLocks noChangeAspect="1" noChangeArrowheads="1"/>
          </p:cNvSpPr>
          <p:nvPr userDrawn="1"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7" name="Picture 7" descr="D:\Лидия\шаблоны\Ольга Бор\Care Bears\облака.png"/>
          <p:cNvPicPr>
            <a:picLocks noChangeAspect="1" noChangeArrowheads="1"/>
          </p:cNvPicPr>
          <p:nvPr userDrawn="1"/>
        </p:nvPicPr>
        <p:blipFill rotWithShape="1"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060104" y="1562985"/>
            <a:ext cx="4813818" cy="850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6"/>
          <p:cNvGrpSpPr/>
          <p:nvPr/>
        </p:nvGrpSpPr>
        <p:grpSpPr>
          <a:xfrm>
            <a:off x="700668" y="2420888"/>
            <a:ext cx="7742664" cy="3416320"/>
            <a:chOff x="1115616" y="3056726"/>
            <a:chExt cx="7165477" cy="3598906"/>
          </a:xfrm>
        </p:grpSpPr>
        <p:sp>
          <p:nvSpPr>
            <p:cNvPr id="3" name="Прямоугольник 2"/>
            <p:cNvSpPr/>
            <p:nvPr/>
          </p:nvSpPr>
          <p:spPr>
            <a:xfrm>
              <a:off x="1115616" y="3056726"/>
              <a:ext cx="7165477" cy="3598906"/>
            </a:xfrm>
            <a:prstGeom prst="rect">
              <a:avLst/>
            </a:prstGeom>
            <a:noFill/>
          </p:spPr>
          <p:txBody>
            <a:bodyPr wrap="square"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algn="ctr"/>
              <a:r>
                <a:rPr lang="ru-RU" sz="4800" b="1" dirty="0">
                  <a:ln w="11430"/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Monotype Corsiva" pitchFamily="66" charset="0"/>
                </a:rPr>
                <a:t>Занимательная математика</a:t>
              </a:r>
            </a:p>
            <a:p>
              <a:pPr algn="ctr"/>
              <a:r>
                <a:rPr lang="ru-RU" sz="4800" b="1" dirty="0">
                  <a:ln w="11430"/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Monotype Corsiva" pitchFamily="66" charset="0"/>
                </a:rPr>
                <a:t>в детском саду и дома</a:t>
              </a:r>
            </a:p>
            <a:p>
              <a:r>
                <a:rPr lang="ru-RU" sz="6000" b="1" dirty="0">
                  <a:ln w="11430"/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</a:rPr>
                <a:t/>
              </a:r>
              <a:br>
                <a:rPr lang="ru-RU" sz="6000" b="1" dirty="0">
                  <a:ln w="11430"/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</a:rPr>
              </a:br>
              <a:endParaRPr lang="ru-RU" sz="60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endParaRPr>
            </a:p>
          </p:txBody>
        </p:sp>
        <p:sp>
          <p:nvSpPr>
            <p:cNvPr id="4" name="Прямоугольник 3"/>
            <p:cNvSpPr/>
            <p:nvPr/>
          </p:nvSpPr>
          <p:spPr>
            <a:xfrm>
              <a:off x="2187089" y="5247556"/>
              <a:ext cx="5084703" cy="97267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endParaRPr lang="ru-RU" i="1" dirty="0">
                <a:solidFill>
                  <a:srgbClr val="517C22"/>
                </a:solidFill>
                <a:latin typeface="Monotype Corsiva" pitchFamily="66" charset="0"/>
              </a:endParaRPr>
            </a:p>
            <a:p>
              <a:pPr algn="ctr"/>
              <a:r>
                <a:rPr lang="ru-RU" dirty="0"/>
                <a:t/>
              </a:r>
              <a:br>
                <a:rPr lang="ru-RU" dirty="0"/>
              </a:br>
              <a:endParaRPr lang="ru-RU" dirty="0"/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071538" y="1357298"/>
            <a:ext cx="6858048" cy="36933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u="none" strike="noStrike" cap="none" normalizeH="0" baseline="0" dirty="0">
                <a:ln>
                  <a:noFill/>
                </a:ln>
                <a:solidFill>
                  <a:srgbClr val="517C22"/>
                </a:solidFill>
                <a:effectLst/>
                <a:latin typeface="Monotype Corsiva" pitchFamily="66" charset="0"/>
                <a:ea typeface="Times New Roman" pitchFamily="18" charset="0"/>
                <a:cs typeface="Arial" pitchFamily="34" charset="0"/>
              </a:rPr>
              <a:t>Дети раннего дошкольного возраста активно познают окружающий мир и, будто губка, впитывают новые знания. Именно возраст 2-3 лет является наиболее благоприятным для </a:t>
            </a:r>
            <a:r>
              <a:rPr kumimoji="0" lang="ru-RU" b="1" u="none" strike="noStrike" cap="none" normalizeH="0" baseline="0" dirty="0" err="1">
                <a:ln>
                  <a:noFill/>
                </a:ln>
                <a:solidFill>
                  <a:srgbClr val="517C22"/>
                </a:solidFill>
                <a:effectLst/>
                <a:latin typeface="Monotype Corsiva" pitchFamily="66" charset="0"/>
                <a:ea typeface="Times New Roman" pitchFamily="18" charset="0"/>
                <a:cs typeface="Arial" pitchFamily="34" charset="0"/>
              </a:rPr>
              <a:t>сенсорного-математического</a:t>
            </a:r>
            <a:r>
              <a:rPr kumimoji="0" lang="ru-RU" b="1" u="none" strike="noStrike" cap="none" normalizeH="0" baseline="0" dirty="0">
                <a:ln>
                  <a:noFill/>
                </a:ln>
                <a:solidFill>
                  <a:srgbClr val="517C22"/>
                </a:solidFill>
                <a:effectLst/>
                <a:latin typeface="Monotype Corsiva" pitchFamily="66" charset="0"/>
                <a:ea typeface="Times New Roman" pitchFamily="18" charset="0"/>
                <a:cs typeface="Arial" pitchFamily="34" charset="0"/>
              </a:rPr>
              <a:t> воспитания. Необходимо знакомить ребёнка с цветами предметов, с формами, а в первую очередь, поощрять его активную реакцию на окружающий мир. Абсолютное большинство детей проявляют интерес ко всей новой информации. Поэтому важно постоянно подпитывать этот интерес, но ни в коем случае не отпугнуть малыша, перегрузив его излишними знаниями.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u="none" strike="noStrike" cap="none" normalizeH="0" baseline="0" dirty="0">
                <a:ln>
                  <a:noFill/>
                </a:ln>
                <a:solidFill>
                  <a:srgbClr val="517C22"/>
                </a:solidFill>
                <a:effectLst/>
                <a:latin typeface="Monotype Corsiva" pitchFamily="66" charset="0"/>
                <a:ea typeface="Times New Roman" pitchFamily="18" charset="0"/>
                <a:cs typeface="Arial" pitchFamily="34" charset="0"/>
              </a:rPr>
              <a:t>Многие родители задумываются о том, с какого возраста стоит увлекать ребёнка точными науками. Современная школьная программа предполагает, что ребёнок, поступивший в первый класс, уже обладает определённым объёмом знаний. Наиболее благополучным для начального математического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u="none" strike="noStrike" cap="none" normalizeH="0" dirty="0">
                <a:ln>
                  <a:noFill/>
                </a:ln>
                <a:solidFill>
                  <a:srgbClr val="517C22"/>
                </a:solidFill>
                <a:effectLst/>
                <a:latin typeface="Monotype Corsiva" pitchFamily="66" charset="0"/>
                <a:ea typeface="Times New Roman" pitchFamily="18" charset="0"/>
                <a:cs typeface="Arial" pitchFamily="34" charset="0"/>
              </a:rPr>
              <a:t>              </a:t>
            </a:r>
            <a:r>
              <a:rPr kumimoji="0" lang="ru-RU" b="1" u="none" strike="noStrike" cap="none" normalizeH="0" baseline="0" dirty="0">
                <a:ln>
                  <a:noFill/>
                </a:ln>
                <a:solidFill>
                  <a:srgbClr val="517C22"/>
                </a:solidFill>
                <a:effectLst/>
                <a:latin typeface="Monotype Corsiva" pitchFamily="66" charset="0"/>
                <a:ea typeface="Times New Roman" pitchFamily="18" charset="0"/>
                <a:cs typeface="Arial" pitchFamily="34" charset="0"/>
              </a:rPr>
              <a:t> развития является ранний дошкольный возраст.</a:t>
            </a:r>
            <a:endParaRPr kumimoji="0" lang="ru-RU" b="1" u="none" strike="noStrike" cap="none" normalizeH="0" baseline="0" dirty="0">
              <a:ln>
                <a:noFill/>
              </a:ln>
              <a:solidFill>
                <a:srgbClr val="517C22"/>
              </a:solidFill>
              <a:effectLst/>
              <a:latin typeface="Monotype Corsiva" pitchFamily="66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1142976" y="1428736"/>
            <a:ext cx="6858048" cy="36933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>
                <a:ln>
                  <a:noFill/>
                </a:ln>
                <a:solidFill>
                  <a:srgbClr val="517C22"/>
                </a:solidFill>
                <a:effectLst/>
                <a:latin typeface="Monotype Corsiva" pitchFamily="66" charset="0"/>
                <a:ea typeface="Times New Roman" pitchFamily="18" charset="0"/>
                <a:cs typeface="Arial" pitchFamily="34" charset="0"/>
              </a:rPr>
              <a:t>В 2-3 года ребёнок способен сформировать представления о пространстве, величинах, геометрических фигурах и их свойствах, о количестве предметов. Дети, которые обладают данными сенсорно-математическими представлениями, более успешно адаптированы к социуму: они способны самостоятельно решать первые задачи, которые будут поставлены перед ними в условиях детского сада, секций раннего развития или даже на детской площадке.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>
                <a:ln>
                  <a:noFill/>
                </a:ln>
                <a:solidFill>
                  <a:srgbClr val="517C22"/>
                </a:solidFill>
                <a:effectLst/>
                <a:latin typeface="Monotype Corsiva" pitchFamily="66" charset="0"/>
                <a:ea typeface="Times New Roman" pitchFamily="18" charset="0"/>
                <a:cs typeface="Arial" pitchFamily="34" charset="0"/>
              </a:rPr>
              <a:t>Необходимость сенсорно-математического воспитания безусловна, важно то, каким образом будут прививаться знания. Чтобы разобраться в этом вопросе, обратимся к детской психологии. В возрасте 2-3 лет ребёнок приобретает наглядно-действенный тип мышления. Следовательно, чтобы найти решение предложенной ему задачи, малыш должен совершить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b="1" dirty="0">
                <a:solidFill>
                  <a:srgbClr val="517C22"/>
                </a:solidFill>
                <a:latin typeface="Monotype Corsiva" pitchFamily="66" charset="0"/>
                <a:ea typeface="Times New Roman" pitchFamily="18" charset="0"/>
                <a:cs typeface="Arial" pitchFamily="34" charset="0"/>
              </a:rPr>
              <a:t>             </a:t>
            </a:r>
            <a:r>
              <a:rPr kumimoji="0" lang="ru-RU" b="1" i="0" u="none" strike="noStrike" cap="none" normalizeH="0" baseline="0" dirty="0">
                <a:ln>
                  <a:noFill/>
                </a:ln>
                <a:solidFill>
                  <a:srgbClr val="517C22"/>
                </a:solidFill>
                <a:effectLst/>
                <a:latin typeface="Monotype Corsiva" pitchFamily="66" charset="0"/>
                <a:ea typeface="Times New Roman" pitchFamily="18" charset="0"/>
                <a:cs typeface="Arial" pitchFamily="34" charset="0"/>
              </a:rPr>
              <a:t>ряд  физических действий. </a:t>
            </a:r>
            <a:endParaRPr kumimoji="0" lang="ru-RU" b="1" i="0" u="none" strike="noStrike" cap="none" normalizeH="0" baseline="0" dirty="0">
              <a:ln>
                <a:noFill/>
              </a:ln>
              <a:solidFill>
                <a:srgbClr val="517C22"/>
              </a:solidFill>
              <a:effectLst/>
              <a:latin typeface="Monotype Corsiva" pitchFamily="66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1142976" y="1500174"/>
            <a:ext cx="6715172" cy="31393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>
                <a:ln>
                  <a:noFill/>
                </a:ln>
                <a:solidFill>
                  <a:srgbClr val="517C22"/>
                </a:solidFill>
                <a:effectLst/>
                <a:latin typeface="Monotype Corsiva" pitchFamily="66" charset="0"/>
                <a:ea typeface="Times New Roman" pitchFamily="18" charset="0"/>
                <a:cs typeface="Arial" pitchFamily="34" charset="0"/>
              </a:rPr>
              <a:t>Такие образовательные методы как лекция или беседа совершенно не подходят для представленной возрастной категории, поскольку не предполагают получение знаний наглядно-действенным способом. Идеальным же решением для работы с младшими дошкольниками является использование дидактических игр.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>
                <a:ln>
                  <a:noFill/>
                </a:ln>
                <a:solidFill>
                  <a:srgbClr val="517C22"/>
                </a:solidFill>
                <a:effectLst/>
                <a:latin typeface="Monotype Corsiva" pitchFamily="66" charset="0"/>
                <a:ea typeface="Times New Roman" pitchFamily="18" charset="0"/>
                <a:cs typeface="Arial" pitchFamily="34" charset="0"/>
              </a:rPr>
              <a:t>Ребенок 2-3 лет познает окружающую действительность через игру: с ее помощью он изучает новые предметы, благодаря ей обретает и новые знания. Игровой подход позволяет нам решить ключевую задачу, а именно, не просто научить, но заинтересовать ребенка наукой. Так же в процессе игры активно тренируется детское внимание, развивается логическое мышление.</a:t>
            </a:r>
            <a:endParaRPr kumimoji="0" lang="ru-RU" b="1" i="0" u="none" strike="noStrike" cap="none" normalizeH="0" baseline="0" dirty="0">
              <a:ln>
                <a:noFill/>
              </a:ln>
              <a:solidFill>
                <a:srgbClr val="517C22"/>
              </a:solidFill>
              <a:effectLst/>
              <a:latin typeface="Monotype Corsiva" pitchFamily="66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1142976" y="1571612"/>
            <a:ext cx="6643734" cy="31393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>
                <a:ln>
                  <a:noFill/>
                </a:ln>
                <a:solidFill>
                  <a:srgbClr val="517C22"/>
                </a:solidFill>
                <a:effectLst/>
                <a:latin typeface="Monotype Corsiva" pitchFamily="66" charset="0"/>
                <a:ea typeface="Times New Roman" pitchFamily="18" charset="0"/>
                <a:cs typeface="Arial" pitchFamily="34" charset="0"/>
              </a:rPr>
              <a:t>Начиная знакомство с математикой, необходимо позволить ребенку, в буквальном смысле, прикоснуться к новым знанием. К примеру, чтобы понять, чем отличается круг от треугольника, ребенок должен не только увидеть, но потрогать эти фигуры. Только в том случае, его память зафиксирует отличия геометрических форм достаточно быстро. Занимаясь ранним развитием ребенка, следуем подходить ко всему с большой осторожностью. Важно помнить, что основной целью </a:t>
            </a:r>
            <a:r>
              <a:rPr kumimoji="0" lang="ru-RU" b="1" i="0" u="none" strike="noStrike" cap="none" normalizeH="0" baseline="0" dirty="0" err="1">
                <a:ln>
                  <a:noFill/>
                </a:ln>
                <a:solidFill>
                  <a:srgbClr val="517C22"/>
                </a:solidFill>
                <a:effectLst/>
                <a:latin typeface="Monotype Corsiva" pitchFamily="66" charset="0"/>
                <a:ea typeface="Times New Roman" pitchFamily="18" charset="0"/>
                <a:cs typeface="Arial" pitchFamily="34" charset="0"/>
              </a:rPr>
              <a:t>сенсерно</a:t>
            </a:r>
            <a:r>
              <a:rPr kumimoji="0" lang="ru-RU" b="1" i="0" u="none" strike="noStrike" cap="none" normalizeH="0" baseline="0" dirty="0">
                <a:ln>
                  <a:noFill/>
                </a:ln>
                <a:solidFill>
                  <a:srgbClr val="517C22"/>
                </a:solidFill>
                <a:effectLst/>
                <a:latin typeface="Monotype Corsiva" pitchFamily="66" charset="0"/>
                <a:ea typeface="Times New Roman" pitchFamily="18" charset="0"/>
                <a:cs typeface="Arial" pitchFamily="34" charset="0"/>
              </a:rPr>
              <a:t> – математического воспитания в раннем возрасте является заинтересовать, но не перегрузить знаниями. Использование дидактических игр сделает знакомство ребенка с математикой легкой и увлекательной.</a:t>
            </a:r>
            <a:endParaRPr kumimoji="0" lang="ru-RU" b="1" i="0" u="none" strike="noStrike" cap="none" normalizeH="0" baseline="0" dirty="0">
              <a:ln>
                <a:noFill/>
              </a:ln>
              <a:solidFill>
                <a:srgbClr val="517C22"/>
              </a:solidFill>
              <a:effectLst/>
              <a:latin typeface="Monotype Corsiva" pitchFamily="66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57224" y="1214422"/>
            <a:ext cx="7572428" cy="39593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ИГРАЕМ ДОМА</a:t>
            </a:r>
          </a:p>
          <a:p>
            <a:r>
              <a:rPr lang="ru-RU" sz="1400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Строим башню</a:t>
            </a:r>
            <a:r>
              <a:rPr lang="ru-RU" sz="1400" dirty="0">
                <a:solidFill>
                  <a:srgbClr val="517C22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1400" dirty="0">
                <a:solidFill>
                  <a:srgbClr val="517C22"/>
                </a:solidFill>
                <a:latin typeface="Arial" pitchFamily="34" charset="0"/>
                <a:cs typeface="Arial" pitchFamily="34" charset="0"/>
              </a:rPr>
            </a:br>
            <a:r>
              <a:rPr lang="ru-RU" sz="1400" i="1" dirty="0">
                <a:solidFill>
                  <a:srgbClr val="517C22"/>
                </a:solidFill>
                <a:latin typeface="Arial" pitchFamily="34" charset="0"/>
                <a:cs typeface="Arial" pitchFamily="34" charset="0"/>
              </a:rPr>
              <a:t>Игра способствует развитию моторики, навыков классифицирования, счёта, сравнения.</a:t>
            </a:r>
            <a:r>
              <a:rPr lang="ru-RU" sz="1400" dirty="0">
                <a:solidFill>
                  <a:srgbClr val="517C22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1400" dirty="0">
                <a:solidFill>
                  <a:srgbClr val="517C22"/>
                </a:solidFill>
                <a:latin typeface="Arial" pitchFamily="34" charset="0"/>
                <a:cs typeface="Arial" pitchFamily="34" charset="0"/>
              </a:rPr>
            </a:br>
            <a:r>
              <a:rPr lang="ru-RU" sz="1400" i="1" dirty="0">
                <a:solidFill>
                  <a:srgbClr val="517C22"/>
                </a:solidFill>
                <a:latin typeface="Arial" pitchFamily="34" charset="0"/>
                <a:cs typeface="Arial" pitchFamily="34" charset="0"/>
              </a:rPr>
              <a:t>Необходимый инвентарь:</a:t>
            </a:r>
            <a:r>
              <a:rPr lang="ru-RU" sz="1400" dirty="0">
                <a:solidFill>
                  <a:srgbClr val="517C22"/>
                </a:solidFill>
                <a:latin typeface="Arial" pitchFamily="34" charset="0"/>
                <a:cs typeface="Arial" pitchFamily="34" charset="0"/>
              </a:rPr>
              <a:t> кубики двух цветов.</a:t>
            </a:r>
            <a:br>
              <a:rPr lang="ru-RU" sz="1400" dirty="0">
                <a:solidFill>
                  <a:srgbClr val="517C22"/>
                </a:solidFill>
                <a:latin typeface="Arial" pitchFamily="34" charset="0"/>
                <a:cs typeface="Arial" pitchFamily="34" charset="0"/>
              </a:rPr>
            </a:br>
            <a:r>
              <a:rPr lang="ru-RU" sz="1400" dirty="0">
                <a:solidFill>
                  <a:srgbClr val="517C22"/>
                </a:solidFill>
                <a:latin typeface="Arial" pitchFamily="34" charset="0"/>
                <a:cs typeface="Arial" pitchFamily="34" charset="0"/>
              </a:rPr>
              <a:t>◈ Предложите ребенку построить две башни разного цвета, предварительно отсортировав кубики.</a:t>
            </a:r>
            <a:br>
              <a:rPr lang="ru-RU" sz="1400" dirty="0">
                <a:solidFill>
                  <a:srgbClr val="517C22"/>
                </a:solidFill>
                <a:latin typeface="Arial" pitchFamily="34" charset="0"/>
                <a:cs typeface="Arial" pitchFamily="34" charset="0"/>
              </a:rPr>
            </a:br>
            <a:r>
              <a:rPr lang="ru-RU" sz="1400" dirty="0">
                <a:solidFill>
                  <a:srgbClr val="517C22"/>
                </a:solidFill>
                <a:latin typeface="Arial" pitchFamily="34" charset="0"/>
                <a:cs typeface="Arial" pitchFamily="34" charset="0"/>
              </a:rPr>
              <a:t>◈ В процессе построения намеренно допускайте ошибки, выбирая кубики не того цвета.</a:t>
            </a:r>
            <a:br>
              <a:rPr lang="ru-RU" sz="1400" dirty="0">
                <a:solidFill>
                  <a:srgbClr val="517C22"/>
                </a:solidFill>
                <a:latin typeface="Arial" pitchFamily="34" charset="0"/>
                <a:cs typeface="Arial" pitchFamily="34" charset="0"/>
              </a:rPr>
            </a:br>
            <a:r>
              <a:rPr lang="ru-RU" sz="1400" dirty="0">
                <a:solidFill>
                  <a:srgbClr val="517C22"/>
                </a:solidFill>
                <a:latin typeface="Arial" pitchFamily="34" charset="0"/>
                <a:cs typeface="Arial" pitchFamily="34" charset="0"/>
              </a:rPr>
              <a:t>рог.</a:t>
            </a:r>
            <a:br>
              <a:rPr lang="ru-RU" sz="1400" dirty="0">
                <a:solidFill>
                  <a:srgbClr val="517C22"/>
                </a:solidFill>
                <a:latin typeface="Arial" pitchFamily="34" charset="0"/>
                <a:cs typeface="Arial" pitchFamily="34" charset="0"/>
              </a:rPr>
            </a:br>
            <a:r>
              <a:rPr lang="ru-RU" sz="1400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Матрёшка</a:t>
            </a:r>
            <a:r>
              <a:rPr lang="ru-RU" sz="1400" dirty="0">
                <a:solidFill>
                  <a:srgbClr val="517C22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1400" dirty="0">
                <a:solidFill>
                  <a:srgbClr val="517C22"/>
                </a:solidFill>
                <a:latin typeface="Arial" pitchFamily="34" charset="0"/>
                <a:cs typeface="Arial" pitchFamily="34" charset="0"/>
              </a:rPr>
            </a:br>
            <a:r>
              <a:rPr lang="ru-RU" sz="1400" i="1" dirty="0">
                <a:solidFill>
                  <a:srgbClr val="517C22"/>
                </a:solidFill>
                <a:latin typeface="Arial" pitchFamily="34" charset="0"/>
                <a:cs typeface="Arial" pitchFamily="34" charset="0"/>
              </a:rPr>
              <a:t>Игра развивает мелкую моторику, навыки сравнения предметов по величине.</a:t>
            </a:r>
            <a:r>
              <a:rPr lang="ru-RU" sz="1400" dirty="0">
                <a:solidFill>
                  <a:srgbClr val="517C22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1400" dirty="0">
                <a:solidFill>
                  <a:srgbClr val="517C22"/>
                </a:solidFill>
                <a:latin typeface="Arial" pitchFamily="34" charset="0"/>
                <a:cs typeface="Arial" pitchFamily="34" charset="0"/>
              </a:rPr>
            </a:br>
            <a:r>
              <a:rPr lang="ru-RU" sz="1400" i="1" dirty="0">
                <a:solidFill>
                  <a:srgbClr val="517C22"/>
                </a:solidFill>
                <a:latin typeface="Arial" pitchFamily="34" charset="0"/>
                <a:cs typeface="Arial" pitchFamily="34" charset="0"/>
              </a:rPr>
              <a:t>Необходимый инвентарь: </a:t>
            </a:r>
            <a:r>
              <a:rPr lang="ru-RU" sz="1400" dirty="0">
                <a:solidFill>
                  <a:srgbClr val="517C22"/>
                </a:solidFill>
                <a:latin typeface="Arial" pitchFamily="34" charset="0"/>
                <a:cs typeface="Arial" pitchFamily="34" charset="0"/>
              </a:rPr>
              <a:t>набор матрешек.</a:t>
            </a:r>
            <a:br>
              <a:rPr lang="ru-RU" sz="1400" dirty="0">
                <a:solidFill>
                  <a:srgbClr val="517C22"/>
                </a:solidFill>
                <a:latin typeface="Arial" pitchFamily="34" charset="0"/>
                <a:cs typeface="Arial" pitchFamily="34" charset="0"/>
              </a:rPr>
            </a:br>
            <a:r>
              <a:rPr lang="ru-RU" sz="1400" dirty="0">
                <a:solidFill>
                  <a:srgbClr val="517C22"/>
                </a:solidFill>
                <a:latin typeface="Arial" pitchFamily="34" charset="0"/>
                <a:cs typeface="Arial" pitchFamily="34" charset="0"/>
              </a:rPr>
              <a:t>◈ Почти все дети любят матрешки.</a:t>
            </a:r>
            <a:br>
              <a:rPr lang="ru-RU" sz="1400" dirty="0">
                <a:solidFill>
                  <a:srgbClr val="517C22"/>
                </a:solidFill>
                <a:latin typeface="Arial" pitchFamily="34" charset="0"/>
                <a:cs typeface="Arial" pitchFamily="34" charset="0"/>
              </a:rPr>
            </a:br>
            <a:r>
              <a:rPr lang="ru-RU" sz="1400" dirty="0">
                <a:solidFill>
                  <a:srgbClr val="517C22"/>
                </a:solidFill>
                <a:latin typeface="Arial" pitchFamily="34" charset="0"/>
                <a:cs typeface="Arial" pitchFamily="34" charset="0"/>
              </a:rPr>
              <a:t>◈ Покажите ребенку большую матрешку. Потрясите ее. Откройте вместе с ребенком и достаньте матрешку меньшего размера. Поставьте их рядом и сравните.</a:t>
            </a:r>
            <a:br>
              <a:rPr lang="ru-RU" sz="1400" dirty="0">
                <a:solidFill>
                  <a:srgbClr val="517C22"/>
                </a:solidFill>
                <a:latin typeface="Arial" pitchFamily="34" charset="0"/>
                <a:cs typeface="Arial" pitchFamily="34" charset="0"/>
              </a:rPr>
            </a:br>
            <a:r>
              <a:rPr lang="ru-RU" sz="1400" dirty="0">
                <a:solidFill>
                  <a:srgbClr val="517C22"/>
                </a:solidFill>
                <a:latin typeface="Arial" pitchFamily="34" charset="0"/>
                <a:cs typeface="Arial" pitchFamily="34" charset="0"/>
              </a:rPr>
              <a:t>◈ Пусть ребенок вкладывает маленькую матрешку в большую и достает ее.</a:t>
            </a:r>
            <a:br>
              <a:rPr lang="ru-RU" sz="1400" dirty="0">
                <a:solidFill>
                  <a:srgbClr val="517C22"/>
                </a:solidFill>
                <a:latin typeface="Arial" pitchFamily="34" charset="0"/>
                <a:cs typeface="Arial" pitchFamily="34" charset="0"/>
              </a:rPr>
            </a:br>
            <a:r>
              <a:rPr lang="ru-RU" sz="1400" dirty="0">
                <a:solidFill>
                  <a:srgbClr val="517C22"/>
                </a:solidFill>
                <a:latin typeface="Arial" pitchFamily="34" charset="0"/>
                <a:cs typeface="Arial" pitchFamily="34" charset="0"/>
              </a:rPr>
              <a:t>◈ Постепенно покажите ему всех матрешек.</a:t>
            </a:r>
            <a:endParaRPr lang="ru-RU" sz="14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14348" y="928670"/>
            <a:ext cx="7858180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Много мало</a:t>
            </a:r>
            <a:r>
              <a:rPr lang="ru-RU" sz="1400" dirty="0">
                <a:solidFill>
                  <a:srgbClr val="517C22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1400" dirty="0">
                <a:solidFill>
                  <a:srgbClr val="517C22"/>
                </a:solidFill>
                <a:latin typeface="Arial" pitchFamily="34" charset="0"/>
                <a:cs typeface="Arial" pitchFamily="34" charset="0"/>
              </a:rPr>
            </a:br>
            <a:r>
              <a:rPr lang="ru-RU" sz="1400" i="1" dirty="0">
                <a:solidFill>
                  <a:srgbClr val="517C22"/>
                </a:solidFill>
                <a:latin typeface="Arial" pitchFamily="34" charset="0"/>
                <a:cs typeface="Arial" pitchFamily="34" charset="0"/>
              </a:rPr>
              <a:t>Игра способствует развитию логического мышления, знакомит с элементарными математическими понятиями</a:t>
            </a:r>
            <a:r>
              <a:rPr lang="ru-RU" sz="1400" dirty="0">
                <a:solidFill>
                  <a:srgbClr val="517C22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1400" dirty="0">
                <a:solidFill>
                  <a:srgbClr val="517C22"/>
                </a:solidFill>
                <a:latin typeface="Arial" pitchFamily="34" charset="0"/>
                <a:cs typeface="Arial" pitchFamily="34" charset="0"/>
              </a:rPr>
            </a:br>
            <a:r>
              <a:rPr lang="ru-RU" sz="1400" i="1" dirty="0">
                <a:solidFill>
                  <a:srgbClr val="517C22"/>
                </a:solidFill>
                <a:latin typeface="Arial" pitchFamily="34" charset="0"/>
                <a:cs typeface="Arial" pitchFamily="34" charset="0"/>
              </a:rPr>
              <a:t>Необходимый инвентарь</a:t>
            </a:r>
            <a:r>
              <a:rPr lang="ru-RU" sz="1400" dirty="0">
                <a:solidFill>
                  <a:srgbClr val="517C22"/>
                </a:solidFill>
                <a:latin typeface="Arial" pitchFamily="34" charset="0"/>
                <a:cs typeface="Arial" pitchFamily="34" charset="0"/>
              </a:rPr>
              <a:t>: две одинаковые коробки, кубики одного цвета.</a:t>
            </a:r>
            <a:br>
              <a:rPr lang="ru-RU" sz="1400" dirty="0">
                <a:solidFill>
                  <a:srgbClr val="517C22"/>
                </a:solidFill>
                <a:latin typeface="Arial" pitchFamily="34" charset="0"/>
                <a:cs typeface="Arial" pitchFamily="34" charset="0"/>
              </a:rPr>
            </a:br>
            <a:r>
              <a:rPr lang="ru-RU" sz="1400" dirty="0">
                <a:solidFill>
                  <a:srgbClr val="517C22"/>
                </a:solidFill>
                <a:latin typeface="Arial" pitchFamily="34" charset="0"/>
                <a:cs typeface="Arial" pitchFamily="34" charset="0"/>
              </a:rPr>
              <a:t>◈ В одну коробку положите 10 кубиков, а в другую — 3. Предложив малышу построить башню или дом, попросите: «Принеси мне, пожалуйста, коробку, в которой лежит много кубиков». Если ребенок затрудняется, помогите ему.</a:t>
            </a:r>
            <a:br>
              <a:rPr lang="ru-RU" sz="1400" dirty="0">
                <a:solidFill>
                  <a:srgbClr val="517C22"/>
                </a:solidFill>
                <a:latin typeface="Arial" pitchFamily="34" charset="0"/>
                <a:cs typeface="Arial" pitchFamily="34" charset="0"/>
              </a:rPr>
            </a:br>
            <a:r>
              <a:rPr lang="ru-RU" sz="1400" dirty="0">
                <a:solidFill>
                  <a:srgbClr val="517C22"/>
                </a:solidFill>
                <a:latin typeface="Arial" pitchFamily="34" charset="0"/>
                <a:cs typeface="Arial" pitchFamily="34" charset="0"/>
              </a:rPr>
              <a:t>◈ После того, как вы построили башни, сравните, какая из них выше (та, в которой кубиков больше).</a:t>
            </a:r>
            <a:br>
              <a:rPr lang="ru-RU" sz="1400" dirty="0">
                <a:solidFill>
                  <a:srgbClr val="517C22"/>
                </a:solidFill>
                <a:latin typeface="Arial" pitchFamily="34" charset="0"/>
                <a:cs typeface="Arial" pitchFamily="34" charset="0"/>
              </a:rPr>
            </a:br>
            <a:r>
              <a:rPr lang="ru-RU" sz="1400" dirty="0">
                <a:solidFill>
                  <a:srgbClr val="517C22"/>
                </a:solidFill>
                <a:latin typeface="Arial" pitchFamily="34" charset="0"/>
                <a:cs typeface="Arial" pitchFamily="34" charset="0"/>
              </a:rPr>
              <a:t>◈ Чаще повторяйте слова «много», «мало», употребляя их в различных ситуациях.</a:t>
            </a:r>
            <a:br>
              <a:rPr lang="ru-RU" sz="1400" dirty="0">
                <a:solidFill>
                  <a:srgbClr val="517C22"/>
                </a:solidFill>
                <a:latin typeface="Arial" pitchFamily="34" charset="0"/>
                <a:cs typeface="Arial" pitchFamily="34" charset="0"/>
              </a:rPr>
            </a:br>
            <a:r>
              <a:rPr lang="ru-RU" sz="1400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Геометрические фигуры</a:t>
            </a:r>
            <a:r>
              <a:rPr lang="ru-RU" sz="1400" dirty="0">
                <a:solidFill>
                  <a:srgbClr val="517C22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1400" dirty="0">
                <a:solidFill>
                  <a:srgbClr val="517C22"/>
                </a:solidFill>
                <a:latin typeface="Arial" pitchFamily="34" charset="0"/>
                <a:cs typeface="Arial" pitchFamily="34" charset="0"/>
              </a:rPr>
            </a:br>
            <a:r>
              <a:rPr lang="ru-RU" sz="1400" i="1" dirty="0">
                <a:solidFill>
                  <a:srgbClr val="517C22"/>
                </a:solidFill>
                <a:latin typeface="Arial" pitchFamily="34" charset="0"/>
                <a:cs typeface="Arial" pitchFamily="34" charset="0"/>
              </a:rPr>
              <a:t>Игра учит различать предметы по цвету и форме</a:t>
            </a:r>
            <a:r>
              <a:rPr lang="ru-RU" sz="1400" dirty="0">
                <a:solidFill>
                  <a:srgbClr val="517C22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1400" dirty="0">
                <a:solidFill>
                  <a:srgbClr val="517C22"/>
                </a:solidFill>
                <a:latin typeface="Arial" pitchFamily="34" charset="0"/>
                <a:cs typeface="Arial" pitchFamily="34" charset="0"/>
              </a:rPr>
            </a:br>
            <a:r>
              <a:rPr lang="ru-RU" sz="1400" i="1" dirty="0">
                <a:solidFill>
                  <a:srgbClr val="517C22"/>
                </a:solidFill>
                <a:latin typeface="Arial" pitchFamily="34" charset="0"/>
                <a:cs typeface="Arial" pitchFamily="34" charset="0"/>
              </a:rPr>
              <a:t>Необходимый инвентарь</a:t>
            </a:r>
            <a:r>
              <a:rPr lang="ru-RU" sz="1400" dirty="0">
                <a:solidFill>
                  <a:srgbClr val="517C22"/>
                </a:solidFill>
                <a:latin typeface="Arial" pitchFamily="34" charset="0"/>
                <a:cs typeface="Arial" pitchFamily="34" charset="0"/>
              </a:rPr>
              <a:t>: пять разноцветных кругов, вырезанных из картона.</a:t>
            </a:r>
            <a:br>
              <a:rPr lang="ru-RU" sz="1400" dirty="0">
                <a:solidFill>
                  <a:srgbClr val="517C22"/>
                </a:solidFill>
                <a:latin typeface="Arial" pitchFamily="34" charset="0"/>
                <a:cs typeface="Arial" pitchFamily="34" charset="0"/>
              </a:rPr>
            </a:br>
            <a:r>
              <a:rPr lang="ru-RU" sz="1400" dirty="0">
                <a:solidFill>
                  <a:srgbClr val="517C22"/>
                </a:solidFill>
                <a:latin typeface="Arial" pitchFamily="34" charset="0"/>
                <a:cs typeface="Arial" pitchFamily="34" charset="0"/>
              </a:rPr>
              <a:t>◈ Рассмотрите с малышом один из кругов, рассказывая ему: «Это круг. Он красного цвета. На что он похож?». Поищите в комнате предметы круглой формы. ◈ Изучайте круги разного цвета.</a:t>
            </a:r>
            <a:br>
              <a:rPr lang="ru-RU" sz="1400" dirty="0">
                <a:solidFill>
                  <a:srgbClr val="517C22"/>
                </a:solidFill>
                <a:latin typeface="Arial" pitchFamily="34" charset="0"/>
                <a:cs typeface="Arial" pitchFamily="34" charset="0"/>
              </a:rPr>
            </a:br>
            <a:r>
              <a:rPr lang="ru-RU" sz="1400" dirty="0">
                <a:solidFill>
                  <a:srgbClr val="517C22"/>
                </a:solidFill>
                <a:latin typeface="Arial" pitchFamily="34" charset="0"/>
                <a:cs typeface="Arial" pitchFamily="34" charset="0"/>
              </a:rPr>
              <a:t>◈ После того как ребенок усвоил понятие «круг», можно переходить к другим геометрическим фигурам, расширяя при этом диапазон цвета.</a:t>
            </a:r>
            <a:br>
              <a:rPr lang="ru-RU" sz="1400" dirty="0">
                <a:solidFill>
                  <a:srgbClr val="517C22"/>
                </a:solidFill>
                <a:latin typeface="Arial" pitchFamily="34" charset="0"/>
                <a:cs typeface="Arial" pitchFamily="34" charset="0"/>
              </a:rPr>
            </a:br>
            <a:r>
              <a:rPr lang="ru-RU" sz="1400" dirty="0">
                <a:solidFill>
                  <a:srgbClr val="517C22"/>
                </a:solidFill>
                <a:latin typeface="Arial" pitchFamily="34" charset="0"/>
                <a:cs typeface="Arial" pitchFamily="34" charset="0"/>
              </a:rPr>
              <a:t>◈ Сравнивайте две одинаковые фигуры разного цвета. Воспользуйтесь методом ассоциаций.</a:t>
            </a:r>
            <a:endParaRPr lang="ru-RU" sz="14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1_Тема Office">
  <a:themeElements>
    <a:clrScheme name="Другая 3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76923C"/>
      </a:hlink>
      <a:folHlink>
        <a:srgbClr val="76923C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966</TotalTime>
  <Words>348</Words>
  <Application>Microsoft Office PowerPoint</Application>
  <PresentationFormat>Экран (4:3)</PresentationFormat>
  <Paragraphs>17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2" baseType="lpstr">
      <vt:lpstr>Arial</vt:lpstr>
      <vt:lpstr>Calibri</vt:lpstr>
      <vt:lpstr>Monotype Corsiva</vt:lpstr>
      <vt:lpstr>Times New Roman</vt:lpstr>
      <vt:lpstr>1_Тема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Шаблон презентации</dc:title>
  <dc:creator>Шаблон Фокиной Л. П.</dc:creator>
  <cp:lastModifiedBy>777</cp:lastModifiedBy>
  <cp:revision>37</cp:revision>
  <dcterms:created xsi:type="dcterms:W3CDTF">2014-07-06T18:18:01Z</dcterms:created>
  <dcterms:modified xsi:type="dcterms:W3CDTF">2022-04-06T00:09:42Z</dcterms:modified>
</cp:coreProperties>
</file>