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848329DE-9A6F-47A1-A483-C51B8F5CD2B1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F0C893F-BB97-4F92-BD3E-31C94566A31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afanews.com/new/images/krym---eto-glavnoe-mesto-kotoroe-stoit-posetit-v-2013-godu__1_2012-12-3-16-47-50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14414" y="0"/>
            <a:ext cx="7143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   </a:t>
            </a:r>
            <a:endParaRPr lang="ru-RU" sz="4000" dirty="0" smtClean="0">
              <a:solidFill>
                <a:srgbClr val="FF0000"/>
              </a:solidFill>
              <a:latin typeface="Arial Black" panose="020B0A04020102020204" pitchFamily="34" charset="0"/>
            </a:endParaRPr>
          </a:p>
          <a:p>
            <a:r>
              <a:rPr lang="ru-RU" sz="4000" dirty="0"/>
              <a:t> </a:t>
            </a:r>
            <a:r>
              <a:rPr lang="ru-RU" sz="4000" dirty="0" smtClean="0"/>
              <a:t>            </a:t>
            </a:r>
          </a:p>
          <a:p>
            <a:r>
              <a:rPr lang="ru-RU" sz="4000" b="1" dirty="0"/>
              <a:t> </a:t>
            </a:r>
            <a:endParaRPr lang="ru-RU" sz="4000" b="1" dirty="0" smtClean="0"/>
          </a:p>
          <a:p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«</a:t>
            </a: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Формирование любви </a:t>
            </a: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к </a:t>
            </a:r>
            <a:r>
              <a:rPr lang="ru-RU" sz="4800" b="1" dirty="0" smtClean="0">
                <a:solidFill>
                  <a:schemeClr val="bg2">
                    <a:lumMod val="10000"/>
                  </a:schemeClr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Родине через любовь к природе родного края.»</a:t>
            </a:r>
            <a:endParaRPr lang="ru-RU" sz="4800" b="1" dirty="0">
              <a:solidFill>
                <a:schemeClr val="bg2">
                  <a:lumMod val="10000"/>
                </a:schemeClr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71802" y="5445224"/>
            <a:ext cx="60721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i="1" dirty="0" smtClean="0">
              <a:solidFill>
                <a:srgbClr val="FFFF00"/>
              </a:solidFill>
              <a:latin typeface="Arial Black" panose="020B0A04020102020204" pitchFamily="34" charset="0"/>
            </a:endParaRPr>
          </a:p>
          <a:p>
            <a:r>
              <a:rPr lang="ru-RU" sz="2400" b="1" i="1" dirty="0" smtClean="0">
                <a:solidFill>
                  <a:srgbClr val="FFC000"/>
                </a:solidFill>
                <a:latin typeface="Arial Black" panose="020B0A04020102020204" pitchFamily="34" charset="0"/>
              </a:rPr>
              <a:t>    </a:t>
            </a:r>
            <a:r>
              <a:rPr lang="ru-RU" sz="2400" b="1" i="1" dirty="0" smtClean="0">
                <a:latin typeface="Arial Black" panose="020B0A04020102020204" pitchFamily="34" charset="0"/>
              </a:rPr>
              <a:t>Выполнила</a:t>
            </a:r>
            <a:r>
              <a:rPr lang="ru-RU" sz="2400" b="1" i="1" dirty="0" smtClean="0">
                <a:latin typeface="Arial Black" panose="020B0A04020102020204" pitchFamily="34" charset="0"/>
              </a:rPr>
              <a:t>: </a:t>
            </a:r>
            <a:r>
              <a:rPr lang="ru-RU" sz="2400" b="1" i="1" dirty="0" smtClean="0">
                <a:latin typeface="Arial Black" panose="020B0A04020102020204" pitchFamily="34" charset="0"/>
              </a:rPr>
              <a:t> </a:t>
            </a:r>
            <a:r>
              <a:rPr lang="ru-RU" sz="2400" b="1" i="1" dirty="0" err="1" smtClean="0">
                <a:latin typeface="Arial Black" panose="020B0A04020102020204" pitchFamily="34" charset="0"/>
              </a:rPr>
              <a:t>Мирзалиева</a:t>
            </a:r>
            <a:r>
              <a:rPr lang="ru-RU" sz="2400" b="1" i="1" dirty="0" smtClean="0">
                <a:latin typeface="Arial Black" panose="020B0A04020102020204" pitchFamily="34" charset="0"/>
              </a:rPr>
              <a:t> Э.Б.</a:t>
            </a:r>
            <a:endParaRPr lang="ru-RU" sz="2400" b="1" i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84711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xn----7sboclbqgf4amg5g4c.xn--p1ai/wp-content/uploads/2014/03/3-m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33265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</a:rPr>
              <a:t>Комплексный </a:t>
            </a:r>
            <a:r>
              <a:rPr lang="ru-RU" sz="2000" b="1" dirty="0">
                <a:solidFill>
                  <a:srgbClr val="C00000"/>
                </a:solidFill>
              </a:rPr>
              <a:t>подход к воспитанию у детей любви к своей Родине – это взаимосвязь различных аспектов, средств и методов воспитания</a:t>
            </a:r>
            <a:r>
              <a:rPr lang="ru-RU" sz="2000" b="1" dirty="0" smtClean="0">
                <a:solidFill>
                  <a:srgbClr val="C00000"/>
                </a:solidFill>
              </a:rPr>
              <a:t>.</a:t>
            </a:r>
            <a:r>
              <a:rPr lang="ru-RU" sz="2000" b="1" dirty="0">
                <a:solidFill>
                  <a:srgbClr val="C00000"/>
                </a:solidFill>
              </a:rPr>
              <a:t> Родители должны стать непременными участниками работы по нравственно-патриотическому воспитанию детей, и не только в рамках семьи Они могут помочь в сборе и пропаганде материалов по родному краю, воссоздание местных национально-культурных и трудовых традиций.</a:t>
            </a:r>
          </a:p>
        </p:txBody>
      </p:sp>
    </p:spTree>
    <p:extLst>
      <p:ext uri="{BB962C8B-B14F-4D97-AF65-F5344CB8AC3E}">
        <p14:creationId xmlns:p14="http://schemas.microsoft.com/office/powerpoint/2010/main" xmlns="" val="3706981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im0-tub-ru.yandex.net/i?id=922341a2a86a05fda260e22046555e2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4" y="571480"/>
            <a:ext cx="82089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Каждому человеку необходимо знать природу, историю и культуру народа, к которому он принадлежит, свое место в окружающем мире. Но и этого мало. Чтобы быть уверенным, что детям и внукам будет хорошо в будущем, надо уметь уважать себя и учить этому детей. А такое становится возможным только тогда, когда освоена родная культура. Поэтому, нравственное воспитание, воспитание гражданина своей страны следует начинать с возраста, способного проложить дорогу мира, добра и духовного совершенства на несколько поколений вперед.</a:t>
            </a:r>
          </a:p>
        </p:txBody>
      </p:sp>
    </p:spTree>
    <p:extLst>
      <p:ext uri="{BB962C8B-B14F-4D97-AF65-F5344CB8AC3E}">
        <p14:creationId xmlns:p14="http://schemas.microsoft.com/office/powerpoint/2010/main" xmlns="" val="13273487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rus-gid.ru/assets/images/large/48_594d58e814b9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95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476672"/>
            <a:ext cx="84249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Дошкольное детство – пора формирования начал высших чувств: гордости, любви, уважения к родным людям, к родному языку, к Родине. Воспитание любви к своей малой Родине – одна из важных задач образовательного процесса в работе с дошкольниками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 </a:t>
            </a:r>
            <a:endParaRPr lang="ru-RU" sz="2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Став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</a:rPr>
              <a:t>взрослыми, мы часто вспоминаем свое детство. И хотя многое забывается, отдельные картины навсегда остаются в памяти. Но особенно глубокий след в душе ребенка оставляет природа, совсем своим многообразием насекомых, животных, растений.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1790355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7sky-omsk.ru/wp-content/uploads/2018/05/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332656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Поэтому необходимо с самого раннего детства прививать детям любовь к природе, ко всему живому – ведь именно от подрастающего поколения в дальнейшем может зависеть сохранение </a:t>
            </a:r>
            <a:r>
              <a:rPr lang="ru-RU" sz="2400" dirty="0" smtClean="0"/>
              <a:t>самой жизни на </a:t>
            </a:r>
            <a:r>
              <a:rPr lang="ru-RU" sz="2400" dirty="0"/>
              <a:t>Земле.</a:t>
            </a:r>
          </a:p>
        </p:txBody>
      </p:sp>
    </p:spTree>
    <p:extLst>
      <p:ext uri="{BB962C8B-B14F-4D97-AF65-F5344CB8AC3E}">
        <p14:creationId xmlns:p14="http://schemas.microsoft.com/office/powerpoint/2010/main" xmlns="" val="3873333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im0-tub-ru.yandex.net/i?id=bec96ff94c0bf7b536d17490d9988a51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5536" y="332656"/>
            <a:ext cx="734481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3200" b="1" dirty="0">
                <a:solidFill>
                  <a:srgbClr val="002060"/>
                </a:solidFill>
              </a:rPr>
              <a:t>«Мать-земля».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Скажи мне, как правильно землю назвать?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Земля дорогая? Земля золотая?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Нет, лучше, наверное, ей сказать: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Родная! Земля – наша милая,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Добрая мать!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Так ласковей будет звучать и вернее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Ведь все, что мы любим,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Все создано ею.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И горы, и реки, и лес, и цветы,</a:t>
            </a:r>
          </a:p>
          <a:p>
            <a:pPr algn="ctr"/>
            <a:r>
              <a:rPr lang="ru-RU" sz="3200" b="1" dirty="0">
                <a:solidFill>
                  <a:srgbClr val="002060"/>
                </a:solidFill>
              </a:rPr>
              <a:t> И осень, и лето, и дождик, и ты!</a:t>
            </a:r>
          </a:p>
        </p:txBody>
      </p:sp>
    </p:spTree>
    <p:extLst>
      <p:ext uri="{BB962C8B-B14F-4D97-AF65-F5344CB8AC3E}">
        <p14:creationId xmlns:p14="http://schemas.microsoft.com/office/powerpoint/2010/main" xmlns="" val="16790573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12358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0-tub-ru.yandex.net/i?id=9df2be8a0470acfbf66d432700fa1040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7048" y="260648"/>
            <a:ext cx="4102076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На нашем шарике земном,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Где мы родились и живем,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Где в травах летняя роса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голубые небеса,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Где море, горы, степи, лес –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Полно таинственных чудес.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По лесу бродит серый волк,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ландыш тоненький цветет.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В степи ковыль, как нежный шелк,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Расчесывает ветерок.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Гремит на скалах водопад,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брызги радугой летят.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А в синем море толстый кит –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Большой, как дом, на волнах спит</a:t>
            </a:r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rgbClr val="FFFF00"/>
                </a:solidFill>
              </a:rPr>
              <a:t> </a:t>
            </a:r>
          </a:p>
          <a:p>
            <a:r>
              <a:rPr lang="ru-RU" dirty="0"/>
              <a:t> 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0" y="214290"/>
            <a:ext cx="4104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Не разрушайте этот мир</a:t>
            </a:r>
          </a:p>
          <a:p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</a:rPr>
              <a:t>Девчонки 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и мальчишки,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Иначе эти чудеса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Останутся лишь в книжке.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Чтоб был в источниках нарзан,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С полянки – земляника.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Будь сторожен, как </a:t>
            </a:r>
            <a:r>
              <a:rPr lang="ru-RU" sz="2000" b="1" dirty="0" err="1">
                <a:solidFill>
                  <a:schemeClr val="bg2">
                    <a:lumMod val="10000"/>
                  </a:schemeClr>
                </a:solidFill>
              </a:rPr>
              <a:t>Тарзан</a:t>
            </a:r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Дружи с природой дикой.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Ты – тоже часть ее чудес,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для тебя темнеет лес,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речка светлая течет,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по весне сирень цветет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И надо постараться</a:t>
            </a:r>
          </a:p>
          <a:p>
            <a:r>
              <a:rPr lang="ru-RU" sz="2000" b="1" dirty="0">
                <a:solidFill>
                  <a:schemeClr val="bg2">
                    <a:lumMod val="10000"/>
                  </a:schemeClr>
                </a:solidFill>
              </a:rPr>
              <a:t> Нам с этим не расстаться</a:t>
            </a:r>
            <a:r>
              <a:rPr lang="ru-RU" sz="2000" dirty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4106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zovsky.ru/images/excursions/partenit/partenit-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988" y="0"/>
            <a:ext cx="9129048" cy="684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9712" y="373306"/>
            <a:ext cx="68407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Цель : привить </a:t>
            </a:r>
            <a:r>
              <a:rPr lang="ru-RU" sz="3200" b="1" dirty="0">
                <a:solidFill>
                  <a:srgbClr val="002060"/>
                </a:solidFill>
              </a:rPr>
              <a:t>детям чувство патриотизма, любовь к родному краю, любовь к родным местам, гордость за свой народ, ощущение своей неразрывности с окружающим миром, и желание сохранять и приумножить богатство своей страны.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971034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im0-tub-ru.yandex.net/i?id=0ef842c9fdaa2d8c0fd0c9d0b0121d94-l&amp;n=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36" y="0"/>
            <a:ext cx="915593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11560" y="404664"/>
            <a:ext cx="770485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Природа – не беспредельный склад, запасы ее истощимы, поэтому деятельность человека в природе должна быть разумной, охранной и созидающей. Это необходимо воспитывать с ранних лет. Заботливое отношение к животному и растительному миру прививают для развития более сложных нравственных чувств, гуманизма, добросердечности, сочувствия. Поведение ребенка противоречиво. Положительно </a:t>
            </a:r>
            <a:r>
              <a:rPr lang="ru-RU" sz="2400" b="1" dirty="0" smtClean="0">
                <a:solidFill>
                  <a:srgbClr val="002060"/>
                </a:solidFill>
              </a:rPr>
              <a:t> </a:t>
            </a:r>
            <a:r>
              <a:rPr lang="ru-RU" sz="2400" b="1" dirty="0">
                <a:solidFill>
                  <a:srgbClr val="002060"/>
                </a:solidFill>
              </a:rPr>
              <a:t>относясь к природе, дети совершают отрицательные поступки – рвут цветы и тут же бросают их, мучают животных.</a:t>
            </a:r>
          </a:p>
        </p:txBody>
      </p:sp>
    </p:spTree>
    <p:extLst>
      <p:ext uri="{BB962C8B-B14F-4D97-AF65-F5344CB8AC3E}">
        <p14:creationId xmlns:p14="http://schemas.microsoft.com/office/powerpoint/2010/main" xmlns="" val="3459418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n.photocentra.ru/images/main26/264307_ma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516" y="1"/>
            <a:ext cx="91495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43608" y="62068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196008" y="77308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48408" y="925488"/>
            <a:ext cx="59046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16632"/>
            <a:ext cx="6673355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                             Задачи</a:t>
            </a:r>
            <a:r>
              <a:rPr lang="ru-RU" sz="2800" b="1" dirty="0">
                <a:solidFill>
                  <a:srgbClr val="002060"/>
                </a:solidFill>
              </a:rPr>
              <a:t>: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1.Воспитание </a:t>
            </a:r>
            <a:r>
              <a:rPr lang="ru-RU" sz="2400" b="1" dirty="0">
                <a:solidFill>
                  <a:srgbClr val="002060"/>
                </a:solidFill>
              </a:rPr>
              <a:t>у ребенка любви и привязанности к своей семье, дому, детскому саду, улице;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2</a:t>
            </a:r>
            <a:r>
              <a:rPr lang="ru-RU" sz="2400" b="1" dirty="0">
                <a:solidFill>
                  <a:srgbClr val="002060"/>
                </a:solidFill>
              </a:rPr>
              <a:t>. Формирование бережного отношения к природе и всему живому;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3</a:t>
            </a:r>
            <a:r>
              <a:rPr lang="ru-RU" sz="2400" b="1" dirty="0">
                <a:solidFill>
                  <a:srgbClr val="002060"/>
                </a:solidFill>
              </a:rPr>
              <a:t>. Воспитание уважения к труду;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4</a:t>
            </a:r>
            <a:r>
              <a:rPr lang="ru-RU" sz="2400" b="1" dirty="0">
                <a:solidFill>
                  <a:srgbClr val="002060"/>
                </a:solidFill>
              </a:rPr>
              <a:t>. Развитие интереса к национальным традициям </a:t>
            </a:r>
            <a:r>
              <a:rPr lang="ru-RU" sz="2400" b="1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5</a:t>
            </a:r>
            <a:r>
              <a:rPr lang="ru-RU" sz="2400" b="1" dirty="0">
                <a:solidFill>
                  <a:srgbClr val="002060"/>
                </a:solidFill>
              </a:rPr>
              <a:t>. Знакомство детей с символами государства (герб, флаг, гимн);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6</a:t>
            </a:r>
            <a:r>
              <a:rPr lang="ru-RU" sz="2400" b="1" dirty="0">
                <a:solidFill>
                  <a:srgbClr val="002060"/>
                </a:solidFill>
              </a:rPr>
              <a:t>. Развитие чувства ответственности и гордости за достижения страны;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7</a:t>
            </a:r>
            <a:r>
              <a:rPr lang="ru-RU" sz="2400" b="1" dirty="0">
                <a:solidFill>
                  <a:srgbClr val="002060"/>
                </a:solidFill>
              </a:rPr>
              <a:t>. Формирование толерантности, чувства уважения к другим народам, их традициям.</a:t>
            </a:r>
          </a:p>
        </p:txBody>
      </p:sp>
    </p:spTree>
    <p:extLst>
      <p:ext uri="{BB962C8B-B14F-4D97-AF65-F5344CB8AC3E}">
        <p14:creationId xmlns:p14="http://schemas.microsoft.com/office/powerpoint/2010/main" xmlns="" val="3936285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g.kamaran.ru/originals/tour/c1aeafc1611d7086bf5f620433e0f8f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2048" y="0"/>
            <a:ext cx="917604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1428736"/>
            <a:ext cx="734481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 </a:t>
            </a:r>
            <a:r>
              <a:rPr lang="ru-RU" sz="2800" b="1" dirty="0"/>
              <a:t>ознакомлении детей с родной страной создаются благоприятные условия, при которых у них расширяется кругозор, развиваются познавательные способности, активность, любознательность, обогащается и развивается речь, решаются также задачи эстетического воспитания и детского творчества.</a:t>
            </a:r>
          </a:p>
        </p:txBody>
      </p:sp>
    </p:spTree>
    <p:extLst>
      <p:ext uri="{BB962C8B-B14F-4D97-AF65-F5344CB8AC3E}">
        <p14:creationId xmlns:p14="http://schemas.microsoft.com/office/powerpoint/2010/main" xmlns="" val="2132542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orpostsevastopol.ru/wp-content/uploads/2017/08/k2_items_src_950b27bc71bcf95aaedf94fc241cb8c4-1024x6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24" y="0"/>
            <a:ext cx="9149323" cy="6892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76672"/>
            <a:ext cx="590465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Нравственно-патриотическое воспитание, включает воспитание у детей любви к родной природе, уважение к людям, их труду.</a:t>
            </a:r>
          </a:p>
          <a:p>
            <a:r>
              <a:rPr lang="ru-RU" sz="2800" b="1" dirty="0"/>
              <a:t> </a:t>
            </a:r>
            <a:endParaRPr lang="ru-RU" sz="2800" b="1" dirty="0" smtClean="0"/>
          </a:p>
          <a:p>
            <a:r>
              <a:rPr lang="ru-RU" sz="2800" b="1" u="sng" dirty="0" smtClean="0"/>
              <a:t>Задача </a:t>
            </a:r>
            <a:r>
              <a:rPr lang="ru-RU" sz="2800" b="1" u="sng" dirty="0"/>
              <a:t>педагога </a:t>
            </a:r>
            <a:r>
              <a:rPr lang="ru-RU" sz="2800" b="1" dirty="0"/>
              <a:t>– отобрать от массы впечатлений, получаемых ребенком те, которые ему наиболее недоступны и которые дают ему природа и мир животных, дом, детский сад, родной край, труд людей, традиции, общественные события.</a:t>
            </a:r>
          </a:p>
        </p:txBody>
      </p:sp>
    </p:spTree>
    <p:extLst>
      <p:ext uri="{BB962C8B-B14F-4D97-AF65-F5344CB8AC3E}">
        <p14:creationId xmlns:p14="http://schemas.microsoft.com/office/powerpoint/2010/main" xmlns="" val="35858004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4.404content.com/1/0D/82/645291662587986973/fullsiz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4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2910" y="332656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ачиная 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работу по воспитанию любви к родному краю, педагог, прежде всего, должен сам хорошо знать его, а также должен продумать, что целесообразно показать и рассказать детям, особо выделив характерное только для данной местности, данного края – то, что можно увидеть только здесь. Любой край, область, даже небольшая деревня неповторимы в своей природе, людях и их труде, замечательном народном творчестве. Отбор соответствующего материала позволяет сформировать у дошкольников представление о том, чем славен родной край.</a:t>
            </a:r>
          </a:p>
        </p:txBody>
      </p:sp>
    </p:spTree>
    <p:extLst>
      <p:ext uri="{BB962C8B-B14F-4D97-AF65-F5344CB8AC3E}">
        <p14:creationId xmlns:p14="http://schemas.microsoft.com/office/powerpoint/2010/main" xmlns="" val="3642590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td2.mycdn.me/image?id=859504185790&amp;t=20&amp;plc=WEB&amp;tkn=*kdbgdnAq6VISOGuKzXEMpwbjB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00298" y="332656"/>
            <a:ext cx="653619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000" dirty="0" smtClean="0"/>
          </a:p>
          <a:p>
            <a:r>
              <a:rPr lang="ru-RU" sz="2400" b="1" dirty="0" smtClean="0"/>
              <a:t>Детям объясняют</a:t>
            </a:r>
            <a:r>
              <a:rPr lang="ru-RU" sz="2400" b="1" dirty="0"/>
              <a:t>, что у каждого </a:t>
            </a:r>
            <a:r>
              <a:rPr lang="ru-RU" sz="2400" b="1" dirty="0" smtClean="0"/>
              <a:t>человека </a:t>
            </a:r>
          </a:p>
          <a:p>
            <a:r>
              <a:rPr lang="ru-RU" sz="2400" b="1" dirty="0" smtClean="0"/>
              <a:t>есть </a:t>
            </a:r>
            <a:r>
              <a:rPr lang="ru-RU" sz="2400" b="1" dirty="0"/>
              <a:t>родной дом и город, где он родился и живет. </a:t>
            </a:r>
            <a:r>
              <a:rPr lang="ru-RU" sz="2400" b="1" dirty="0" smtClean="0"/>
              <a:t>Для </a:t>
            </a:r>
            <a:r>
              <a:rPr lang="ru-RU" sz="2400" b="1" dirty="0"/>
              <a:t>этого необходимы экскурсии </a:t>
            </a:r>
            <a:r>
              <a:rPr lang="ru-RU" sz="2400" b="1" dirty="0" smtClean="0"/>
              <a:t>по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городу, на природу, наблюдения за трудом </a:t>
            </a:r>
            <a:endParaRPr lang="ru-RU" sz="2400" b="1" dirty="0" smtClean="0"/>
          </a:p>
          <a:p>
            <a:r>
              <a:rPr lang="ru-RU" sz="2400" b="1" dirty="0" smtClean="0"/>
              <a:t>взрослых</a:t>
            </a:r>
            <a:r>
              <a:rPr lang="ru-RU" sz="2400" b="1" dirty="0"/>
              <a:t>, где каждый ребенок начинает </a:t>
            </a:r>
            <a:endParaRPr lang="ru-RU" sz="2400" b="1" dirty="0" smtClean="0"/>
          </a:p>
          <a:p>
            <a:r>
              <a:rPr lang="ru-RU" sz="2400" b="1" dirty="0" smtClean="0"/>
              <a:t>осознавать</a:t>
            </a:r>
            <a:r>
              <a:rPr lang="ru-RU" sz="2400" b="1" dirty="0"/>
              <a:t>, что труд объединяет людей</a:t>
            </a:r>
            <a:r>
              <a:rPr lang="ru-RU" sz="2400" b="1" dirty="0" smtClean="0"/>
              <a:t>,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требует от них слаженности, взаимопомощи, </a:t>
            </a:r>
            <a:endParaRPr lang="ru-RU" sz="2400" b="1" dirty="0" smtClean="0"/>
          </a:p>
          <a:p>
            <a:r>
              <a:rPr lang="ru-RU" sz="2400" b="1" dirty="0" smtClean="0"/>
              <a:t>знания </a:t>
            </a:r>
            <a:r>
              <a:rPr lang="ru-RU" sz="2400" b="1" dirty="0"/>
              <a:t>своего дела. Большая роль в </a:t>
            </a:r>
            <a:endParaRPr lang="ru-RU" sz="2400" b="1" dirty="0" smtClean="0"/>
          </a:p>
          <a:p>
            <a:r>
              <a:rPr lang="ru-RU" sz="2400" b="1" dirty="0" smtClean="0"/>
              <a:t>этом </a:t>
            </a:r>
            <a:r>
              <a:rPr lang="ru-RU" sz="2400" b="1" dirty="0"/>
              <a:t>принадлежит </a:t>
            </a:r>
            <a:r>
              <a:rPr lang="ru-RU" sz="2400" b="1" dirty="0" smtClean="0"/>
              <a:t>знакомству </a:t>
            </a:r>
            <a:r>
              <a:rPr lang="ru-RU" sz="2400" b="1" dirty="0"/>
              <a:t>детей с народными </a:t>
            </a:r>
            <a:r>
              <a:rPr lang="ru-RU" sz="2400" b="1" dirty="0" smtClean="0"/>
              <a:t>промыслами края</a:t>
            </a:r>
            <a:r>
              <a:rPr lang="ru-RU" sz="2400" b="1" dirty="0"/>
              <a:t>, с народными умельцами. </a:t>
            </a:r>
            <a:r>
              <a:rPr lang="ru-RU" sz="2400" b="1" dirty="0" smtClean="0"/>
              <a:t>Одним </a:t>
            </a:r>
            <a:r>
              <a:rPr lang="ru-RU" sz="2400" b="1" dirty="0"/>
              <a:t>из немаловажных факторов </a:t>
            </a:r>
            <a:r>
              <a:rPr lang="ru-RU" sz="2400" b="1" dirty="0" smtClean="0"/>
              <a:t>патриотического </a:t>
            </a:r>
            <a:r>
              <a:rPr lang="ru-RU" sz="2400" b="1" dirty="0"/>
              <a:t>воспитания детей </a:t>
            </a:r>
            <a:endParaRPr lang="ru-RU" sz="2400" b="1" dirty="0" smtClean="0"/>
          </a:p>
          <a:p>
            <a:r>
              <a:rPr lang="ru-RU" sz="2400" b="1" dirty="0" smtClean="0"/>
              <a:t>является </a:t>
            </a:r>
            <a:r>
              <a:rPr lang="ru-RU" sz="2400" b="1" dirty="0"/>
              <a:t>приобщение их к труду, </a:t>
            </a:r>
            <a:endParaRPr lang="ru-RU" sz="2400" b="1" dirty="0" smtClean="0"/>
          </a:p>
          <a:p>
            <a:r>
              <a:rPr lang="ru-RU" sz="2400" b="1" dirty="0" smtClean="0"/>
              <a:t>формирование </a:t>
            </a:r>
            <a:r>
              <a:rPr lang="ru-RU" sz="2400" b="1" dirty="0"/>
              <a:t>ответственности </a:t>
            </a:r>
            <a:endParaRPr lang="ru-RU" sz="2400" b="1" dirty="0" smtClean="0"/>
          </a:p>
          <a:p>
            <a:r>
              <a:rPr lang="ru-RU" sz="2400" b="1" dirty="0" smtClean="0"/>
              <a:t>за </a:t>
            </a:r>
            <a:r>
              <a:rPr lang="ru-RU" sz="2400" b="1" dirty="0"/>
              <a:t>его результаты</a:t>
            </a:r>
            <a:r>
              <a:rPr lang="ru-RU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29282018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655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</dc:creator>
  <cp:lastModifiedBy>Пользователь</cp:lastModifiedBy>
  <cp:revision>13</cp:revision>
  <dcterms:created xsi:type="dcterms:W3CDTF">2019-01-19T12:32:32Z</dcterms:created>
  <dcterms:modified xsi:type="dcterms:W3CDTF">2021-01-25T06:24:19Z</dcterms:modified>
</cp:coreProperties>
</file>