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2" r:id="rId4"/>
    <p:sldId id="273" r:id="rId5"/>
    <p:sldId id="274" r:id="rId6"/>
    <p:sldId id="270" r:id="rId7"/>
    <p:sldId id="271" r:id="rId8"/>
    <p:sldId id="275" r:id="rId9"/>
    <p:sldId id="258" r:id="rId10"/>
    <p:sldId id="269" r:id="rId11"/>
    <p:sldId id="259" r:id="rId12"/>
    <p:sldId id="260" r:id="rId13"/>
    <p:sldId id="263" r:id="rId14"/>
    <p:sldId id="261" r:id="rId15"/>
    <p:sldId id="264" r:id="rId16"/>
    <p:sldId id="265" r:id="rId17"/>
    <p:sldId id="266" r:id="rId18"/>
    <p:sldId id="267" r:id="rId19"/>
    <p:sldId id="268" r:id="rId2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06" autoAdjust="0"/>
    <p:restoredTop sz="94660"/>
  </p:normalViewPr>
  <p:slideViewPr>
    <p:cSldViewPr snapToGrid="0">
      <p:cViewPr varScale="1">
        <p:scale>
          <a:sx n="73" d="100"/>
          <a:sy n="73" d="100"/>
        </p:scale>
        <p:origin x="63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BD8F32A-A996-4F2F-851F-A878BDA5BAF6}" type="datetimeFigureOut">
              <a:rPr lang="ru-RU" smtClean="0"/>
              <a:t>07.04.2022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9048129-F8A6-4108-8BB4-32A9150A8954}" type="slidenum">
              <a:rPr lang="ru-RU" smtClean="0"/>
              <a:t>‹#›</a:t>
            </a:fld>
            <a:endParaRPr lang="ru-RU"/>
          </a:p>
        </p:txBody>
      </p:sp>
    </p:spTree>
    <p:extLst>
      <p:ext uri="{BB962C8B-B14F-4D97-AF65-F5344CB8AC3E}">
        <p14:creationId xmlns:p14="http://schemas.microsoft.com/office/powerpoint/2010/main" val="40255869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BD8F32A-A996-4F2F-851F-A878BDA5BAF6}" type="datetimeFigureOut">
              <a:rPr lang="ru-RU" smtClean="0"/>
              <a:t>07.04.2022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9048129-F8A6-4108-8BB4-32A9150A8954}" type="slidenum">
              <a:rPr lang="ru-RU" smtClean="0"/>
              <a:t>‹#›</a:t>
            </a:fld>
            <a:endParaRPr lang="ru-RU"/>
          </a:p>
        </p:txBody>
      </p:sp>
    </p:spTree>
    <p:extLst>
      <p:ext uri="{BB962C8B-B14F-4D97-AF65-F5344CB8AC3E}">
        <p14:creationId xmlns:p14="http://schemas.microsoft.com/office/powerpoint/2010/main" val="1710362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BD8F32A-A996-4F2F-851F-A878BDA5BAF6}" type="datetimeFigureOut">
              <a:rPr lang="ru-RU" smtClean="0"/>
              <a:t>07.04.2022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9048129-F8A6-4108-8BB4-32A9150A8954}" type="slidenum">
              <a:rPr lang="ru-RU" smtClean="0"/>
              <a:t>‹#›</a:t>
            </a:fld>
            <a:endParaRPr lang="ru-RU"/>
          </a:p>
        </p:txBody>
      </p:sp>
    </p:spTree>
    <p:extLst>
      <p:ext uri="{BB962C8B-B14F-4D97-AF65-F5344CB8AC3E}">
        <p14:creationId xmlns:p14="http://schemas.microsoft.com/office/powerpoint/2010/main" val="26866935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BD8F32A-A996-4F2F-851F-A878BDA5BAF6}" type="datetimeFigureOut">
              <a:rPr lang="ru-RU" smtClean="0"/>
              <a:t>07.04.2022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9048129-F8A6-4108-8BB4-32A9150A8954}" type="slidenum">
              <a:rPr lang="ru-RU" smtClean="0"/>
              <a:t>‹#›</a:t>
            </a:fld>
            <a:endParaRPr lang="ru-RU"/>
          </a:p>
        </p:txBody>
      </p:sp>
    </p:spTree>
    <p:extLst>
      <p:ext uri="{BB962C8B-B14F-4D97-AF65-F5344CB8AC3E}">
        <p14:creationId xmlns:p14="http://schemas.microsoft.com/office/powerpoint/2010/main" val="4043486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BD8F32A-A996-4F2F-851F-A878BDA5BAF6}" type="datetimeFigureOut">
              <a:rPr lang="ru-RU" smtClean="0"/>
              <a:t>07.04.2022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9048129-F8A6-4108-8BB4-32A9150A8954}" type="slidenum">
              <a:rPr lang="ru-RU" smtClean="0"/>
              <a:t>‹#›</a:t>
            </a:fld>
            <a:endParaRPr lang="ru-RU"/>
          </a:p>
        </p:txBody>
      </p:sp>
    </p:spTree>
    <p:extLst>
      <p:ext uri="{BB962C8B-B14F-4D97-AF65-F5344CB8AC3E}">
        <p14:creationId xmlns:p14="http://schemas.microsoft.com/office/powerpoint/2010/main" val="20028427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BD8F32A-A996-4F2F-851F-A878BDA5BAF6}" type="datetimeFigureOut">
              <a:rPr lang="ru-RU" smtClean="0"/>
              <a:t>07.04.2022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9048129-F8A6-4108-8BB4-32A9150A8954}" type="slidenum">
              <a:rPr lang="ru-RU" smtClean="0"/>
              <a:t>‹#›</a:t>
            </a:fld>
            <a:endParaRPr lang="ru-RU"/>
          </a:p>
        </p:txBody>
      </p:sp>
    </p:spTree>
    <p:extLst>
      <p:ext uri="{BB962C8B-B14F-4D97-AF65-F5344CB8AC3E}">
        <p14:creationId xmlns:p14="http://schemas.microsoft.com/office/powerpoint/2010/main" val="10825275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BD8F32A-A996-4F2F-851F-A878BDA5BAF6}" type="datetimeFigureOut">
              <a:rPr lang="ru-RU" smtClean="0"/>
              <a:t>07.04.2022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9048129-F8A6-4108-8BB4-32A9150A8954}" type="slidenum">
              <a:rPr lang="ru-RU" smtClean="0"/>
              <a:t>‹#›</a:t>
            </a:fld>
            <a:endParaRPr lang="ru-RU"/>
          </a:p>
        </p:txBody>
      </p:sp>
    </p:spTree>
    <p:extLst>
      <p:ext uri="{BB962C8B-B14F-4D97-AF65-F5344CB8AC3E}">
        <p14:creationId xmlns:p14="http://schemas.microsoft.com/office/powerpoint/2010/main" val="4069197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BD8F32A-A996-4F2F-851F-A878BDA5BAF6}" type="datetimeFigureOut">
              <a:rPr lang="ru-RU" smtClean="0"/>
              <a:t>07.04.2022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9048129-F8A6-4108-8BB4-32A9150A8954}" type="slidenum">
              <a:rPr lang="ru-RU" smtClean="0"/>
              <a:t>‹#›</a:t>
            </a:fld>
            <a:endParaRPr lang="ru-RU"/>
          </a:p>
        </p:txBody>
      </p:sp>
    </p:spTree>
    <p:extLst>
      <p:ext uri="{BB962C8B-B14F-4D97-AF65-F5344CB8AC3E}">
        <p14:creationId xmlns:p14="http://schemas.microsoft.com/office/powerpoint/2010/main" val="34804561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BD8F32A-A996-4F2F-851F-A878BDA5BAF6}" type="datetimeFigureOut">
              <a:rPr lang="ru-RU" smtClean="0"/>
              <a:t>07.04.2022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9048129-F8A6-4108-8BB4-32A9150A8954}" type="slidenum">
              <a:rPr lang="ru-RU" smtClean="0"/>
              <a:t>‹#›</a:t>
            </a:fld>
            <a:endParaRPr lang="ru-RU"/>
          </a:p>
        </p:txBody>
      </p:sp>
    </p:spTree>
    <p:extLst>
      <p:ext uri="{BB962C8B-B14F-4D97-AF65-F5344CB8AC3E}">
        <p14:creationId xmlns:p14="http://schemas.microsoft.com/office/powerpoint/2010/main" val="35106628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BD8F32A-A996-4F2F-851F-A878BDA5BAF6}" type="datetimeFigureOut">
              <a:rPr lang="ru-RU" smtClean="0"/>
              <a:t>07.04.2022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9048129-F8A6-4108-8BB4-32A9150A8954}" type="slidenum">
              <a:rPr lang="ru-RU" smtClean="0"/>
              <a:t>‹#›</a:t>
            </a:fld>
            <a:endParaRPr lang="ru-RU"/>
          </a:p>
        </p:txBody>
      </p:sp>
    </p:spTree>
    <p:extLst>
      <p:ext uri="{BB962C8B-B14F-4D97-AF65-F5344CB8AC3E}">
        <p14:creationId xmlns:p14="http://schemas.microsoft.com/office/powerpoint/2010/main" val="11664164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BD8F32A-A996-4F2F-851F-A878BDA5BAF6}" type="datetimeFigureOut">
              <a:rPr lang="ru-RU" smtClean="0"/>
              <a:t>07.04.2022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9048129-F8A6-4108-8BB4-32A9150A8954}" type="slidenum">
              <a:rPr lang="ru-RU" smtClean="0"/>
              <a:t>‹#›</a:t>
            </a:fld>
            <a:endParaRPr lang="ru-RU"/>
          </a:p>
        </p:txBody>
      </p:sp>
    </p:spTree>
    <p:extLst>
      <p:ext uri="{BB962C8B-B14F-4D97-AF65-F5344CB8AC3E}">
        <p14:creationId xmlns:p14="http://schemas.microsoft.com/office/powerpoint/2010/main" val="2210054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D8F32A-A996-4F2F-851F-A878BDA5BAF6}" type="datetimeFigureOut">
              <a:rPr lang="ru-RU" smtClean="0"/>
              <a:t>07.04.2022</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048129-F8A6-4108-8BB4-32A9150A8954}" type="slidenum">
              <a:rPr lang="ru-RU" smtClean="0"/>
              <a:t>‹#›</a:t>
            </a:fld>
            <a:endParaRPr lang="ru-RU"/>
          </a:p>
        </p:txBody>
      </p:sp>
    </p:spTree>
    <p:extLst>
      <p:ext uri="{BB962C8B-B14F-4D97-AF65-F5344CB8AC3E}">
        <p14:creationId xmlns:p14="http://schemas.microsoft.com/office/powerpoint/2010/main" val="15243104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jpeg"/><Relationship Id="rId1" Type="http://schemas.openxmlformats.org/officeDocument/2006/relationships/slideLayout" Target="../slideLayouts/slideLayout7.xml"/><Relationship Id="rId6" Type="http://schemas.microsoft.com/office/2007/relationships/hdphoto" Target="../media/hdphoto3.wdp"/><Relationship Id="rId5" Type="http://schemas.openxmlformats.org/officeDocument/2006/relationships/image" Target="../media/image12.png"/><Relationship Id="rId4" Type="http://schemas.microsoft.com/office/2007/relationships/hdphoto" Target="../media/hdphoto4.wdp"/></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8.pn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7.xml"/><Relationship Id="rId6" Type="http://schemas.microsoft.com/office/2007/relationships/hdphoto" Target="../media/hdphoto3.wdp"/><Relationship Id="rId5" Type="http://schemas.openxmlformats.org/officeDocument/2006/relationships/image" Target="../media/image12.png"/><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catherineasquithgallery.com/uploads/posts/2021-02/1613645958_23-p-fon-dlya-prezentatsii-kosmos-dlya-detei-26.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432764" cy="774331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ctrTitle"/>
          </p:nvPr>
        </p:nvSpPr>
        <p:spPr>
          <a:xfrm>
            <a:off x="335280" y="482283"/>
            <a:ext cx="9144000" cy="2387600"/>
          </a:xfrm>
          <a:noFill/>
          <a:ln w="9525" cap="flat" cmpd="sng" algn="ctr">
            <a:no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a:normAutofit/>
          </a:bodyPr>
          <a:lstStyle/>
          <a:p>
            <a:r>
              <a:rPr lang="ru-RU" sz="8000" b="1" dirty="0" smtClean="0">
                <a:latin typeface="Arial Black" panose="020B0A04020102020204" pitchFamily="34" charset="0"/>
              </a:rPr>
              <a:t>День космонавтики</a:t>
            </a:r>
            <a:endParaRPr lang="ru-RU" sz="8000" b="1" dirty="0">
              <a:latin typeface="Arial Black" panose="020B0A04020102020204" pitchFamily="34" charset="0"/>
            </a:endParaRPr>
          </a:p>
        </p:txBody>
      </p:sp>
      <p:sp>
        <p:nvSpPr>
          <p:cNvPr id="3" name="TextBox 2"/>
          <p:cNvSpPr txBox="1"/>
          <p:nvPr/>
        </p:nvSpPr>
        <p:spPr>
          <a:xfrm>
            <a:off x="6287589" y="6021977"/>
            <a:ext cx="5904411" cy="646331"/>
          </a:xfrm>
          <a:prstGeom prst="rect">
            <a:avLst/>
          </a:prstGeom>
          <a:noFill/>
        </p:spPr>
        <p:txBody>
          <a:bodyPr wrap="square" rtlCol="0">
            <a:spAutoFit/>
          </a:bodyPr>
          <a:lstStyle/>
          <a:p>
            <a:r>
              <a:rPr lang="ru-RU" dirty="0" smtClean="0"/>
              <a:t>Музыкальный руководитель МБДОУ «Детский сад № 5» Тюрина Татьяна Николаевна</a:t>
            </a:r>
            <a:endParaRPr lang="ru-RU" dirty="0"/>
          </a:p>
        </p:txBody>
      </p:sp>
    </p:spTree>
    <p:extLst>
      <p:ext uri="{BB962C8B-B14F-4D97-AF65-F5344CB8AC3E}">
        <p14:creationId xmlns:p14="http://schemas.microsoft.com/office/powerpoint/2010/main" val="17461110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catherineasquithgallery.com/uploads/posts/2021-02/1613640008_8-p-fon-dlya-prezentatsii-zvezdnoe-nebo-9.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4337"/>
            <a:ext cx="12374880" cy="6762789"/>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77222" y="522867"/>
            <a:ext cx="4111898" cy="3416320"/>
          </a:xfrm>
          <a:prstGeom prst="rect">
            <a:avLst/>
          </a:prstGeom>
        </p:spPr>
        <p:txBody>
          <a:bodyPr wrap="square">
            <a:spAutoFit/>
          </a:bodyPr>
          <a:lstStyle/>
          <a:p>
            <a:r>
              <a:rPr lang="ru-RU" sz="3600" b="1" dirty="0"/>
              <a:t>И для таких полётов существуют специальные </a:t>
            </a:r>
            <a:r>
              <a:rPr lang="ru-RU" sz="3600" b="1" dirty="0">
                <a:solidFill>
                  <a:srgbClr val="FF0000"/>
                </a:solidFill>
              </a:rPr>
              <a:t>космические корабли</a:t>
            </a:r>
            <a:r>
              <a:rPr lang="ru-RU" sz="3600" b="1" dirty="0"/>
              <a:t>. </a:t>
            </a:r>
            <a:endParaRPr lang="ru-RU" sz="3600" dirty="0"/>
          </a:p>
        </p:txBody>
      </p:sp>
      <p:pic>
        <p:nvPicPr>
          <p:cNvPr id="6" name="Picture 6" descr="https://thumbs.dreamstime.com/b/%D1%81%D1%82%D0%B0%D1%80%D1%82-%D0%BA%D0%BE%D1%81%D0%BC%D0%B8%D1%87%D0%B5%D1%81%D0%BA%D0%BE%D0%B3%D0%BE-%D0%BB%D0%B5%D1%82%D0%B0%D1%82%D0%B5%D0%BB%D1%8C%D0%BD%D0%BE%D0%B3%D0%BE-%D0%B0%D0%BF%D0%BF%D0%B0%D1%80%D0%B0%D1%82%D0%B0-%D0%BC%D0%BD%D0%BE%D0%B3%D0%BE%D1%80%D0%B0%D0%B7%D0%BE%D0%B2%D0%BE%D0%B3%D0%BE-109872727.jpg"/>
          <p:cNvPicPr>
            <a:picLocks noChangeAspect="1" noChangeArrowheads="1"/>
          </p:cNvPicPr>
          <p:nvPr/>
        </p:nvPicPr>
        <p:blipFill>
          <a:blip r:embed="rId3" cstate="email">
            <a:extLst>
              <a:ext uri="{BEBA8EAE-BF5A-486C-A8C5-ECC9F3942E4B}">
                <a14:imgProps xmlns:a14="http://schemas.microsoft.com/office/drawing/2010/main">
                  <a14:imgLayer r:embed="rId4">
                    <a14:imgEffect>
                      <a14:backgroundRemoval t="222" b="98667" l="9969" r="89720"/>
                    </a14:imgEffect>
                  </a14:imgLayer>
                </a14:imgProps>
              </a:ext>
              <a:ext uri="{28A0092B-C50C-407E-A947-70E740481C1C}">
                <a14:useLocalDpi xmlns:a14="http://schemas.microsoft.com/office/drawing/2010/main"/>
              </a:ext>
            </a:extLst>
          </a:blip>
          <a:srcRect/>
          <a:stretch>
            <a:fillRect/>
          </a:stretch>
        </p:blipFill>
        <p:spPr bwMode="auto">
          <a:xfrm>
            <a:off x="7157789" y="605731"/>
            <a:ext cx="3980400" cy="5580000"/>
          </a:xfrm>
          <a:prstGeom prst="rect">
            <a:avLst/>
          </a:prstGeom>
          <a:noFill/>
          <a:extLst>
            <a:ext uri="{909E8E84-426E-40DD-AFC4-6F175D3DCCD1}">
              <a14:hiddenFill xmlns:a14="http://schemas.microsoft.com/office/drawing/2010/main">
                <a:solidFill>
                  <a:srgbClr val="FFFFFF"/>
                </a:solidFill>
              </a14:hiddenFill>
            </a:ext>
          </a:extLst>
        </p:spPr>
      </p:pic>
      <p:pic>
        <p:nvPicPr>
          <p:cNvPr id="7" name="Рисунок 6" descr="D:\Для работы\картинки\кнопки-жесты\buttons-with-hands-vector-507871.jpg"/>
          <p:cNvPicPr/>
          <p:nvPr/>
        </p:nvPicPr>
        <p:blipFill rotWithShape="1">
          <a:blip r:embed="rId5" cstate="email">
            <a:extLst>
              <a:ext uri="{BEBA8EAE-BF5A-486C-A8C5-ECC9F3942E4B}">
                <a14:imgProps xmlns:a14="http://schemas.microsoft.com/office/drawing/2010/main">
                  <a14:imgLayer r:embed="rId6">
                    <a14:imgEffect>
                      <a14:backgroundRemoval t="0" b="100000" l="1187" r="100000">
                        <a14:foregroundMark x1="16617" y1="38166" x2="28487" y2="18047"/>
                        <a14:foregroundMark x1="11276" y1="61538" x2="19881" y2="80178"/>
                        <a14:foregroundMark x1="55786" y1="14793" x2="81602" y2="24260"/>
                        <a14:foregroundMark x1="33531" y1="89645" x2="55786" y2="89645"/>
                        <a14:foregroundMark x1="64392" y1="91124" x2="84866" y2="75740"/>
                      </a14:backgroundRemoval>
                    </a14:imgEffect>
                    <a14:imgEffect>
                      <a14:sharpenSoften amount="50000"/>
                    </a14:imgEffect>
                    <a14:imgEffect>
                      <a14:saturation sat="400000"/>
                    </a14:imgEffect>
                  </a14:imgLayer>
                </a14:imgProps>
              </a:ext>
              <a:ext uri="{28A0092B-C50C-407E-A947-70E740481C1C}">
                <a14:useLocalDpi xmlns:a14="http://schemas.microsoft.com/office/drawing/2010/main"/>
              </a:ext>
            </a:extLst>
          </a:blip>
          <a:srcRect/>
          <a:stretch/>
        </p:blipFill>
        <p:spPr bwMode="auto">
          <a:xfrm>
            <a:off x="2325134" y="3185921"/>
            <a:ext cx="848811" cy="931880"/>
          </a:xfrm>
          <a:prstGeom prst="rect">
            <a:avLst/>
          </a:prstGeom>
          <a:noFill/>
          <a:ln>
            <a:noFill/>
          </a:ln>
          <a:scene3d>
            <a:camera prst="orthographicFront">
              <a:rot lat="0" lon="10800000" rev="0"/>
            </a:camera>
            <a:lightRig rig="threePt" dir="t"/>
          </a:scene3d>
          <a:extLst>
            <a:ext uri="{53640926-AAD7-44D8-BBD7-CCE9431645EC}">
              <a14:shadowObscured xmlns:a14="http://schemas.microsoft.com/office/drawing/2010/main"/>
            </a:ext>
          </a:extLst>
        </p:spPr>
      </p:pic>
    </p:spTree>
    <p:extLst>
      <p:ext uri="{BB962C8B-B14F-4D97-AF65-F5344CB8AC3E}">
        <p14:creationId xmlns:p14="http://schemas.microsoft.com/office/powerpoint/2010/main" val="118585174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3000" fill="hold"/>
                                        <p:tgtEl>
                                          <p:spTgt spid="6"/>
                                        </p:tgtEl>
                                        <p:attrNameLst>
                                          <p:attrName>ppt_w</p:attrName>
                                        </p:attrNameLst>
                                      </p:cBhvr>
                                      <p:tavLst>
                                        <p:tav tm="0">
                                          <p:val>
                                            <p:fltVal val="0"/>
                                          </p:val>
                                        </p:tav>
                                        <p:tav tm="100000">
                                          <p:val>
                                            <p:strVal val="#ppt_w"/>
                                          </p:val>
                                        </p:tav>
                                      </p:tavLst>
                                    </p:anim>
                                    <p:anim calcmode="lin" valueType="num">
                                      <p:cBhvr>
                                        <p:cTn id="8" dur="3000" fill="hold"/>
                                        <p:tgtEl>
                                          <p:spTgt spid="6"/>
                                        </p:tgtEl>
                                        <p:attrNameLst>
                                          <p:attrName>ppt_h</p:attrName>
                                        </p:attrNameLst>
                                      </p:cBhvr>
                                      <p:tavLst>
                                        <p:tav tm="0">
                                          <p:val>
                                            <p:fltVal val="0"/>
                                          </p:val>
                                        </p:tav>
                                        <p:tav tm="100000">
                                          <p:val>
                                            <p:strVal val="#ppt_h"/>
                                          </p:val>
                                        </p:tav>
                                      </p:tavLst>
                                    </p:anim>
                                    <p:animEffect transition="in" filter="fade">
                                      <p:cBhvr>
                                        <p:cTn id="9" dur="3000"/>
                                        <p:tgtEl>
                                          <p:spTgt spid="6"/>
                                        </p:tgtEl>
                                      </p:cBhvr>
                                    </p:animEffect>
                                  </p:childTnLst>
                                </p:cTn>
                              </p:par>
                            </p:childTnLst>
                          </p:cTn>
                        </p:par>
                      </p:childTnLst>
                    </p:cTn>
                  </p:par>
                </p:childTnLst>
              </p:cTn>
              <p:nextCondLst>
                <p:cond evt="onClick" delay="0">
                  <p:tgtEl>
                    <p:spTgt spid="7"/>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s://catherineasquithgallery.com/uploads/posts/2021-02/1614366611_27-p-fon-dlya-prezentatsii-kosmos-svetlii-3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0"/>
            <a:ext cx="12191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343988" y="568962"/>
            <a:ext cx="6096000" cy="5909310"/>
          </a:xfrm>
          <a:prstGeom prst="rect">
            <a:avLst/>
          </a:prstGeom>
        </p:spPr>
        <p:txBody>
          <a:bodyPr>
            <a:spAutoFit/>
          </a:bodyPr>
          <a:lstStyle/>
          <a:p>
            <a:r>
              <a:rPr lang="ru-RU" sz="2400" dirty="0">
                <a:solidFill>
                  <a:schemeClr val="bg1"/>
                </a:solidFill>
                <a:ea typeface="Calibri" panose="020F0502020204030204" pitchFamily="34" charset="0"/>
              </a:rPr>
              <a:t>Учёный</a:t>
            </a:r>
            <a:r>
              <a:rPr lang="ru-RU" sz="2400" b="1" dirty="0">
                <a:solidFill>
                  <a:schemeClr val="bg1"/>
                </a:solidFill>
                <a:ea typeface="Calibri" panose="020F0502020204030204" pitchFamily="34" charset="0"/>
              </a:rPr>
              <a:t> Константин Циолковский</a:t>
            </a:r>
            <a:r>
              <a:rPr lang="ru-RU" sz="2400" dirty="0">
                <a:solidFill>
                  <a:schemeClr val="bg1"/>
                </a:solidFill>
                <a:ea typeface="Calibri" panose="020F0502020204030204" pitchFamily="34" charset="0"/>
              </a:rPr>
              <a:t> был первым, кто заговорил о полётах в космос. Он придумал космический корабль. Люди смеялись над ним и говорили, что летать в космос невозможно. </a:t>
            </a:r>
            <a:r>
              <a:rPr lang="ru-RU" sz="2400" dirty="0">
                <a:solidFill>
                  <a:schemeClr val="bg1"/>
                </a:solidFill>
              </a:rPr>
              <a:t>Он очень любил наблюдать в телескоп за звёздами, изучал их, и очень ему хотелось долететь до далёких планет.</a:t>
            </a:r>
          </a:p>
          <a:p>
            <a:r>
              <a:rPr lang="ru-RU" sz="2400" dirty="0">
                <a:solidFill>
                  <a:schemeClr val="bg1"/>
                </a:solidFill>
              </a:rPr>
              <a:t>Задумал он сконструировать такой летательный аппарат, который мог бы долететь до какой-нибудь планеты. Он проводил расчёты, делал чертежи и придумал такой летательный аппарат. Но, к сожалению, у него не было возможности этот летательный аппарат построить.</a:t>
            </a:r>
          </a:p>
          <a:p>
            <a:endParaRPr lang="ru-RU" dirty="0"/>
          </a:p>
        </p:txBody>
      </p:sp>
      <p:pic>
        <p:nvPicPr>
          <p:cNvPr id="3074" name="Picture 2" descr="https://sun9-69.userapi.com/impf/c628023/v628023502/3321b/4NdIV85omqo.jpg?size=604x450&amp;quality=96&amp;sign=dc7d03b0f35303789abf83f71633b034&amp;type=album"/>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138364" y="672737"/>
            <a:ext cx="4832000" cy="3600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04331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s://catherineasquithgallery.com/uploads/posts/2021-02/1614366611_27-p-fon-dlya-prezentatsii-kosmos-svetlii-3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0"/>
            <a:ext cx="12191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4589417" y="292362"/>
            <a:ext cx="6096000" cy="3970318"/>
          </a:xfrm>
          <a:prstGeom prst="rect">
            <a:avLst/>
          </a:prstGeom>
        </p:spPr>
        <p:txBody>
          <a:bodyPr>
            <a:spAutoFit/>
          </a:bodyPr>
          <a:lstStyle/>
          <a:p>
            <a:r>
              <a:rPr lang="ru-RU" sz="3600" dirty="0" smtClean="0">
                <a:solidFill>
                  <a:schemeClr val="bg1"/>
                </a:solidFill>
              </a:rPr>
              <a:t>И </a:t>
            </a:r>
            <a:r>
              <a:rPr lang="ru-RU" sz="3600" dirty="0">
                <a:solidFill>
                  <a:schemeClr val="bg1"/>
                </a:solidFill>
              </a:rPr>
              <a:t>только через много-много лет другой учёный - </a:t>
            </a:r>
            <a:r>
              <a:rPr lang="ru-RU" sz="3600" b="1" dirty="0">
                <a:solidFill>
                  <a:schemeClr val="bg1"/>
                </a:solidFill>
              </a:rPr>
              <a:t>конструктор Сергей Павлович Королёв  </a:t>
            </a:r>
            <a:r>
              <a:rPr lang="ru-RU" sz="3600" dirty="0" smtClean="0">
                <a:solidFill>
                  <a:schemeClr val="bg1"/>
                </a:solidFill>
              </a:rPr>
              <a:t>смог </a:t>
            </a:r>
            <a:r>
              <a:rPr lang="ru-RU" sz="3600" dirty="0">
                <a:solidFill>
                  <a:schemeClr val="bg1"/>
                </a:solidFill>
              </a:rPr>
              <a:t>сконструировать и изготовить </a:t>
            </a:r>
            <a:r>
              <a:rPr lang="ru-RU" sz="3600" b="1" dirty="0">
                <a:solidFill>
                  <a:schemeClr val="bg1"/>
                </a:solidFill>
              </a:rPr>
              <a:t>первый космический </a:t>
            </a:r>
            <a:r>
              <a:rPr lang="ru-RU" sz="3600" b="1" dirty="0" smtClean="0">
                <a:solidFill>
                  <a:schemeClr val="bg1"/>
                </a:solidFill>
              </a:rPr>
              <a:t>корабль. </a:t>
            </a:r>
            <a:endParaRPr lang="ru-RU" sz="3600" dirty="0">
              <a:solidFill>
                <a:schemeClr val="bg1"/>
              </a:solidFill>
            </a:endParaRPr>
          </a:p>
        </p:txBody>
      </p:sp>
      <p:pic>
        <p:nvPicPr>
          <p:cNvPr id="5126" name="Picture 6" descr="https://avatars.mds.yandex.net/get-zen_doc/1708203/pub_5e2c6ad65d636200ae9b1259_5e2c6af31febd400b021c8c7/scale_120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63351" y="292362"/>
            <a:ext cx="3353439" cy="5040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22175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s://catherineasquithgallery.com/uploads/posts/2021-02/1614366611_27-p-fon-dlya-prezentatsii-kosmos-svetlii-3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0"/>
            <a:ext cx="12191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357051" y="349732"/>
            <a:ext cx="5273040" cy="5016758"/>
          </a:xfrm>
          <a:prstGeom prst="rect">
            <a:avLst/>
          </a:prstGeom>
        </p:spPr>
        <p:txBody>
          <a:bodyPr wrap="square">
            <a:spAutoFit/>
          </a:bodyPr>
          <a:lstStyle/>
          <a:p>
            <a:r>
              <a:rPr lang="ru-RU" sz="4000" dirty="0" smtClean="0">
                <a:solidFill>
                  <a:schemeClr val="bg1"/>
                </a:solidFill>
              </a:rPr>
              <a:t>Как </a:t>
            </a:r>
            <a:r>
              <a:rPr lang="ru-RU" sz="4000" dirty="0">
                <a:solidFill>
                  <a:schemeClr val="bg1"/>
                </a:solidFill>
              </a:rPr>
              <a:t>видите, в космическом корабле — ракете — нет окон. </a:t>
            </a:r>
            <a:endParaRPr lang="ru-RU" sz="4000" dirty="0" smtClean="0">
              <a:solidFill>
                <a:schemeClr val="bg1"/>
              </a:solidFill>
            </a:endParaRPr>
          </a:p>
          <a:p>
            <a:r>
              <a:rPr lang="ru-RU" sz="4000" dirty="0" smtClean="0">
                <a:solidFill>
                  <a:schemeClr val="bg1"/>
                </a:solidFill>
              </a:rPr>
              <a:t>В </a:t>
            </a:r>
            <a:r>
              <a:rPr lang="ru-RU" sz="4000" dirty="0">
                <a:solidFill>
                  <a:schemeClr val="bg1"/>
                </a:solidFill>
              </a:rPr>
              <a:t>первой ракете, которая называлась «Восток», едва помещался один человек.</a:t>
            </a:r>
            <a:r>
              <a:rPr lang="ru-RU" sz="4000" b="1" dirty="0" smtClean="0">
                <a:solidFill>
                  <a:schemeClr val="bg1"/>
                </a:solidFill>
              </a:rPr>
              <a:t> </a:t>
            </a:r>
            <a:endParaRPr lang="ru-RU" sz="4000" dirty="0">
              <a:solidFill>
                <a:schemeClr val="bg1"/>
              </a:solidFill>
            </a:endParaRPr>
          </a:p>
        </p:txBody>
      </p:sp>
      <p:pic>
        <p:nvPicPr>
          <p:cNvPr id="5" name="Picture 4" descr="https://ds02.infourok.ru/uploads/ex/019f/00014da6-647a6f26/img8.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6753510" y="713514"/>
            <a:ext cx="4618405" cy="5652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42696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s://catherineasquithgallery.com/uploads/posts/2021-02/1614366611_27-p-fon-dlya-prezentatsii-kosmos-svetlii-3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0"/>
            <a:ext cx="12191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39607" y="352697"/>
            <a:ext cx="6096000" cy="3416320"/>
          </a:xfrm>
          <a:prstGeom prst="rect">
            <a:avLst/>
          </a:prstGeom>
        </p:spPr>
        <p:txBody>
          <a:bodyPr>
            <a:spAutoFit/>
          </a:bodyPr>
          <a:lstStyle/>
          <a:p>
            <a:r>
              <a:rPr lang="ru-RU" sz="3600" dirty="0">
                <a:solidFill>
                  <a:schemeClr val="bg1"/>
                </a:solidFill>
              </a:rPr>
              <a:t>Первыми на ракете слетали в космос и обратно две </a:t>
            </a:r>
            <a:r>
              <a:rPr lang="ru-RU" sz="3600" b="1" dirty="0">
                <a:solidFill>
                  <a:schemeClr val="bg1"/>
                </a:solidFill>
              </a:rPr>
              <a:t>собачки — Белка и Стрелка</a:t>
            </a:r>
            <a:r>
              <a:rPr lang="ru-RU" sz="3600" dirty="0">
                <a:solidFill>
                  <a:schemeClr val="bg1"/>
                </a:solidFill>
              </a:rPr>
              <a:t>. Но они не смогли рассказать о своём путешествии, и в космос отправился человек</a:t>
            </a:r>
            <a:r>
              <a:rPr lang="ru-RU" sz="3600" dirty="0"/>
              <a:t>. </a:t>
            </a:r>
            <a:r>
              <a:rPr lang="ru-RU" sz="3600" dirty="0" smtClean="0">
                <a:solidFill>
                  <a:schemeClr val="bg1"/>
                </a:solidFill>
              </a:rPr>
              <a:t>.</a:t>
            </a:r>
            <a:endParaRPr lang="ru-RU" sz="3600" dirty="0">
              <a:solidFill>
                <a:schemeClr val="bg1"/>
              </a:solidFill>
            </a:endParaRPr>
          </a:p>
        </p:txBody>
      </p:sp>
      <p:pic>
        <p:nvPicPr>
          <p:cNvPr id="6148" name="Picture 4" descr="https://ds02.infourok.ru/uploads/ex/04a9/0006a7e0-af973a69/3/img9.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95999" y="1055017"/>
            <a:ext cx="5567999" cy="4176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2796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s://catherineasquithgallery.com/uploads/posts/2021-02/1614366611_27-p-fon-dlya-prezentatsii-kosmos-svetlii-3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0"/>
            <a:ext cx="12191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39607" y="352697"/>
            <a:ext cx="6096000" cy="646331"/>
          </a:xfrm>
          <a:prstGeom prst="rect">
            <a:avLst/>
          </a:prstGeom>
        </p:spPr>
        <p:txBody>
          <a:bodyPr>
            <a:spAutoFit/>
          </a:bodyPr>
          <a:lstStyle/>
          <a:p>
            <a:r>
              <a:rPr lang="ru-RU" sz="3600" dirty="0" smtClean="0"/>
              <a:t>. </a:t>
            </a:r>
            <a:r>
              <a:rPr lang="ru-RU" sz="3600" dirty="0" smtClean="0">
                <a:solidFill>
                  <a:schemeClr val="bg1"/>
                </a:solidFill>
              </a:rPr>
              <a:t>.</a:t>
            </a:r>
            <a:endParaRPr lang="ru-RU" sz="3600" dirty="0">
              <a:solidFill>
                <a:schemeClr val="bg1"/>
              </a:solidFill>
            </a:endParaRPr>
          </a:p>
        </p:txBody>
      </p:sp>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4337" y="693000"/>
            <a:ext cx="3868459" cy="5472000"/>
          </a:xfrm>
          <a:prstGeom prst="rect">
            <a:avLst/>
          </a:prstGeom>
          <a:ln>
            <a:noFill/>
          </a:ln>
          <a:effectLst>
            <a:softEdge rad="112500"/>
          </a:effectLst>
        </p:spPr>
      </p:pic>
      <p:sp>
        <p:nvSpPr>
          <p:cNvPr id="3" name="TextBox 2"/>
          <p:cNvSpPr txBox="1"/>
          <p:nvPr/>
        </p:nvSpPr>
        <p:spPr>
          <a:xfrm>
            <a:off x="5617029" y="509451"/>
            <a:ext cx="5185954" cy="6247864"/>
          </a:xfrm>
          <a:prstGeom prst="rect">
            <a:avLst/>
          </a:prstGeom>
          <a:noFill/>
        </p:spPr>
        <p:txBody>
          <a:bodyPr wrap="square" rtlCol="0">
            <a:spAutoFit/>
          </a:bodyPr>
          <a:lstStyle/>
          <a:p>
            <a:r>
              <a:rPr lang="ru-RU" sz="4000" dirty="0" smtClean="0">
                <a:solidFill>
                  <a:schemeClr val="bg1"/>
                </a:solidFill>
              </a:rPr>
              <a:t>12 апреля 1961 года впервые в космос отправился человек. Это был космонавт Юрий Гагарин. На космическом корабле Восток 1 он совершил первый космический полет, который длился  108 минут</a:t>
            </a:r>
            <a:r>
              <a:rPr lang="ru-RU" dirty="0" smtClean="0">
                <a:solidFill>
                  <a:schemeClr val="bg1"/>
                </a:solidFill>
              </a:rPr>
              <a:t>.</a:t>
            </a:r>
            <a:endParaRPr lang="ru-RU" dirty="0">
              <a:solidFill>
                <a:schemeClr val="bg1"/>
              </a:solidFill>
            </a:endParaRPr>
          </a:p>
        </p:txBody>
      </p:sp>
    </p:spTree>
    <p:extLst>
      <p:ext uri="{BB962C8B-B14F-4D97-AF65-F5344CB8AC3E}">
        <p14:creationId xmlns:p14="http://schemas.microsoft.com/office/powerpoint/2010/main" val="4270076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s://catherineasquithgallery.com/uploads/posts/2021-02/1614366611_27-p-fon-dlya-prezentatsii-kosmos-svetlii-3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0"/>
            <a:ext cx="12191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39607" y="352697"/>
            <a:ext cx="6096000" cy="646331"/>
          </a:xfrm>
          <a:prstGeom prst="rect">
            <a:avLst/>
          </a:prstGeom>
        </p:spPr>
        <p:txBody>
          <a:bodyPr>
            <a:spAutoFit/>
          </a:bodyPr>
          <a:lstStyle/>
          <a:p>
            <a:r>
              <a:rPr lang="ru-RU" sz="3600" dirty="0" smtClean="0"/>
              <a:t>. </a:t>
            </a:r>
            <a:r>
              <a:rPr lang="ru-RU" sz="3600" dirty="0" smtClean="0">
                <a:solidFill>
                  <a:schemeClr val="bg1"/>
                </a:solidFill>
              </a:rPr>
              <a:t>.</a:t>
            </a:r>
            <a:endParaRPr lang="ru-RU" sz="3600" dirty="0">
              <a:solidFill>
                <a:schemeClr val="bg1"/>
              </a:solidFill>
            </a:endParaRPr>
          </a:p>
        </p:txBody>
      </p:sp>
      <p:sp>
        <p:nvSpPr>
          <p:cNvPr id="3" name="Прямоугольник 2"/>
          <p:cNvSpPr/>
          <p:nvPr/>
        </p:nvSpPr>
        <p:spPr>
          <a:xfrm>
            <a:off x="69803" y="209402"/>
            <a:ext cx="5455786" cy="6124754"/>
          </a:xfrm>
          <a:prstGeom prst="rect">
            <a:avLst/>
          </a:prstGeom>
        </p:spPr>
        <p:txBody>
          <a:bodyPr wrap="square">
            <a:spAutoFit/>
          </a:bodyPr>
          <a:lstStyle/>
          <a:p>
            <a:pPr algn="just">
              <a:spcAft>
                <a:spcPts val="0"/>
              </a:spcAft>
            </a:pPr>
            <a:r>
              <a:rPr lang="ru-RU" sz="2800" dirty="0">
                <a:solidFill>
                  <a:schemeClr val="bg1"/>
                </a:solidFill>
                <a:ea typeface="Calibri" panose="020F0502020204030204" pitchFamily="34" charset="0"/>
                <a:cs typeface="Times New Roman" panose="02020603050405020304" pitchFamily="18" charset="0"/>
              </a:rPr>
              <a:t>Когда начались полёты в космос, пришлось подумать и о том, где жить космонавтам, чтобы не тратить слишком много времени на дорогу к месту работы.</a:t>
            </a:r>
          </a:p>
          <a:p>
            <a:pPr algn="just">
              <a:spcAft>
                <a:spcPts val="0"/>
              </a:spcAft>
            </a:pPr>
            <a:r>
              <a:rPr lang="ru-RU" sz="2800" dirty="0">
                <a:solidFill>
                  <a:schemeClr val="bg1"/>
                </a:solidFill>
                <a:ea typeface="Calibri" panose="020F0502020204030204" pitchFamily="34" charset="0"/>
                <a:cs typeface="Times New Roman" panose="02020603050405020304" pitchFamily="18" charset="0"/>
              </a:rPr>
              <a:t>Сначала наши учёные построили </a:t>
            </a:r>
            <a:r>
              <a:rPr lang="ru-RU" sz="2800" b="1" dirty="0">
                <a:solidFill>
                  <a:schemeClr val="bg1"/>
                </a:solidFill>
                <a:ea typeface="Calibri" panose="020F0502020204030204" pitchFamily="34" charset="0"/>
                <a:cs typeface="Times New Roman" panose="02020603050405020304" pitchFamily="18" charset="0"/>
              </a:rPr>
              <a:t>космическую станцию МИР</a:t>
            </a:r>
            <a:r>
              <a:rPr lang="ru-RU" sz="2800" dirty="0">
                <a:solidFill>
                  <a:schemeClr val="bg1"/>
                </a:solidFill>
                <a:ea typeface="Calibri" panose="020F0502020204030204" pitchFamily="34" charset="0"/>
                <a:cs typeface="Times New Roman" panose="02020603050405020304" pitchFamily="18" charset="0"/>
              </a:rPr>
              <a:t>, а потом её заменили более современной </a:t>
            </a:r>
            <a:r>
              <a:rPr lang="ru-RU" sz="2800" b="1" dirty="0">
                <a:solidFill>
                  <a:schemeClr val="bg1"/>
                </a:solidFill>
                <a:ea typeface="Calibri" panose="020F0502020204030204" pitchFamily="34" charset="0"/>
                <a:cs typeface="Times New Roman" panose="02020603050405020304" pitchFamily="18" charset="0"/>
              </a:rPr>
              <a:t>Международной Космической Станцией (МКС)</a:t>
            </a:r>
            <a:r>
              <a:rPr lang="ru-RU" sz="2800" dirty="0">
                <a:solidFill>
                  <a:schemeClr val="bg1"/>
                </a:solidFill>
                <a:ea typeface="Calibri" panose="020F0502020204030204" pitchFamily="34" charset="0"/>
                <a:cs typeface="Times New Roman" panose="02020603050405020304" pitchFamily="18" charset="0"/>
              </a:rPr>
              <a:t>. На ней подолгу живут и работают (занимаются исследованием космоса) космонавты из разных стран.</a:t>
            </a:r>
            <a:endParaRPr lang="ru-RU" sz="2800" dirty="0">
              <a:solidFill>
                <a:schemeClr val="bg1"/>
              </a:solidFill>
              <a:effectLst/>
              <a:ea typeface="Calibri" panose="020F0502020204030204" pitchFamily="34" charset="0"/>
              <a:cs typeface="Times New Roman" panose="02020603050405020304" pitchFamily="18" charset="0"/>
            </a:endParaRPr>
          </a:p>
        </p:txBody>
      </p:sp>
      <p:pic>
        <p:nvPicPr>
          <p:cNvPr id="2050" name="Picture 2" descr="https://www.atomic-energy.ru/files/images/2021/09/scale_1200_0.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39671" y="999028"/>
            <a:ext cx="5101513" cy="3384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07360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s://catherineasquithgallery.com/uploads/posts/2021-02/1614366611_27-p-fon-dlya-prezentatsii-kosmos-svetlii-3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0"/>
            <a:ext cx="12191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39607" y="352697"/>
            <a:ext cx="6096000" cy="646331"/>
          </a:xfrm>
          <a:prstGeom prst="rect">
            <a:avLst/>
          </a:prstGeom>
        </p:spPr>
        <p:txBody>
          <a:bodyPr>
            <a:spAutoFit/>
          </a:bodyPr>
          <a:lstStyle/>
          <a:p>
            <a:r>
              <a:rPr lang="ru-RU" sz="3600" dirty="0" smtClean="0"/>
              <a:t>. </a:t>
            </a:r>
            <a:r>
              <a:rPr lang="ru-RU" sz="3600" dirty="0" smtClean="0">
                <a:solidFill>
                  <a:schemeClr val="bg1"/>
                </a:solidFill>
              </a:rPr>
              <a:t>.</a:t>
            </a:r>
            <a:endParaRPr lang="ru-RU" sz="3600" dirty="0">
              <a:solidFill>
                <a:schemeClr val="bg1"/>
              </a:solidFill>
            </a:endParaRPr>
          </a:p>
        </p:txBody>
      </p:sp>
      <p:sp>
        <p:nvSpPr>
          <p:cNvPr id="3" name="Прямоугольник 2"/>
          <p:cNvSpPr/>
          <p:nvPr/>
        </p:nvSpPr>
        <p:spPr>
          <a:xfrm>
            <a:off x="418281" y="169817"/>
            <a:ext cx="11634651" cy="2062103"/>
          </a:xfrm>
          <a:prstGeom prst="rect">
            <a:avLst/>
          </a:prstGeom>
        </p:spPr>
        <p:txBody>
          <a:bodyPr wrap="square">
            <a:spAutoFit/>
          </a:bodyPr>
          <a:lstStyle/>
          <a:p>
            <a:pPr algn="just">
              <a:spcAft>
                <a:spcPts val="0"/>
              </a:spcAft>
            </a:pPr>
            <a:r>
              <a:rPr lang="ru-RU" sz="3200" dirty="0">
                <a:solidFill>
                  <a:schemeClr val="bg1"/>
                </a:solidFill>
                <a:ea typeface="Times New Roman" panose="02020603050405020304" pitchFamily="18" charset="0"/>
                <a:cs typeface="Times New Roman" panose="02020603050405020304" pitchFamily="18" charset="0"/>
              </a:rPr>
              <a:t>После Юрия Гагарина в космос летали сотни космонавтов.</a:t>
            </a:r>
            <a:endParaRPr lang="ru-RU" sz="3200" dirty="0">
              <a:solidFill>
                <a:schemeClr val="bg1"/>
              </a:solidFill>
              <a:ea typeface="Calibri" panose="020F0502020204030204" pitchFamily="34" charset="0"/>
              <a:cs typeface="Times New Roman" panose="02020603050405020304" pitchFamily="18" charset="0"/>
            </a:endParaRPr>
          </a:p>
          <a:p>
            <a:pPr algn="just">
              <a:spcAft>
                <a:spcPts val="0"/>
              </a:spcAft>
            </a:pPr>
            <a:r>
              <a:rPr lang="ru-RU" sz="3200" dirty="0">
                <a:solidFill>
                  <a:schemeClr val="bg1"/>
                </a:solidFill>
                <a:ea typeface="Times New Roman" panose="02020603050405020304" pitchFamily="18" charset="0"/>
                <a:cs typeface="Times New Roman" panose="02020603050405020304" pitchFamily="18" charset="0"/>
              </a:rPr>
              <a:t> А в 1965 году Алексей Леонов впервые вышел из ракеты в открытый космос. Одетый в скафандр, он несколько минут висел рядом с кораблём в пустом пространстве. </a:t>
            </a:r>
            <a:endParaRPr lang="ru-RU" sz="3200" dirty="0">
              <a:solidFill>
                <a:schemeClr val="bg1"/>
              </a:solidFill>
              <a:effectLst/>
              <a:ea typeface="Calibri" panose="020F0502020204030204" pitchFamily="34" charset="0"/>
              <a:cs typeface="Times New Roman" panose="02020603050405020304" pitchFamily="18" charset="0"/>
            </a:endParaRPr>
          </a:p>
        </p:txBody>
      </p:sp>
      <p:pic>
        <p:nvPicPr>
          <p:cNvPr id="5124" name="Picture 4" descr="https://cdni.rbth.com/rbthmedia/images/2019.10/original/5da0962415e9f927f8004113.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843390" y="1853098"/>
            <a:ext cx="4108907" cy="441707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5126" name="Picture 6" descr="https://gamerwall.pro/uploads/posts/2022-01/1641501110_24-gamerwall-pro-p-pervii-vikhod-v-otkritii-kosmos-leonova-fe-24.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47258" y="2328596"/>
            <a:ext cx="6624250" cy="443272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53860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s://catherineasquithgallery.com/uploads/posts/2021-02/1614366611_27-p-fon-dlya-prezentatsii-kosmos-svetlii-3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0"/>
            <a:ext cx="12191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39607" y="352697"/>
            <a:ext cx="6096000" cy="646331"/>
          </a:xfrm>
          <a:prstGeom prst="rect">
            <a:avLst/>
          </a:prstGeom>
        </p:spPr>
        <p:txBody>
          <a:bodyPr>
            <a:spAutoFit/>
          </a:bodyPr>
          <a:lstStyle/>
          <a:p>
            <a:r>
              <a:rPr lang="ru-RU" sz="3600" dirty="0" smtClean="0"/>
              <a:t>. </a:t>
            </a:r>
            <a:r>
              <a:rPr lang="ru-RU" sz="3600" dirty="0" smtClean="0">
                <a:solidFill>
                  <a:schemeClr val="bg1"/>
                </a:solidFill>
              </a:rPr>
              <a:t>.</a:t>
            </a:r>
            <a:endParaRPr lang="ru-RU" sz="3600" dirty="0">
              <a:solidFill>
                <a:schemeClr val="bg1"/>
              </a:solidFill>
            </a:endParaRPr>
          </a:p>
        </p:txBody>
      </p:sp>
      <p:sp>
        <p:nvSpPr>
          <p:cNvPr id="3" name="Прямоугольник 2"/>
          <p:cNvSpPr/>
          <p:nvPr/>
        </p:nvSpPr>
        <p:spPr>
          <a:xfrm>
            <a:off x="487680" y="352697"/>
            <a:ext cx="11151326" cy="1384995"/>
          </a:xfrm>
          <a:prstGeom prst="rect">
            <a:avLst/>
          </a:prstGeom>
        </p:spPr>
        <p:txBody>
          <a:bodyPr wrap="square">
            <a:spAutoFit/>
          </a:bodyPr>
          <a:lstStyle/>
          <a:p>
            <a:pPr algn="just">
              <a:spcAft>
                <a:spcPts val="0"/>
              </a:spcAft>
            </a:pP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ru-RU" sz="2800" dirty="0" smtClean="0">
                <a:solidFill>
                  <a:schemeClr val="bg1"/>
                </a:solidFill>
                <a:ea typeface="Times New Roman" panose="02020603050405020304" pitchFamily="18" charset="0"/>
                <a:cs typeface="Times New Roman" panose="02020603050405020304" pitchFamily="18" charset="0"/>
              </a:rPr>
              <a:t>Сейчас </a:t>
            </a:r>
            <a:r>
              <a:rPr lang="ru-RU" sz="2800" dirty="0">
                <a:solidFill>
                  <a:schemeClr val="bg1"/>
                </a:solidFill>
                <a:ea typeface="Times New Roman" panose="02020603050405020304" pitchFamily="18" charset="0"/>
                <a:cs typeface="Times New Roman" panose="02020603050405020304" pitchFamily="18" charset="0"/>
              </a:rPr>
              <a:t>вокруг нашей Земли летают сотни роботов-спутников. Они передают на землю информацию о погоде, следят за движением судов в океане</a:t>
            </a:r>
            <a:r>
              <a:rPr lang="ru-RU" sz="2800" dirty="0" smtClean="0">
                <a:solidFill>
                  <a:schemeClr val="bg1"/>
                </a:solidFill>
                <a:ea typeface="Times New Roman" panose="02020603050405020304" pitchFamily="18" charset="0"/>
                <a:cs typeface="Times New Roman" panose="02020603050405020304" pitchFamily="18" charset="0"/>
              </a:rPr>
              <a:t>.</a:t>
            </a:r>
            <a:endParaRPr lang="ru-RU" sz="2800" dirty="0">
              <a:solidFill>
                <a:schemeClr val="bg1"/>
              </a:solidFill>
              <a:ea typeface="Calibri" panose="020F0502020204030204" pitchFamily="34" charset="0"/>
              <a:cs typeface="Times New Roman" panose="02020603050405020304" pitchFamily="18" charset="0"/>
            </a:endParaRPr>
          </a:p>
        </p:txBody>
      </p:sp>
      <p:pic>
        <p:nvPicPr>
          <p:cNvPr id="6148" name="Picture 4" descr="https://naked-science.ru/wp-content/uploads/2016/04/article_605410main_tdrsPlus.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222147" y="2090389"/>
            <a:ext cx="6468878" cy="3924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49035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s://catherineasquithgallery.com/uploads/posts/2021-02/1614366611_27-p-fon-dlya-prezentatsii-kosmos-svetlii-3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0"/>
            <a:ext cx="12191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39607" y="352697"/>
            <a:ext cx="6096000" cy="646331"/>
          </a:xfrm>
          <a:prstGeom prst="rect">
            <a:avLst/>
          </a:prstGeom>
        </p:spPr>
        <p:txBody>
          <a:bodyPr>
            <a:spAutoFit/>
          </a:bodyPr>
          <a:lstStyle/>
          <a:p>
            <a:r>
              <a:rPr lang="ru-RU" sz="3600" dirty="0" smtClean="0"/>
              <a:t>. </a:t>
            </a:r>
            <a:r>
              <a:rPr lang="ru-RU" sz="3600" dirty="0" smtClean="0">
                <a:solidFill>
                  <a:schemeClr val="bg1"/>
                </a:solidFill>
              </a:rPr>
              <a:t>.</a:t>
            </a:r>
            <a:endParaRPr lang="ru-RU" sz="3600" dirty="0">
              <a:solidFill>
                <a:schemeClr val="bg1"/>
              </a:solidFill>
            </a:endParaRPr>
          </a:p>
        </p:txBody>
      </p:sp>
      <p:sp>
        <p:nvSpPr>
          <p:cNvPr id="3" name="Прямоугольник 2"/>
          <p:cNvSpPr/>
          <p:nvPr/>
        </p:nvSpPr>
        <p:spPr>
          <a:xfrm>
            <a:off x="487680" y="352697"/>
            <a:ext cx="3169920" cy="6001643"/>
          </a:xfrm>
          <a:prstGeom prst="rect">
            <a:avLst/>
          </a:prstGeom>
        </p:spPr>
        <p:txBody>
          <a:bodyPr wrap="square">
            <a:spAutoFit/>
          </a:bodyPr>
          <a:lstStyle/>
          <a:p>
            <a:pPr algn="just">
              <a:spcAft>
                <a:spcPts val="0"/>
              </a:spcAft>
            </a:pPr>
            <a:r>
              <a:rPr lang="ru-RU" sz="2400" dirty="0" smtClean="0">
                <a:solidFill>
                  <a:schemeClr val="bg1"/>
                </a:solidFill>
                <a:ea typeface="Times New Roman" panose="02020603050405020304" pitchFamily="18" charset="0"/>
                <a:cs typeface="Times New Roman" panose="02020603050405020304" pitchFamily="18" charset="0"/>
              </a:rPr>
              <a:t>Все </a:t>
            </a:r>
            <a:r>
              <a:rPr lang="ru-RU" sz="2400" dirty="0">
                <a:solidFill>
                  <a:schemeClr val="bg1"/>
                </a:solidFill>
                <a:ea typeface="Times New Roman" panose="02020603050405020304" pitchFamily="18" charset="0"/>
                <a:cs typeface="Times New Roman" panose="02020603050405020304" pitchFamily="18" charset="0"/>
              </a:rPr>
              <a:t>ребята любят смотреть телевизор и болтать по телефону. А ведь это именно спутники передают наши телефонные разговоры и передачи телевидения. Как?</a:t>
            </a:r>
            <a:endParaRPr lang="ru-RU" sz="2400" dirty="0">
              <a:solidFill>
                <a:schemeClr val="bg1"/>
              </a:solidFill>
              <a:ea typeface="Calibri" panose="020F0502020204030204" pitchFamily="34" charset="0"/>
              <a:cs typeface="Times New Roman" panose="02020603050405020304" pitchFamily="18" charset="0"/>
            </a:endParaRPr>
          </a:p>
          <a:p>
            <a:pPr algn="just">
              <a:spcAft>
                <a:spcPts val="0"/>
              </a:spcAft>
            </a:pPr>
            <a:r>
              <a:rPr lang="ru-RU" sz="2400" dirty="0">
                <a:solidFill>
                  <a:schemeClr val="bg1"/>
                </a:solidFill>
                <a:ea typeface="Times New Roman" panose="02020603050405020304" pitchFamily="18" charset="0"/>
                <a:cs typeface="Times New Roman" panose="02020603050405020304" pitchFamily="18" charset="0"/>
              </a:rPr>
              <a:t>Вы можете увидеть на крышах домов огромные тарелки –  это антенны, которые </a:t>
            </a:r>
            <a:r>
              <a:rPr lang="ru-RU" sz="2400" dirty="0" smtClean="0">
                <a:solidFill>
                  <a:schemeClr val="bg1"/>
                </a:solidFill>
                <a:ea typeface="Times New Roman" panose="02020603050405020304" pitchFamily="18" charset="0"/>
                <a:cs typeface="Times New Roman" panose="02020603050405020304" pitchFamily="18" charset="0"/>
              </a:rPr>
              <a:t>принимают </a:t>
            </a:r>
            <a:r>
              <a:rPr lang="ru-RU" sz="2400" dirty="0">
                <a:solidFill>
                  <a:schemeClr val="bg1"/>
                </a:solidFill>
                <a:ea typeface="Times New Roman" panose="02020603050405020304" pitchFamily="18" charset="0"/>
                <a:cs typeface="Times New Roman" panose="02020603050405020304" pitchFamily="18" charset="0"/>
              </a:rPr>
              <a:t>сигналы со спутника и передают их в аппарат и в телевизор</a:t>
            </a:r>
            <a:r>
              <a:rPr lang="ru-RU" dirty="0">
                <a:latin typeface="Times New Roman" panose="02020603050405020304" pitchFamily="18" charset="0"/>
                <a:ea typeface="Times New Roman" panose="02020603050405020304" pitchFamily="18" charset="0"/>
                <a:cs typeface="Times New Roman" panose="02020603050405020304" pitchFamily="18" charset="0"/>
              </a:rPr>
              <a:t>.</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170" name="Picture 2" descr="https://thumbs.dreamstime.com/b/communication-city-25725067.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387944" y="352697"/>
            <a:ext cx="6433129" cy="5436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14582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catherineasquithgallery.com/uploads/posts/2021-02/1613640008_8-p-fon-dlya-prezentatsii-zvezdnoe-nebo-9.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2000" cy="676278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034143" y="509451"/>
            <a:ext cx="10123714" cy="3539430"/>
          </a:xfrm>
          <a:prstGeom prst="rect">
            <a:avLst/>
          </a:prstGeom>
          <a:noFill/>
        </p:spPr>
        <p:txBody>
          <a:bodyPr wrap="square" rtlCol="0">
            <a:spAutoFit/>
          </a:bodyPr>
          <a:lstStyle/>
          <a:p>
            <a:pPr>
              <a:spcBef>
                <a:spcPts val="1400"/>
              </a:spcBef>
              <a:spcAft>
                <a:spcPts val="0"/>
              </a:spcAft>
            </a:pPr>
            <a:r>
              <a:rPr lang="ru-RU" sz="3200" b="1" dirty="0" smtClean="0"/>
              <a:t>Космос- одно из самых таинственный мест, которое с древних лет притягивает взоры людей. С давних времен люди наблюдают за звездами, составляют карты звездного неба, открывают новые планеты, созвездия. Этих маленьких огоньков просто не счесть. С давних лет даже простые моряки, отправляясь в плаванье, ориентировались по звездам. </a:t>
            </a:r>
            <a:endParaRPr lang="ru-RU" dirty="0"/>
          </a:p>
        </p:txBody>
      </p:sp>
    </p:spTree>
    <p:extLst>
      <p:ext uri="{BB962C8B-B14F-4D97-AF65-F5344CB8AC3E}">
        <p14:creationId xmlns:p14="http://schemas.microsoft.com/office/powerpoint/2010/main" val="35564363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https://catherineasquithgallery.com/uploads/posts/2021-02/1613646019_77-p-fon-dlya-prezentatsii-kosmos-dlya-detei-88.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414"/>
            <a:ext cx="1229215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396238" y="4414"/>
            <a:ext cx="4841967" cy="6986528"/>
          </a:xfrm>
          <a:prstGeom prst="rect">
            <a:avLst/>
          </a:prstGeom>
        </p:spPr>
        <p:txBody>
          <a:bodyPr wrap="square">
            <a:spAutoFit/>
          </a:bodyPr>
          <a:lstStyle/>
          <a:p>
            <a:r>
              <a:rPr lang="ru-RU" sz="2400" dirty="0">
                <a:solidFill>
                  <a:schemeClr val="bg1"/>
                </a:solidFill>
              </a:rPr>
              <a:t>Вид звёздного неба всегда привлекал, завораживал человека.</a:t>
            </a:r>
          </a:p>
          <a:p>
            <a:r>
              <a:rPr lang="ru-RU" sz="2400" dirty="0">
                <a:solidFill>
                  <a:schemeClr val="bg1"/>
                </a:solidFill>
              </a:rPr>
              <a:t>Кто из вас вечером смотрел на небо? Что вы видели? А вы пробовали сосчитать звёзды? — Это возможно? это просто невозможно! Вселенная бесконечна: одни звёзды крупнее, светят ярче, другие еле заметны. </a:t>
            </a:r>
            <a:r>
              <a:rPr lang="ru-RU" sz="2400" dirty="0" smtClean="0">
                <a:solidFill>
                  <a:schemeClr val="bg1"/>
                </a:solidFill>
              </a:rPr>
              <a:t>И </a:t>
            </a:r>
            <a:r>
              <a:rPr lang="ru-RU" sz="2400" dirty="0">
                <a:solidFill>
                  <a:schemeClr val="bg1"/>
                </a:solidFill>
              </a:rPr>
              <a:t>вот однажды, человеку захотелось узнать, что же это за звёзды и почему они такие яркие. </a:t>
            </a:r>
            <a:r>
              <a:rPr lang="ru-RU" sz="2400" dirty="0" smtClean="0">
                <a:solidFill>
                  <a:schemeClr val="bg1"/>
                </a:solidFill>
              </a:rPr>
              <a:t>Ученых, которые изучают звезды, называют – </a:t>
            </a:r>
            <a:r>
              <a:rPr lang="ru-RU" sz="3200" b="1" dirty="0" smtClean="0">
                <a:solidFill>
                  <a:schemeClr val="bg1"/>
                </a:solidFill>
              </a:rPr>
              <a:t>Астрономы. </a:t>
            </a:r>
            <a:r>
              <a:rPr lang="ru-RU" sz="2400" dirty="0" smtClean="0">
                <a:solidFill>
                  <a:schemeClr val="bg1"/>
                </a:solidFill>
              </a:rPr>
              <a:t>Они</a:t>
            </a:r>
            <a:r>
              <a:rPr lang="ru-RU" sz="2400" b="1" dirty="0" smtClean="0">
                <a:solidFill>
                  <a:schemeClr val="bg1"/>
                </a:solidFill>
              </a:rPr>
              <a:t> </a:t>
            </a:r>
            <a:r>
              <a:rPr lang="ru-RU" sz="2400" dirty="0" smtClean="0">
                <a:solidFill>
                  <a:schemeClr val="bg1"/>
                </a:solidFill>
              </a:rPr>
              <a:t>придумали </a:t>
            </a:r>
            <a:r>
              <a:rPr lang="ru-RU" sz="2400" dirty="0">
                <a:solidFill>
                  <a:schemeClr val="bg1"/>
                </a:solidFill>
              </a:rPr>
              <a:t>специальные </a:t>
            </a:r>
            <a:r>
              <a:rPr lang="ru-RU" sz="2400" dirty="0" smtClean="0">
                <a:solidFill>
                  <a:schemeClr val="bg1"/>
                </a:solidFill>
              </a:rPr>
              <a:t>приборы, чтобы наблюдать за звездами и изучать их, которые называют -</a:t>
            </a:r>
            <a:r>
              <a:rPr lang="ru-RU" sz="2400" i="1" dirty="0">
                <a:solidFill>
                  <a:schemeClr val="bg1"/>
                </a:solidFill>
              </a:rPr>
              <a:t> </a:t>
            </a:r>
            <a:r>
              <a:rPr lang="ru-RU" sz="3200" b="1" dirty="0" smtClean="0">
                <a:solidFill>
                  <a:schemeClr val="bg1"/>
                </a:solidFill>
              </a:rPr>
              <a:t>Телескопы</a:t>
            </a:r>
            <a:endParaRPr lang="ru-RU" sz="3200" b="1" i="0" dirty="0">
              <a:solidFill>
                <a:schemeClr val="bg1"/>
              </a:solidFill>
              <a:effectLst/>
            </a:endParaRPr>
          </a:p>
        </p:txBody>
      </p:sp>
      <p:pic>
        <p:nvPicPr>
          <p:cNvPr id="10244" name="Picture 4" descr="https://img.freepik.com/free-vector/astronomer-scientist-character-looking-through-telescope-flat-cartoon-illustration_133260-350.jpg?size=626&amp;ext=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971652" y="710124"/>
            <a:ext cx="5587050" cy="4284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45295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https://catherineasquithgallery.com/uploads/posts/2021-02/1613646019_77-p-fon-dlya-prezentatsii-kosmos-dlya-detei-88.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29215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330926" y="430461"/>
            <a:ext cx="3705498" cy="6370975"/>
          </a:xfrm>
          <a:prstGeom prst="rect">
            <a:avLst/>
          </a:prstGeom>
        </p:spPr>
        <p:txBody>
          <a:bodyPr wrap="square">
            <a:spAutoFit/>
          </a:bodyPr>
          <a:lstStyle/>
          <a:p>
            <a:r>
              <a:rPr lang="ru-RU" sz="2400" dirty="0">
                <a:solidFill>
                  <a:schemeClr val="bg1"/>
                </a:solidFill>
                <a:latin typeface="Segoe UI Semibold" panose="020B0702040204020203" pitchFamily="34" charset="0"/>
                <a:cs typeface="Segoe UI Semibold" panose="020B0702040204020203" pitchFamily="34" charset="0"/>
              </a:rPr>
              <a:t>Благодаря телескопам учёными было установлено, что звёзды в космическом пространстве находятся по отдельности или образуют какие-то группы. Они называются – Созвездия.  Созвездие – это узор из звёзд, создающих какую-либо фигуру. Посмотрите, как выглядит созвездие Большая Медведица и </a:t>
            </a:r>
            <a:r>
              <a:rPr lang="ru-RU" sz="2400" dirty="0" smtClean="0">
                <a:solidFill>
                  <a:schemeClr val="bg1"/>
                </a:solidFill>
                <a:latin typeface="Segoe UI Semibold" panose="020B0702040204020203" pitchFamily="34" charset="0"/>
                <a:cs typeface="Segoe UI Semibold" panose="020B0702040204020203" pitchFamily="34" charset="0"/>
              </a:rPr>
              <a:t>созвездие </a:t>
            </a:r>
            <a:r>
              <a:rPr lang="ru-RU" sz="2400" dirty="0">
                <a:solidFill>
                  <a:schemeClr val="bg1"/>
                </a:solidFill>
                <a:latin typeface="Segoe UI Semibold" panose="020B0702040204020203" pitchFamily="34" charset="0"/>
                <a:cs typeface="Segoe UI Semibold" panose="020B0702040204020203" pitchFamily="34" charset="0"/>
              </a:rPr>
              <a:t>Малая Медведица </a:t>
            </a:r>
          </a:p>
        </p:txBody>
      </p:sp>
      <p:pic>
        <p:nvPicPr>
          <p:cNvPr id="11268" name="Picture 4" descr="https://placepic.ru/wp-content/uploads/2021/06/8626.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6035047" y="513000"/>
            <a:ext cx="5462503" cy="5832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04198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https://catherineasquithgallery.com/uploads/posts/2021-02/1613646019_77-p-fon-dlya-prezentatsii-kosmos-dlya-detei-88.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29215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618307" y="383403"/>
            <a:ext cx="11255829" cy="5139869"/>
          </a:xfrm>
          <a:prstGeom prst="rect">
            <a:avLst/>
          </a:prstGeom>
        </p:spPr>
        <p:txBody>
          <a:bodyPr wrap="square">
            <a:spAutoFit/>
          </a:bodyPr>
          <a:lstStyle/>
          <a:p>
            <a:r>
              <a:rPr lang="ru-RU" sz="4000" dirty="0"/>
              <a:t> </a:t>
            </a:r>
            <a:r>
              <a:rPr lang="ru-RU" sz="3600" dirty="0">
                <a:solidFill>
                  <a:schemeClr val="bg1"/>
                </a:solidFill>
              </a:rPr>
              <a:t>Вы уже знаете, что планета Земля вращается вокруг огненной звезды — Солнца. Но кроме Земли вокруг него вращаются еще восемь других планет. Все вместе они и составляют Солнечную систему</a:t>
            </a:r>
            <a:r>
              <a:rPr lang="ru-RU" sz="3600" dirty="0" smtClean="0">
                <a:solidFill>
                  <a:schemeClr val="bg1"/>
                </a:solidFill>
              </a:rPr>
              <a:t>. В</a:t>
            </a:r>
            <a:r>
              <a:rPr lang="ru-RU" sz="3600" dirty="0">
                <a:solidFill>
                  <a:schemeClr val="bg1"/>
                </a:solidFill>
              </a:rPr>
              <a:t> Солнечной системе 8 планет: Меркурий, Венера, Марс, Юпитер, Сатурн, Уран, Нептун и, конечно, Земля. Все они различаются размерами, удалённостью от Солнца, условиями, которые сложились на их поверхности. И у каждой из них своя орбита.</a:t>
            </a:r>
          </a:p>
        </p:txBody>
      </p:sp>
    </p:spTree>
    <p:extLst>
      <p:ext uri="{BB962C8B-B14F-4D97-AF65-F5344CB8AC3E}">
        <p14:creationId xmlns:p14="http://schemas.microsoft.com/office/powerpoint/2010/main" val="11712375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s://main-cdn.sbermegamarket.ru/big1/hlr-system/1747301414/100024290690b0.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0" y="0"/>
            <a:ext cx="12164864" cy="70016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88956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https://catherineasquithgallery.com/uploads/posts/2021-02/1613646019_77-p-fon-dlya-prezentatsii-kosmos-dlya-detei-88.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0"/>
            <a:ext cx="1229215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670560" y="485226"/>
            <a:ext cx="11373394" cy="2677656"/>
          </a:xfrm>
          <a:prstGeom prst="rect">
            <a:avLst/>
          </a:prstGeom>
        </p:spPr>
        <p:txBody>
          <a:bodyPr wrap="square">
            <a:spAutoFit/>
          </a:bodyPr>
          <a:lstStyle/>
          <a:p>
            <a:r>
              <a:rPr lang="ru-RU" sz="2800" dirty="0">
                <a:solidFill>
                  <a:schemeClr val="bg1"/>
                </a:solidFill>
              </a:rPr>
              <a:t>Метеорит – это небесные тела, упавшие на Землю из космоса. С греческого понятие переводится, как «камень с небес». Твёрдое тело космического происхождения, упавшее на поверхность крупного небесного тела. Метеоритом называют твердое тело космического происхождения, упавшее на поверхность Земли или другой планеты. Как правило, метеориты состоят из железа или минеральных пород.</a:t>
            </a:r>
          </a:p>
        </p:txBody>
      </p:sp>
      <p:pic>
        <p:nvPicPr>
          <p:cNvPr id="9" name="Рисунок 8" descr="D:\Для работы\картинки\кнопки-жесты\buttons-with-hands-vector-507871.jpg"/>
          <p:cNvPicPr/>
          <p:nvPr/>
        </p:nvPicPr>
        <p:blipFill rotWithShape="1">
          <a:blip r:embed="rId3" cstate="email">
            <a:extLst>
              <a:ext uri="{BEBA8EAE-BF5A-486C-A8C5-ECC9F3942E4B}">
                <a14:imgProps xmlns:a14="http://schemas.microsoft.com/office/drawing/2010/main">
                  <a14:imgLayer r:embed="rId4">
                    <a14:imgEffect>
                      <a14:backgroundRemoval t="0" b="100000" l="0" r="100000">
                        <a14:foregroundMark x1="7595" y1="34226" x2="34494" y2="7440"/>
                        <a14:foregroundMark x1="4430" y1="51786" x2="12025" y2="78571"/>
                        <a14:foregroundMark x1="19304" y1="80357" x2="32911" y2="88095"/>
                        <a14:foregroundMark x1="37342" y1="88095" x2="68671" y2="89881"/>
                        <a14:foregroundMark x1="73418" y1="88095" x2="88291" y2="75595"/>
                        <a14:foregroundMark x1="86709" y1="26190" x2="94304" y2="47024"/>
                        <a14:foregroundMark x1="86709" y1="80357" x2="94304" y2="61310"/>
                        <a14:foregroundMark x1="25316" y1="37500" x2="26899" y2="62798"/>
                        <a14:foregroundMark x1="35759" y1="77083" x2="37342" y2="70833"/>
                        <a14:foregroundMark x1="34494" y1="21429" x2="55380" y2="19940"/>
                      </a14:backgroundRemoval>
                    </a14:imgEffect>
                    <a14:imgEffect>
                      <a14:sharpenSoften amount="50000"/>
                    </a14:imgEffect>
                    <a14:imgEffect>
                      <a14:saturation sat="400000"/>
                    </a14:imgEffect>
                  </a14:imgLayer>
                </a14:imgProps>
              </a:ext>
              <a:ext uri="{28A0092B-C50C-407E-A947-70E740481C1C}">
                <a14:useLocalDpi xmlns:a14="http://schemas.microsoft.com/office/drawing/2010/main"/>
              </a:ext>
            </a:extLst>
          </a:blip>
          <a:srcRect/>
          <a:stretch/>
        </p:blipFill>
        <p:spPr bwMode="auto">
          <a:xfrm>
            <a:off x="10659291" y="2660333"/>
            <a:ext cx="873851" cy="823096"/>
          </a:xfrm>
          <a:prstGeom prst="rect">
            <a:avLst/>
          </a:prstGeom>
          <a:noFill/>
          <a:ln>
            <a:noFill/>
          </a:ln>
          <a:scene3d>
            <a:camera prst="orthographicFront"/>
            <a:lightRig rig="threePt" dir="t"/>
          </a:scene3d>
          <a:sp3d>
            <a:bevelT w="114300" prst="artDeco"/>
          </a:sp3d>
          <a:extLst>
            <a:ext uri="{53640926-AAD7-44D8-BBD7-CCE9431645EC}">
              <a14:shadowObscured xmlns:a14="http://schemas.microsoft.com/office/drawing/2010/main"/>
            </a:ext>
          </a:extLst>
        </p:spPr>
      </p:pic>
      <p:pic>
        <p:nvPicPr>
          <p:cNvPr id="1026" name="Picture 2" descr="https://creazilla-store.fra1.digitaloceanspaces.com/cliparts/4310/asteroid-clipart-md.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02674" y="3162882"/>
            <a:ext cx="2824752" cy="259877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https://creazilla-store.fra1.digitaloceanspaces.com/cliparts/4310/asteroid-clipart-md.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17725" y="2660333"/>
            <a:ext cx="2824752" cy="259877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ttps://creazilla-store.fra1.digitaloceanspaces.com/cliparts/4310/asteroid-clipart-md.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996057" y="3648108"/>
            <a:ext cx="2824752" cy="2598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74414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https://catherineasquithgallery.com/uploads/posts/2021-02/1613646019_77-p-fon-dlya-prezentatsii-kosmos-dlya-detei-88.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 y="0"/>
            <a:ext cx="1229215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670560" y="485226"/>
            <a:ext cx="11373394" cy="2246769"/>
          </a:xfrm>
          <a:prstGeom prst="rect">
            <a:avLst/>
          </a:prstGeom>
        </p:spPr>
        <p:txBody>
          <a:bodyPr wrap="square">
            <a:spAutoFit/>
          </a:bodyPr>
          <a:lstStyle/>
          <a:p>
            <a:r>
              <a:rPr lang="ru-RU" sz="2800" dirty="0">
                <a:solidFill>
                  <a:schemeClr val="bg1"/>
                </a:solidFill>
              </a:rPr>
              <a:t>Комета - это космическое тело, состоящее из газов, пыли и льда. В сравнении с планетами кометы – тела небольшие, однако на комете средней величины запросто может уместиться крупный город, такой, как, например, Москва. Приближаясь к Солнцу, комета начинает таять, а с</a:t>
            </a:r>
            <a:r>
              <a:rPr lang="ru-RU" sz="2800" dirty="0" smtClean="0">
                <a:solidFill>
                  <a:schemeClr val="bg1"/>
                </a:solidFill>
              </a:rPr>
              <a:t>олнечный ветер </a:t>
            </a:r>
            <a:r>
              <a:rPr lang="ru-RU" sz="2800" dirty="0">
                <a:solidFill>
                  <a:schemeClr val="bg1"/>
                </a:solidFill>
              </a:rPr>
              <a:t>растапливает лед на комете и образуется хвост</a:t>
            </a:r>
            <a:r>
              <a:rPr lang="ru-RU" sz="2800" dirty="0" smtClean="0">
                <a:solidFill>
                  <a:schemeClr val="bg1"/>
                </a:solidFill>
              </a:rPr>
              <a:t>.</a:t>
            </a:r>
            <a:endParaRPr lang="ru-RU" sz="2800" dirty="0">
              <a:solidFill>
                <a:schemeClr val="bg1"/>
              </a:solidFill>
            </a:endParaRPr>
          </a:p>
        </p:txBody>
      </p:sp>
      <p:pic>
        <p:nvPicPr>
          <p:cNvPr id="1026" name="Picture 2" descr="https://i.pinimg.com/originals/c0/69/2e/c0692e1bc5f6b47eac6d9cf0355972ac.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302981" y="3035919"/>
            <a:ext cx="4932000" cy="19686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20109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catherineasquithgallery.com/uploads/posts/2021-02/1613640008_8-p-fon-dlya-prezentatsii-zvezdnoe-nebo-9.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4337"/>
            <a:ext cx="12374880" cy="6762789"/>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378822" y="261257"/>
            <a:ext cx="3696789" cy="5262979"/>
          </a:xfrm>
          <a:prstGeom prst="rect">
            <a:avLst/>
          </a:prstGeom>
        </p:spPr>
        <p:txBody>
          <a:bodyPr wrap="square">
            <a:spAutoFit/>
          </a:bodyPr>
          <a:lstStyle/>
          <a:p>
            <a:r>
              <a:rPr lang="ru-RU" sz="2800" b="1" dirty="0"/>
              <a:t>А также  л</a:t>
            </a:r>
            <a:r>
              <a:rPr lang="ru-RU" sz="2800" b="1" dirty="0">
                <a:ea typeface="Times New Roman" panose="02020603050405020304" pitchFamily="18" charset="0"/>
              </a:rPr>
              <a:t>юдям хотелось узнать, есть ли жизнь на других планетах? Но чтобы об этом узнать, надо до этих планет долететь. </a:t>
            </a:r>
            <a:r>
              <a:rPr lang="ru-RU" sz="2800" b="1" dirty="0"/>
              <a:t> </a:t>
            </a:r>
            <a:endParaRPr lang="ru-RU" sz="2800" dirty="0"/>
          </a:p>
          <a:p>
            <a:r>
              <a:rPr lang="ru-RU" sz="2800" b="1" dirty="0" smtClean="0"/>
              <a:t>И </a:t>
            </a:r>
            <a:r>
              <a:rPr lang="ru-RU" sz="2800" b="1" dirty="0"/>
              <a:t>теперь есть люди, которые летают </a:t>
            </a:r>
            <a:r>
              <a:rPr lang="ru-RU" sz="2800" b="1" dirty="0" smtClean="0"/>
              <a:t>в космос </a:t>
            </a:r>
            <a:r>
              <a:rPr lang="ru-RU" sz="2800" b="1" dirty="0"/>
              <a:t>на работу.</a:t>
            </a:r>
          </a:p>
          <a:p>
            <a:r>
              <a:rPr lang="ru-RU" sz="2800" b="1" dirty="0"/>
              <a:t> Их называют </a:t>
            </a:r>
            <a:r>
              <a:rPr lang="ru-RU" sz="2800" b="1" dirty="0">
                <a:solidFill>
                  <a:srgbClr val="FF0000"/>
                </a:solidFill>
              </a:rPr>
              <a:t>космонавтами.</a:t>
            </a:r>
            <a:r>
              <a:rPr lang="ru-RU" sz="2800" b="1" dirty="0"/>
              <a:t> </a:t>
            </a:r>
          </a:p>
        </p:txBody>
      </p:sp>
      <p:pic>
        <p:nvPicPr>
          <p:cNvPr id="5" name="Picture 4" descr="https://e7.pngegg.com/pngimages/192/961/png-clipart-cosmonautics-day-astronautics-outer-space-space-exploration-astronaut-game-child.png"/>
          <p:cNvPicPr>
            <a:picLocks noChangeAspect="1" noChangeArrowheads="1"/>
          </p:cNvPicPr>
          <p:nvPr/>
        </p:nvPicPr>
        <p:blipFill>
          <a:blip r:embed="rId3" cstate="email">
            <a:extLst>
              <a:ext uri="{BEBA8EAE-BF5A-486C-A8C5-ECC9F3942E4B}">
                <a14:imgProps xmlns:a14="http://schemas.microsoft.com/office/drawing/2010/main">
                  <a14:imgLayer r:embed="rId4">
                    <a14:imgEffect>
                      <a14:backgroundRemoval t="3863" b="93848" l="10000" r="94222"/>
                    </a14:imgEffect>
                  </a14:imgLayer>
                </a14:imgProps>
              </a:ext>
              <a:ext uri="{28A0092B-C50C-407E-A947-70E740481C1C}">
                <a14:useLocalDpi xmlns:a14="http://schemas.microsoft.com/office/drawing/2010/main"/>
              </a:ext>
            </a:extLst>
          </a:blip>
          <a:srcRect/>
          <a:stretch>
            <a:fillRect/>
          </a:stretch>
        </p:blipFill>
        <p:spPr bwMode="auto">
          <a:xfrm>
            <a:off x="4075611" y="-77840"/>
            <a:ext cx="7879825" cy="6120000"/>
          </a:xfrm>
          <a:prstGeom prst="rect">
            <a:avLst/>
          </a:prstGeom>
          <a:noFill/>
          <a:extLst>
            <a:ext uri="{909E8E84-426E-40DD-AFC4-6F175D3DCCD1}">
              <a14:hiddenFill xmlns:a14="http://schemas.microsoft.com/office/drawing/2010/main">
                <a:solidFill>
                  <a:srgbClr val="FFFFFF"/>
                </a:solidFill>
              </a14:hiddenFill>
            </a:ext>
          </a:extLst>
        </p:spPr>
      </p:pic>
      <p:pic>
        <p:nvPicPr>
          <p:cNvPr id="11" name="Рисунок 10" descr="D:\Для работы\картинки\кнопки-жесты\buttons-with-hands-vector-507871.jpg"/>
          <p:cNvPicPr/>
          <p:nvPr/>
        </p:nvPicPr>
        <p:blipFill rotWithShape="1">
          <a:blip r:embed="rId5" cstate="email">
            <a:extLst>
              <a:ext uri="{BEBA8EAE-BF5A-486C-A8C5-ECC9F3942E4B}">
                <a14:imgProps xmlns:a14="http://schemas.microsoft.com/office/drawing/2010/main">
                  <a14:imgLayer r:embed="rId6">
                    <a14:imgEffect>
                      <a14:backgroundRemoval t="0" b="100000" l="1187" r="100000">
                        <a14:foregroundMark x1="16617" y1="38166" x2="28487" y2="18047"/>
                        <a14:foregroundMark x1="11276" y1="61538" x2="19881" y2="80178"/>
                        <a14:foregroundMark x1="55786" y1="14793" x2="81602" y2="24260"/>
                        <a14:foregroundMark x1="33531" y1="89645" x2="55786" y2="89645"/>
                        <a14:foregroundMark x1="64392" y1="91124" x2="84866" y2="75740"/>
                      </a14:backgroundRemoval>
                    </a14:imgEffect>
                    <a14:imgEffect>
                      <a14:sharpenSoften amount="50000"/>
                    </a14:imgEffect>
                    <a14:imgEffect>
                      <a14:saturation sat="400000"/>
                    </a14:imgEffect>
                  </a14:imgLayer>
                </a14:imgProps>
              </a:ext>
              <a:ext uri="{28A0092B-C50C-407E-A947-70E740481C1C}">
                <a14:useLocalDpi xmlns:a14="http://schemas.microsoft.com/office/drawing/2010/main"/>
              </a:ext>
            </a:extLst>
          </a:blip>
          <a:srcRect/>
          <a:stretch/>
        </p:blipFill>
        <p:spPr bwMode="auto">
          <a:xfrm>
            <a:off x="3065828" y="4592356"/>
            <a:ext cx="848811" cy="931880"/>
          </a:xfrm>
          <a:prstGeom prst="rect">
            <a:avLst/>
          </a:prstGeom>
          <a:noFill/>
          <a:ln>
            <a:noFill/>
          </a:ln>
          <a:scene3d>
            <a:camera prst="orthographicFront">
              <a:rot lat="0" lon="10800000" rev="0"/>
            </a:camera>
            <a:lightRig rig="threePt" dir="t"/>
          </a:scene3d>
          <a:extLst>
            <a:ext uri="{53640926-AAD7-44D8-BBD7-CCE9431645EC}">
              <a14:shadowObscured xmlns:a14="http://schemas.microsoft.com/office/drawing/2010/main"/>
            </a:ext>
          </a:extLst>
        </p:spPr>
      </p:pic>
    </p:spTree>
    <p:extLst>
      <p:ext uri="{BB962C8B-B14F-4D97-AF65-F5344CB8AC3E}">
        <p14:creationId xmlns:p14="http://schemas.microsoft.com/office/powerpoint/2010/main" val="115704462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3000" fill="hold"/>
                                        <p:tgtEl>
                                          <p:spTgt spid="5"/>
                                        </p:tgtEl>
                                        <p:attrNameLst>
                                          <p:attrName>ppt_w</p:attrName>
                                        </p:attrNameLst>
                                      </p:cBhvr>
                                      <p:tavLst>
                                        <p:tav tm="0">
                                          <p:val>
                                            <p:fltVal val="0"/>
                                          </p:val>
                                        </p:tav>
                                        <p:tav tm="100000">
                                          <p:val>
                                            <p:strVal val="#ppt_w"/>
                                          </p:val>
                                        </p:tav>
                                      </p:tavLst>
                                    </p:anim>
                                    <p:anim calcmode="lin" valueType="num">
                                      <p:cBhvr>
                                        <p:cTn id="8" dur="3000" fill="hold"/>
                                        <p:tgtEl>
                                          <p:spTgt spid="5"/>
                                        </p:tgtEl>
                                        <p:attrNameLst>
                                          <p:attrName>ppt_h</p:attrName>
                                        </p:attrNameLst>
                                      </p:cBhvr>
                                      <p:tavLst>
                                        <p:tav tm="0">
                                          <p:val>
                                            <p:fltVal val="0"/>
                                          </p:val>
                                        </p:tav>
                                        <p:tav tm="100000">
                                          <p:val>
                                            <p:strVal val="#ppt_h"/>
                                          </p:val>
                                        </p:tav>
                                      </p:tavLst>
                                    </p:anim>
                                    <p:animEffect transition="in" filter="fade">
                                      <p:cBhvr>
                                        <p:cTn id="9" dur="3000"/>
                                        <p:tgtEl>
                                          <p:spTgt spid="5"/>
                                        </p:tgtEl>
                                      </p:cBhvr>
                                    </p:animEffect>
                                  </p:childTnLst>
                                </p:cTn>
                              </p:par>
                            </p:childTnLst>
                          </p:cTn>
                        </p:par>
                      </p:childTnLst>
                    </p:cTn>
                  </p:par>
                </p:childTnLst>
              </p:cTn>
              <p:nextCondLst>
                <p:cond evt="onClick" delay="0">
                  <p:tgtEl>
                    <p:spTgt spid="11"/>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291</TotalTime>
  <Words>684</Words>
  <Application>Microsoft Office PowerPoint</Application>
  <PresentationFormat>Широкоэкранный</PresentationFormat>
  <Paragraphs>32</Paragraphs>
  <Slides>19</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19</vt:i4>
      </vt:variant>
    </vt:vector>
  </HeadingPairs>
  <TitlesOfParts>
    <vt:vector size="26" baseType="lpstr">
      <vt:lpstr>Arial</vt:lpstr>
      <vt:lpstr>Arial Black</vt:lpstr>
      <vt:lpstr>Calibri</vt:lpstr>
      <vt:lpstr>Calibri Light</vt:lpstr>
      <vt:lpstr>Segoe UI Semibold</vt:lpstr>
      <vt:lpstr>Times New Roman</vt:lpstr>
      <vt:lpstr>Тема Office</vt:lpstr>
      <vt:lpstr>День космонавтики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День космонавтики</dc:title>
  <dc:creator>Пользователь</dc:creator>
  <cp:lastModifiedBy>Пользователь</cp:lastModifiedBy>
  <cp:revision>34</cp:revision>
  <dcterms:created xsi:type="dcterms:W3CDTF">2022-04-06T12:12:13Z</dcterms:created>
  <dcterms:modified xsi:type="dcterms:W3CDTF">2022-04-07T10:10:29Z</dcterms:modified>
</cp:coreProperties>
</file>