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61" r:id="rId3"/>
    <p:sldId id="271" r:id="rId4"/>
    <p:sldId id="283" r:id="rId5"/>
    <p:sldId id="284" r:id="rId6"/>
    <p:sldId id="295" r:id="rId7"/>
    <p:sldId id="285" r:id="rId8"/>
    <p:sldId id="293" r:id="rId9"/>
    <p:sldId id="296" r:id="rId10"/>
    <p:sldId id="289" r:id="rId11"/>
    <p:sldId id="288" r:id="rId12"/>
    <p:sldId id="290" r:id="rId13"/>
    <p:sldId id="291" r:id="rId14"/>
    <p:sldId id="286" r:id="rId15"/>
    <p:sldId id="287" r:id="rId16"/>
    <p:sldId id="292" r:id="rId17"/>
    <p:sldId id="294" r:id="rId18"/>
    <p:sldId id="297" r:id="rId19"/>
    <p:sldId id="299" r:id="rId20"/>
    <p:sldId id="298" r:id="rId21"/>
    <p:sldId id="269" r:id="rId22"/>
    <p:sldId id="273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89ED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>
      <p:cViewPr varScale="1">
        <p:scale>
          <a:sx n="90" d="100"/>
          <a:sy n="90" d="100"/>
        </p:scale>
        <p:origin x="-99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232DE2-0A4B-4EAB-A44D-5CAD6CBB2097}" type="datetimeFigureOut">
              <a:rPr lang="ru-RU" smtClean="0"/>
              <a:pPr/>
              <a:t>07.04.2022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E8C52E-1892-475C-99E1-D4D09BAAB8C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09449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232DE2-0A4B-4EAB-A44D-5CAD6CBB2097}" type="datetimeFigureOut">
              <a:rPr lang="ru-RU" smtClean="0"/>
              <a:pPr/>
              <a:t>07.04.2022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E8C52E-1892-475C-99E1-D4D09BAAB8C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51075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232DE2-0A4B-4EAB-A44D-5CAD6CBB2097}" type="datetimeFigureOut">
              <a:rPr lang="ru-RU" smtClean="0"/>
              <a:pPr/>
              <a:t>07.04.2022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E8C52E-1892-475C-99E1-D4D09BAAB8C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58496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232DE2-0A4B-4EAB-A44D-5CAD6CBB2097}" type="datetimeFigureOut">
              <a:rPr lang="ru-RU" smtClean="0"/>
              <a:pPr/>
              <a:t>07.04.2022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E8C52E-1892-475C-99E1-D4D09BAAB8C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37736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232DE2-0A4B-4EAB-A44D-5CAD6CBB2097}" type="datetimeFigureOut">
              <a:rPr lang="ru-RU" smtClean="0"/>
              <a:pPr/>
              <a:t>07.04.2022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E8C52E-1892-475C-99E1-D4D09BAAB8C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08130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232DE2-0A4B-4EAB-A44D-5CAD6CBB2097}" type="datetimeFigureOut">
              <a:rPr lang="ru-RU" smtClean="0"/>
              <a:pPr/>
              <a:t>07.04.2022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E8C52E-1892-475C-99E1-D4D09BAAB8C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61948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232DE2-0A4B-4EAB-A44D-5CAD6CBB2097}" type="datetimeFigureOut">
              <a:rPr lang="ru-RU" smtClean="0"/>
              <a:pPr/>
              <a:t>07.04.2022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E8C52E-1892-475C-99E1-D4D09BAAB8C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27498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232DE2-0A4B-4EAB-A44D-5CAD6CBB2097}" type="datetimeFigureOut">
              <a:rPr lang="ru-RU" smtClean="0"/>
              <a:pPr/>
              <a:t>07.04.2022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E8C52E-1892-475C-99E1-D4D09BAAB8C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49654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232DE2-0A4B-4EAB-A44D-5CAD6CBB2097}" type="datetimeFigureOut">
              <a:rPr lang="ru-RU" smtClean="0"/>
              <a:pPr/>
              <a:t>07.04.2022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E8C52E-1892-475C-99E1-D4D09BAAB8C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46018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232DE2-0A4B-4EAB-A44D-5CAD6CBB2097}" type="datetimeFigureOut">
              <a:rPr lang="ru-RU" smtClean="0"/>
              <a:pPr/>
              <a:t>07.04.2022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E8C52E-1892-475C-99E1-D4D09BAAB8C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50187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232DE2-0A4B-4EAB-A44D-5CAD6CBB2097}" type="datetimeFigureOut">
              <a:rPr lang="ru-RU" smtClean="0"/>
              <a:pPr/>
              <a:t>07.04.2022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E8C52E-1892-475C-99E1-D4D09BAAB8C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06929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232DE2-0A4B-4EAB-A44D-5CAD6CBB2097}" type="datetimeFigureOut">
              <a:rPr lang="ru-RU" smtClean="0"/>
              <a:pPr/>
              <a:t>07.04.2022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E8C52E-1892-475C-99E1-D4D09BAAB8C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16768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5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7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9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1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3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6.jpeg"/><Relationship Id="rId4" Type="http://schemas.openxmlformats.org/officeDocument/2006/relationships/image" Target="../media/image35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8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0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2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User\Рабочий стол\ФОН\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899592" y="764704"/>
            <a:ext cx="33843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pic>
        <p:nvPicPr>
          <p:cNvPr id="1027" name="Picture 3" descr="C:\Documents and Settings\User\Рабочий стол\ФОН\032201animashki39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88124" y="2636912"/>
            <a:ext cx="2857500" cy="3686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971600" y="548680"/>
            <a:ext cx="37444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539552" y="404664"/>
            <a:ext cx="33123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pic>
        <p:nvPicPr>
          <p:cNvPr id="1030" name="Picture 6" descr="C:\Documents and Settings\User\Рабочий стол\ФОН\491677_html_594d4645.pn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0750" y="0"/>
            <a:ext cx="6862340" cy="16279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-72008" y="1916832"/>
            <a:ext cx="8838120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>
                <a:solidFill>
                  <a:srgbClr val="FF000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    Организация деятельности по речевому развитию с воспитанниками </a:t>
            </a:r>
          </a:p>
          <a:p>
            <a:pPr algn="ctr"/>
            <a:r>
              <a:rPr lang="ru-RU" sz="3600" b="1" dirty="0">
                <a:solidFill>
                  <a:srgbClr val="FF000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3-4, 4-5 лет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</a:p>
          <a:p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endParaRPr lang="ru-RU" sz="1600" b="1" dirty="0">
              <a:solidFill>
                <a:schemeClr val="accent4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endParaRPr lang="ru-RU" sz="1600" b="1" dirty="0">
              <a:solidFill>
                <a:schemeClr val="accent4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endParaRPr lang="ru-RU" sz="1600" b="1" dirty="0">
              <a:solidFill>
                <a:schemeClr val="accent4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r>
              <a:rPr lang="ru-RU" sz="1600" b="1" dirty="0">
                <a:solidFill>
                  <a:schemeClr val="accent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Автор: Воспитатель высшей категории </a:t>
            </a:r>
          </a:p>
          <a:p>
            <a:pPr algn="r"/>
            <a:r>
              <a:rPr lang="ru-RU" sz="1600" b="1" dirty="0" err="1">
                <a:solidFill>
                  <a:schemeClr val="accent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Романенок</a:t>
            </a:r>
            <a:r>
              <a:rPr lang="ru-RU" sz="1600" b="1" dirty="0">
                <a:solidFill>
                  <a:schemeClr val="accent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Валентина Васильевна</a:t>
            </a:r>
          </a:p>
          <a:p>
            <a:pPr algn="ctr"/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Шеркалы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2022 г</a:t>
            </a:r>
            <a:endParaRPr lang="ru-RU" b="1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07504" y="1556792"/>
            <a:ext cx="885698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4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99585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Documents and Settings\User\Рабочий стол\ФОН\1.jpg">
            <a:extLst>
              <a:ext uri="{FF2B5EF4-FFF2-40B4-BE49-F238E27FC236}">
                <a16:creationId xmlns:a16="http://schemas.microsoft.com/office/drawing/2014/main" xmlns="" id="{06BDF0BF-D68F-4C11-8D53-C87AA9258B4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136DC648-E3B0-4F90-AADD-7CED2F209C22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65659" y="466015"/>
            <a:ext cx="3710066" cy="3168352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08B7B15C-0809-4F19-9279-5D00FAB505E7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218633" y="232558"/>
            <a:ext cx="3097279" cy="2601678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1AD040D0-766F-4FCF-B3F4-01894AE5A554}"/>
              </a:ext>
            </a:extLst>
          </p:cNvPr>
          <p:cNvSpPr txBox="1"/>
          <p:nvPr/>
        </p:nvSpPr>
        <p:spPr>
          <a:xfrm>
            <a:off x="181352" y="3958850"/>
            <a:ext cx="4678680" cy="258532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Трудовая деятельность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Через трудовую деятельность развиваю навыки диалогической речи, стимулирую активные высказывания детей, формирую доброжелательные отношения к сверстникам, умение работать в паре. Эти задачи решаются в процессе дежурств, наблюдений, трудовых поручений, во время режимных моментов и др.</a:t>
            </a:r>
          </a:p>
        </p:txBody>
      </p:sp>
      <p:pic>
        <p:nvPicPr>
          <p:cNvPr id="10" name="Рисунок 9">
            <a:extLst>
              <a:ext uri="{FF2B5EF4-FFF2-40B4-BE49-F238E27FC236}">
                <a16:creationId xmlns:a16="http://schemas.microsoft.com/office/drawing/2014/main" xmlns="" id="{0FC0F7C9-F723-4CF0-B00C-3566A766F52F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218634" y="3054570"/>
            <a:ext cx="3097279" cy="34896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670766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Documents and Settings\User\Рабочий стол\ФОН\1.jpg">
            <a:extLst>
              <a:ext uri="{FF2B5EF4-FFF2-40B4-BE49-F238E27FC236}">
                <a16:creationId xmlns:a16="http://schemas.microsoft.com/office/drawing/2014/main" xmlns="" id="{475BB876-13C8-4634-AC18-5A0202443CF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DD791BF2-09CD-4339-BE00-1FBB3DD8818A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06624" y="349208"/>
            <a:ext cx="3489852" cy="3861048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5C0E62DD-CA4A-4A7F-B2AC-E012DB601D2F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86604" y="1102432"/>
            <a:ext cx="3489852" cy="4653136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3D02D012-3320-4CA7-9792-2F45750ED859}"/>
              </a:ext>
            </a:extLst>
          </p:cNvPr>
          <p:cNvSpPr txBox="1"/>
          <p:nvPr/>
        </p:nvSpPr>
        <p:spPr>
          <a:xfrm>
            <a:off x="467544" y="4559464"/>
            <a:ext cx="4678680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b="1" u="sng" dirty="0"/>
              <a:t>Игровая деятельность</a:t>
            </a:r>
            <a:endParaRPr lang="ru-RU" dirty="0"/>
          </a:p>
          <a:p>
            <a:r>
              <a:rPr lang="ru-RU" dirty="0"/>
              <a:t>Одним из самых действенных средств познавательно-речевого развития дошкольников является игра. Отдельные виды игр по-разному действуют на познавательное, речевое развитие.</a:t>
            </a:r>
          </a:p>
        </p:txBody>
      </p:sp>
    </p:spTree>
    <p:extLst>
      <p:ext uri="{BB962C8B-B14F-4D97-AF65-F5344CB8AC3E}">
        <p14:creationId xmlns:p14="http://schemas.microsoft.com/office/powerpoint/2010/main" val="64876538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Documents and Settings\User\Рабочий стол\ФОН\1.jpg">
            <a:extLst>
              <a:ext uri="{FF2B5EF4-FFF2-40B4-BE49-F238E27FC236}">
                <a16:creationId xmlns:a16="http://schemas.microsoft.com/office/drawing/2014/main" xmlns="" id="{B7FA050C-FC02-4B99-BAC9-C93F24177FB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8CC7FBEF-1038-401B-A5AE-D520467AEE18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67544" y="554400"/>
            <a:ext cx="3756225" cy="3240360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FAA8E9C2-A8EA-4926-881A-475867917684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97785" y="554400"/>
            <a:ext cx="2425980" cy="323464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619DFADF-18C7-4461-91BF-37A3AF079E96}"/>
              </a:ext>
            </a:extLst>
          </p:cNvPr>
          <p:cNvSpPr txBox="1"/>
          <p:nvPr/>
        </p:nvSpPr>
        <p:spPr>
          <a:xfrm>
            <a:off x="1519697" y="3890479"/>
            <a:ext cx="6343231" cy="28623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Продуктивная (художественная) деятельность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Образовательная деятельность эстетического цикла – лепка, рисование, конструирование и аппликация – создают условия для развития навыка общения: при совместном выполнении какой-либо поделки, изображения и т.д.  обычно возникают оживлённые диалоги детей. Поэтому эти занятия особенно ценны для детей со сниженной речевой инициативой.</a:t>
            </a:r>
            <a:r>
              <a:rPr lang="ru-RU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 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процессе бесед отрабатываем с детьми различные грамматические навыки, упражняемся в объяснительной речи, в составлении высказываний по рисункам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3195483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Documents and Settings\User\Рабочий стол\ФОН\1.jpg">
            <a:extLst>
              <a:ext uri="{FF2B5EF4-FFF2-40B4-BE49-F238E27FC236}">
                <a16:creationId xmlns:a16="http://schemas.microsoft.com/office/drawing/2014/main" xmlns="" id="{2CDBA6E8-BF48-4D9D-BCC5-1204F5C0467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DF2B8831-16A5-434D-AF84-15442804777C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544" y="260648"/>
            <a:ext cx="3111810" cy="4149080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426D2D43-1257-445F-B199-BF9CA8C2C9C0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89927" y="1556792"/>
            <a:ext cx="5143500" cy="4752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559099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Documents and Settings\User\Рабочий стол\ФОН\1.jpg">
            <a:extLst>
              <a:ext uri="{FF2B5EF4-FFF2-40B4-BE49-F238E27FC236}">
                <a16:creationId xmlns:a16="http://schemas.microsoft.com/office/drawing/2014/main" xmlns="" id="{25AFB926-C935-4034-821B-D6143F9E359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AF97C333-DC36-45B5-8A93-427B25CCCAB8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38830" y="332656"/>
            <a:ext cx="4133170" cy="3240360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C4B3A043-6CB9-4A7C-8746-76636D679E5C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110712" y="2420888"/>
            <a:ext cx="4601666" cy="39297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821935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Documents and Settings\User\Рабочий стол\ФОН\1.jpg">
            <a:extLst>
              <a:ext uri="{FF2B5EF4-FFF2-40B4-BE49-F238E27FC236}">
                <a16:creationId xmlns:a16="http://schemas.microsoft.com/office/drawing/2014/main" xmlns="" id="{4944DE37-A765-459D-89F1-F3412D7375D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8C4231D5-385B-43A0-9A17-471F29E82808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2233" y="980727"/>
            <a:ext cx="2577195" cy="4262715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C8C92E47-12F3-48D3-9071-7CF7A4BF65D1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604964" y="980728"/>
            <a:ext cx="5143500" cy="42627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855778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Documents and Settings\User\Рабочий стол\ФОН\1.jpg">
            <a:extLst>
              <a:ext uri="{FF2B5EF4-FFF2-40B4-BE49-F238E27FC236}">
                <a16:creationId xmlns:a16="http://schemas.microsoft.com/office/drawing/2014/main" xmlns="" id="{BCF14ED6-B1BE-4305-9EDE-4D09DFEDC4C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55A92B58-FEFA-467D-9410-16CCF087FFAD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332656"/>
            <a:ext cx="3273828" cy="4365104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D4B06BF9-9B11-4186-AF4B-439B1722A3EC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0" y="1628800"/>
            <a:ext cx="3273828" cy="43651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600947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Documents and Settings\User\Рабочий стол\ФОН\1.jpg">
            <a:extLst>
              <a:ext uri="{FF2B5EF4-FFF2-40B4-BE49-F238E27FC236}">
                <a16:creationId xmlns:a16="http://schemas.microsoft.com/office/drawing/2014/main" xmlns="" id="{6EE53737-B8CA-4002-B0C6-497CFA631DC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E8A66ED1-41E6-4D6A-BB4C-78705E29A12C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0515" y="260648"/>
            <a:ext cx="4261485" cy="3429000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E79E8A5C-F9FC-46E0-821F-4C7D00BB79E6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67944" y="3168352"/>
            <a:ext cx="4572000" cy="3429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225516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Documents and Settings\User\Рабочий стол\ФОН\1.jpg">
            <a:extLst>
              <a:ext uri="{FF2B5EF4-FFF2-40B4-BE49-F238E27FC236}">
                <a16:creationId xmlns:a16="http://schemas.microsoft.com/office/drawing/2014/main" xmlns="" id="{21F51F66-219D-46B0-B7DE-30A320FE9B5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7A958C2A-B6E6-4E10-8D9B-14D9086CECDA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95536" y="152166"/>
            <a:ext cx="3744416" cy="2960267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8CAC6635-B149-469F-967E-A009AA596106}"/>
              </a:ext>
            </a:extLst>
          </p:cNvPr>
          <p:cNvSpPr txBox="1"/>
          <p:nvPr/>
        </p:nvSpPr>
        <p:spPr>
          <a:xfrm>
            <a:off x="4219872" y="3821404"/>
            <a:ext cx="4572508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b="1" u="sng" dirty="0"/>
              <a:t>Театрализованная деятельность</a:t>
            </a:r>
            <a:r>
              <a:rPr lang="ru-RU" b="1" dirty="0"/>
              <a:t> является мощным средством речевого</a:t>
            </a:r>
            <a:r>
              <a:rPr lang="ru-RU" dirty="0"/>
              <a:t> развития дошкольников. Здесь решается ряд речевых задач: расширяется словарь признаков, согласование слов с движениями и действиями, отрабатывается высота, сила, громкость, интонационная выразительность речи. </a:t>
            </a: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xmlns="" id="{1B84C329-B46B-41D7-983A-F08713F04C7A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04056" y="3420751"/>
            <a:ext cx="3240360" cy="3109631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80343ECE-2648-46DB-BAFA-9F200CFE5B49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2469" y="154613"/>
            <a:ext cx="3943761" cy="29578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313924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Documents and Settings\User\Рабочий стол\ФОН\1.jpg">
            <a:extLst>
              <a:ext uri="{FF2B5EF4-FFF2-40B4-BE49-F238E27FC236}">
                <a16:creationId xmlns:a16="http://schemas.microsoft.com/office/drawing/2014/main" xmlns="" id="{98A70D9F-2EE8-46DE-BCCC-AECC798A680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F86E0751-A23F-4957-BB70-F181D022A758}"/>
              </a:ext>
            </a:extLst>
          </p:cNvPr>
          <p:cNvSpPr txBox="1"/>
          <p:nvPr/>
        </p:nvSpPr>
        <p:spPr>
          <a:xfrm>
            <a:off x="2015715" y="4199876"/>
            <a:ext cx="5112568" cy="24845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solidFill>
                  <a:srgbClr val="181818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Ш</a:t>
            </a:r>
            <a:r>
              <a:rPr lang="ru-RU" dirty="0">
                <a:solidFill>
                  <a:srgbClr val="181818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ироко использую  в работе артикуляционную гимнастику.</a:t>
            </a:r>
            <a:r>
              <a:rPr lang="ru-RU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Сейчас существует множество прекрасной литературы по </a:t>
            </a:r>
            <a:r>
              <a:rPr lang="ru-RU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артикуляционной гимнастике. Очень люблю пособия </a:t>
            </a:r>
            <a:r>
              <a:rPr lang="ru-RU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Нищевой</a:t>
            </a:r>
            <a:r>
              <a:rPr lang="ru-RU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Н. В. Яркие, красивые картинки сопровождаются веселыми стихами. 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ru-RU" sz="14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2E2A90C3-3D71-4C98-95E6-DD8454FB52CB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6164" y="312702"/>
            <a:ext cx="2376264" cy="3168352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xmlns="" id="{47CEE06F-4171-479A-B12F-C9EB44313EF6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288592" y="209478"/>
            <a:ext cx="4229131" cy="337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74274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User\Рабочий стол\ФОН\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17848" y="332655"/>
            <a:ext cx="8352928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>
                <a:solidFill>
                  <a:srgbClr val="FF0000"/>
                </a:solidFill>
                <a:latin typeface="Monotype Corsiva" panose="03010101010201010101" pitchFamily="66" charset="0"/>
              </a:rPr>
              <a:t>«Выберите себе работу по душе, и вам не придется работать ни одного дня в своей жизни».</a:t>
            </a:r>
          </a:p>
          <a:p>
            <a:r>
              <a:rPr lang="ru-RU" sz="3200" b="1" dirty="0">
                <a:solidFill>
                  <a:srgbClr val="FF0000"/>
                </a:solidFill>
                <a:latin typeface="Monotype Corsiva" panose="03010101010201010101" pitchFamily="66" charset="0"/>
              </a:rPr>
              <a:t>                                                                     </a:t>
            </a:r>
            <a:r>
              <a:rPr lang="ru-RU" sz="3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Monotype Corsiva" panose="03010101010201010101" pitchFamily="66" charset="0"/>
              </a:rPr>
              <a:t>Конфуций 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Мир уникален, прекрасен и удивителен, нужно только научиться видеть эту красоту и  беречь его! Во всяком случае я смотрю на мир с любовью! Всё  в этом мире не случайно! Когда-то давно я совершенно неожиданно выбрала себе профессию, но прошло время и я поняла, что это была не случайность, а счастливый случай! 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Ведь именно здесь, в детском саду жизнь не стоит на месте и каждый день неповторим! Свою профессию я очень люблю!</a:t>
            </a:r>
          </a:p>
          <a:p>
            <a:endParaRPr lang="ru-RU" dirty="0"/>
          </a:p>
        </p:txBody>
      </p:sp>
      <p:pic>
        <p:nvPicPr>
          <p:cNvPr id="3075" name="Picture 3" descr="C:\Documents and Settings\User\Рабочий стол\ФОН\491677_html_594d4645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5283" y="4653136"/>
            <a:ext cx="8535493" cy="20248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25550918"/>
      </p:ext>
    </p:extLst>
  </p:cSld>
  <p:clrMapOvr>
    <a:masterClrMapping/>
  </p:clrMapOvr>
  <p:transition spd="slow">
    <p:push dir="u"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Documents and Settings\User\Рабочий стол\ФОН\1.jpg">
            <a:extLst>
              <a:ext uri="{FF2B5EF4-FFF2-40B4-BE49-F238E27FC236}">
                <a16:creationId xmlns:a16="http://schemas.microsoft.com/office/drawing/2014/main" xmlns="" id="{F7A0F407-A2CB-4DB1-B844-A09C8E207A9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16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4702CEFC-4D45-4571-9B5F-E614117E8B9E}"/>
              </a:ext>
            </a:extLst>
          </p:cNvPr>
          <p:cNvSpPr txBox="1"/>
          <p:nvPr/>
        </p:nvSpPr>
        <p:spPr>
          <a:xfrm>
            <a:off x="1187624" y="3440440"/>
            <a:ext cx="7272808" cy="258532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Подвижные игры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подвижных играх у детей развиваю умение игрового и делового общения со сверстниками, желание участвовать в совместной коллективной деятельности; умение учитывать в процессе игры настроение, эмоциональное состояние сверстников. Стремлюсь к побуждению у детей подражательной речевой деятельности, расширению объема понимания речи и словарного запаса. Это достигается путем проговаривания вместе с детьми потешек, стихотворений, словесного сопровождения подвижных игр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A915DCF1-1E7F-482B-A4D2-06C5295A10CD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39552" y="200860"/>
            <a:ext cx="3733185" cy="3240360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xmlns="" id="{09D6019A-8649-4A70-A63C-798B7C68FF0E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436096" y="330771"/>
            <a:ext cx="2736304" cy="30646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972355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Documents and Settings\User\Рабочий стол\ФОН\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07504" y="260649"/>
            <a:ext cx="3199791" cy="58169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Детский сад - это сад, где стоят деревья в ряд</a:t>
            </a:r>
          </a:p>
          <a:p>
            <a:r>
              <a:rPr lang="ru-RU" sz="24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И на каждой ветке вырастают детки</a:t>
            </a:r>
          </a:p>
          <a:p>
            <a:r>
              <a:rPr lang="ru-RU" sz="24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Румяные, счастливые, крикливые, драчливые,</a:t>
            </a:r>
          </a:p>
          <a:p>
            <a:r>
              <a:rPr lang="ru-RU" sz="24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Прицеплены за бантики, как на ёлке фантики</a:t>
            </a:r>
          </a:p>
          <a:p>
            <a:r>
              <a:rPr lang="ru-RU" sz="24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И смеются, и жужжат, словно пчёлы в мае...</a:t>
            </a:r>
          </a:p>
          <a:p>
            <a:r>
              <a:rPr lang="ru-RU" sz="24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Что такое детский сад, я, конечно, знаю!</a:t>
            </a:r>
          </a:p>
          <a:p>
            <a:r>
              <a:rPr lang="ru-RU" sz="24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                                                               </a:t>
            </a:r>
            <a:r>
              <a:rPr lang="ru-RU" sz="2400" b="1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Е.Чаповецкий</a:t>
            </a:r>
            <a:endParaRPr lang="ru-RU" sz="2400" b="1" dirty="0">
              <a:solidFill>
                <a:schemeClr val="tx2">
                  <a:lumMod val="60000"/>
                  <a:lumOff val="40000"/>
                </a:schemeClr>
              </a:solidFill>
              <a:latin typeface="Monotype Corsiva" panose="03010101010201010101" pitchFamily="66" charset="0"/>
              <a:cs typeface="Times New Roman" panose="02020603050405020304" pitchFamily="18" charset="0"/>
            </a:endParaRP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dirty="0"/>
              <a:t>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 descr="C:\Documents and Settings\User\Рабочий стол\ФОН\kindergarten-5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35696" y="5471164"/>
            <a:ext cx="6804248" cy="1212923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sp>
        <p:nvSpPr>
          <p:cNvPr id="4" name="TextBox 3"/>
          <p:cNvSpPr txBox="1"/>
          <p:nvPr/>
        </p:nvSpPr>
        <p:spPr>
          <a:xfrm>
            <a:off x="3298911" y="4541537"/>
            <a:ext cx="547666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Как быстро летит время …казалось бы вот только пришли они к нам совсем малышами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8DE05AC7-2FEA-41BF-B9E8-51ADA9789E7A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846301" y="253262"/>
            <a:ext cx="3980812" cy="40350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6647191"/>
      </p:ext>
    </p:extLst>
  </p:cSld>
  <p:clrMapOvr>
    <a:masterClrMapping/>
  </p:clrMapOvr>
  <p:transition spd="slow">
    <p:pull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Documents and Settings\User\Рабочий стол\ФОН\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2" y="-23217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508104" y="186368"/>
            <a:ext cx="3168352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rgbClr val="FF0000"/>
                </a:solidFill>
                <a:latin typeface="Monotype Corsiva" pitchFamily="66" charset="0"/>
              </a:rPr>
              <a:t>«Дети – цветы жизни!»</a:t>
            </a:r>
          </a:p>
          <a:p>
            <a:r>
              <a:rPr lang="ru-RU" sz="2400" b="1" dirty="0">
                <a:solidFill>
                  <a:srgbClr val="FF0000"/>
                </a:solidFill>
                <a:latin typeface="Monotype Corsiva" pitchFamily="66" charset="0"/>
              </a:rPr>
              <a:t> Желаю Вам всем, уважаемые коллеги, долгих лет жизни и море цветов! Радуйтесь и наслаждайтесь каждым мгновением от общения с этими чудесными цветами!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55576" y="4221088"/>
            <a:ext cx="756084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5400" b="1" dirty="0">
              <a:solidFill>
                <a:schemeClr val="tx2">
                  <a:lumMod val="60000"/>
                  <a:lumOff val="40000"/>
                </a:schemeClr>
              </a:solidFill>
              <a:latin typeface="Monotype Corsiva" pitchFamily="66" charset="0"/>
            </a:endParaRPr>
          </a:p>
          <a:p>
            <a:r>
              <a:rPr lang="ru-RU" sz="54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Monotype Corsiva" pitchFamily="66" charset="0"/>
              </a:rPr>
              <a:t>Всем творческих  успехов!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EBE1F641-5F93-4552-8567-856B7E5A8F9F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269382"/>
            <a:ext cx="4899573" cy="36746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590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Documents and Settings\User\Рабочий стол\ФОН\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2" y="-23217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5" descr="C:\Documents and Settings\User\Рабочий стол\ФОН\hello_html_1ed88801.gif"/>
          <p:cNvPicPr>
            <a:picLocks noChangeAspect="1" noChangeArrowheads="1" noCrop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64088" y="3439420"/>
            <a:ext cx="3617987" cy="3336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51519" y="188640"/>
            <a:ext cx="8730556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8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4DF0CEB5-F3E8-4509-BA58-8C00AE450183}"/>
              </a:ext>
            </a:extLst>
          </p:cNvPr>
          <p:cNvSpPr txBox="1"/>
          <p:nvPr/>
        </p:nvSpPr>
        <p:spPr>
          <a:xfrm>
            <a:off x="467544" y="188640"/>
            <a:ext cx="8136904" cy="40934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21 век – век компьютерных технологий. У детей, казалось бы, есть всё для развития, но почему-то всё больше и больше встречаются дети с речевыми нарушениями. В чём же дело? Что влияет на развитие речи детей?  Опыт работы показал, что детям не достаточно живого общения. А ведь формирование речи ребёнка происходит, прежде всего, в постоянном общении со взрослыми. Своевременное и полноценное формирование речи в дошкольном возрасте - одно из основных условий успешного развития малыша и в дальнейшем его успешное обучение в школе.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И любимое направление в моей работе является развитие речи через пальчиковые, дидактические, речевые, театрализованные, сюжетно – ролевые игры, что помогает значительно повысить эффективность и результативность моей работы по развитию речи.</a:t>
            </a:r>
          </a:p>
        </p:txBody>
      </p:sp>
    </p:spTree>
    <p:extLst>
      <p:ext uri="{BB962C8B-B14F-4D97-AF65-F5344CB8AC3E}">
        <p14:creationId xmlns:p14="http://schemas.microsoft.com/office/powerpoint/2010/main" val="1833919112"/>
      </p:ext>
    </p:extLst>
  </p:cSld>
  <p:clrMapOvr>
    <a:masterClrMapping/>
  </p:clrMapOvr>
  <p:transition spd="slow">
    <p:pull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Documents and Settings\User\Рабочий стол\ФОН\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Рисунок 5" descr="2022-03-23 10-07-50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285984" y="214290"/>
            <a:ext cx="4815191" cy="3143272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1357290" y="3500438"/>
            <a:ext cx="6215090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Пальчиковые игры и упражнения систематически использую на занятиях, так как они оказывают стимулирующее влияние на развитие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речедвигательных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зон коры головного мозга, что благотворно отражается на развитие речи детей. Они способствуют ориентировке в пространстве, развитию координации движений и даже постановке звуков. Кроме того, они вызывают у детей положительный эмоциональный отклик. Чем лучше работают пальцы и вся кисть, тем лучше ребенок говорит. Эти игры планирую и провожу ежедневно в течении дня во всех режимных моментах. Все они просты и в то же время эффективны.  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Documents and Settings\User\Рабочий стол\ФОН\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Рисунок 2" descr="2022-04-04 11-55-45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7158" y="285728"/>
            <a:ext cx="4714908" cy="3536181"/>
          </a:xfrm>
          <a:prstGeom prst="rect">
            <a:avLst/>
          </a:prstGeom>
        </p:spPr>
      </p:pic>
      <p:pic>
        <p:nvPicPr>
          <p:cNvPr id="4" name="Рисунок 3" descr="2022-04-04 11-55-43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71934" y="3357562"/>
            <a:ext cx="4286280" cy="321471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Documents and Settings\User\Рабочий стол\ФОН\1.jpg">
            <a:extLst>
              <a:ext uri="{FF2B5EF4-FFF2-40B4-BE49-F238E27FC236}">
                <a16:creationId xmlns:a16="http://schemas.microsoft.com/office/drawing/2014/main" xmlns="" id="{7574E97D-B1BF-42FE-A820-528A6DA256F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848" y="-30832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95BDA060-1004-4D0C-9A47-39E3E0457206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09856" y="485671"/>
            <a:ext cx="3429000" cy="3024336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09A1176C-82E9-4D7C-AA44-6ACC3EDEA93E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662776" y="283582"/>
            <a:ext cx="4176464" cy="362512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7B681337-E62C-4C20-9F2A-00CCA463BC29}"/>
              </a:ext>
            </a:extLst>
          </p:cNvPr>
          <p:cNvSpPr txBox="1"/>
          <p:nvPr/>
        </p:nvSpPr>
        <p:spPr>
          <a:xfrm>
            <a:off x="395536" y="3712096"/>
            <a:ext cx="4678680" cy="28623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Дидактические игры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занимают особенно важное место в этой работе, поскольку, обязательным элементом в них является познавательное содержание и умственные задачи. Многократно участвуя в игре, ребёнок прочно осваивает знания, которыми он оперирует, а решая умственную задачу учится запоминать, воспроизводить, классифицировать предметы и явления по общим признакам.  </a:t>
            </a:r>
          </a:p>
        </p:txBody>
      </p:sp>
    </p:spTree>
    <p:extLst>
      <p:ext uri="{BB962C8B-B14F-4D97-AF65-F5344CB8AC3E}">
        <p14:creationId xmlns:p14="http://schemas.microsoft.com/office/powerpoint/2010/main" val="132581231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Documents and Settings\User\Рабочий стол\ФОН\1.jpg">
            <a:extLst>
              <a:ext uri="{FF2B5EF4-FFF2-40B4-BE49-F238E27FC236}">
                <a16:creationId xmlns:a16="http://schemas.microsoft.com/office/drawing/2014/main" xmlns="" id="{483327D2-3CB4-4D54-83D2-3970BC104A6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1544FE03-BBBF-41AE-9051-C3FB485FB748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838137" y="171094"/>
            <a:ext cx="2940217" cy="3483156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xmlns="" id="{A843FC13-E860-41BB-9D8C-6EC5515BAB6F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2483" y="250031"/>
            <a:ext cx="2844316" cy="3792421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D0210C83-B3A7-4623-961B-0D75D8AC1FFD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406975" y="3068960"/>
            <a:ext cx="4381500" cy="33123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55461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Documents and Settings\User\Рабочий стол\ФОН\1.jpg">
            <a:extLst>
              <a:ext uri="{FF2B5EF4-FFF2-40B4-BE49-F238E27FC236}">
                <a16:creationId xmlns:a16="http://schemas.microsoft.com/office/drawing/2014/main" xmlns="" id="{FE7FC494-0E40-42F7-9CC7-49AC67D7364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16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8730C102-2250-4855-947C-D5028F2E73F0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57200" y="332656"/>
            <a:ext cx="4114800" cy="3456384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7D6739BB-0F7D-402C-938B-8AB9150C75E6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795459" y="1772816"/>
            <a:ext cx="4139890" cy="4752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799931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Documents and Settings\User\Рабочий стол\ФОН\1.jpg">
            <a:extLst>
              <a:ext uri="{FF2B5EF4-FFF2-40B4-BE49-F238E27FC236}">
                <a16:creationId xmlns:a16="http://schemas.microsoft.com/office/drawing/2014/main" xmlns="" id="{92CB211A-F811-4EF6-9134-01081E3121D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16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86D3DB87-6BF4-4BD4-A294-D1AA87DE8ED9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017410" y="692696"/>
            <a:ext cx="5143500" cy="51125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538171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983</TotalTime>
  <Words>519</Words>
  <Application>Microsoft Office PowerPoint</Application>
  <PresentationFormat>Экран (4:3)</PresentationFormat>
  <Paragraphs>45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1</cp:lastModifiedBy>
  <cp:revision>92</cp:revision>
  <dcterms:created xsi:type="dcterms:W3CDTF">2017-02-05T17:38:09Z</dcterms:created>
  <dcterms:modified xsi:type="dcterms:W3CDTF">2022-04-07T09:40:10Z</dcterms:modified>
</cp:coreProperties>
</file>