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0" r:id="rId9"/>
    <p:sldId id="271" r:id="rId10"/>
    <p:sldId id="28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82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184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929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58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44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85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5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664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686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9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03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60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algn="l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717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300" kern="1200">
          <a:solidFill>
            <a:srgbClr val="1D2259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1D2259"/>
          </a:solidFill>
          <a:latin typeface="Corbel" pitchFamily="34" charset="0"/>
        </a:defRPr>
      </a:lvl9pPr>
      <a:extLst/>
    </p:titleStyle>
    <p:bodyStyle>
      <a:lvl1pPr marL="365125" indent="-282575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1" fontAlgn="base" hangingPunct="1">
        <a:spcBef>
          <a:spcPct val="20000"/>
        </a:spcBef>
        <a:spcAft>
          <a:spcPct val="0"/>
        </a:spcAft>
        <a:buClr>
          <a:srgbClr val="7F8FA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1" fontAlgn="base" hangingPunct="1">
        <a:spcBef>
          <a:spcPct val="20000"/>
        </a:spcBef>
        <a:spcAft>
          <a:spcPct val="0"/>
        </a:spcAft>
        <a:buClr>
          <a:srgbClr val="4A66AC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ChangeArrowheads="1"/>
          </p:cNvSpPr>
          <p:nvPr/>
        </p:nvSpPr>
        <p:spPr bwMode="auto">
          <a:xfrm>
            <a:off x="1139321" y="116632"/>
            <a:ext cx="7920037" cy="6506711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8195" name="Rectangle 8"/>
          <p:cNvSpPr>
            <a:spLocks noChangeArrowheads="1"/>
          </p:cNvSpPr>
          <p:nvPr/>
        </p:nvSpPr>
        <p:spPr bwMode="auto">
          <a:xfrm>
            <a:off x="1331913" y="1269371"/>
            <a:ext cx="3744118" cy="4752017"/>
          </a:xfrm>
          <a:prstGeom prst="rect">
            <a:avLst/>
          </a:prstGeom>
          <a:solidFill>
            <a:srgbClr val="99CCFF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06" name="Rectangle 2"/>
          <p:cNvSpPr>
            <a:spLocks noGrp="1"/>
          </p:cNvSpPr>
          <p:nvPr>
            <p:ph type="title"/>
          </p:nvPr>
        </p:nvSpPr>
        <p:spPr bwMode="auto">
          <a:xfrm>
            <a:off x="1116013" y="115888"/>
            <a:ext cx="7817675" cy="100885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lvl="0" algn="ctr">
              <a:defRPr/>
            </a:pPr>
            <a:r>
              <a:rPr lang="ru-RU" sz="2400" kern="0" dirty="0" smtClean="0">
                <a:effectLst/>
                <a:latin typeface="Trebuchet MS" panose="020B0603020202020204"/>
              </a:rPr>
              <a:t/>
            </a:r>
            <a:br>
              <a:rPr lang="ru-RU" sz="2400" kern="0" dirty="0" smtClean="0">
                <a:effectLst/>
                <a:latin typeface="Trebuchet MS" panose="020B0603020202020204"/>
              </a:rPr>
            </a:br>
            <a:r>
              <a:rPr lang="ru-RU" sz="2400" kern="0" dirty="0" smtClean="0">
                <a:effectLst/>
                <a:latin typeface="Trebuchet MS" panose="020B0603020202020204"/>
              </a:rPr>
              <a:t>Муниципальное </a:t>
            </a:r>
            <a:r>
              <a:rPr lang="ru-RU" sz="2400" kern="0" dirty="0">
                <a:effectLst/>
                <a:latin typeface="Trebuchet MS" panose="020B0603020202020204"/>
              </a:rPr>
              <a:t>бюджетное дошкольное образовательное учреждение г. Иркутска детский сад №123 </a:t>
            </a:r>
            <a:r>
              <a:rPr lang="ru-RU" sz="2400" kern="0" dirty="0">
                <a:effectLst/>
              </a:rPr>
              <a:t/>
            </a:r>
            <a:br>
              <a:rPr lang="ru-RU" sz="2400" kern="0" dirty="0">
                <a:effectLst/>
              </a:rPr>
            </a:br>
            <a:endParaRPr lang="ru-RU" sz="2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1508" name="Rectangle 4"/>
          <p:cNvSpPr>
            <a:spLocks noGrp="1"/>
          </p:cNvSpPr>
          <p:nvPr>
            <p:ph sz="half" idx="1"/>
          </p:nvPr>
        </p:nvSpPr>
        <p:spPr>
          <a:xfrm>
            <a:off x="4644008" y="6237311"/>
            <a:ext cx="1368152" cy="144017"/>
          </a:xfrm>
          <a:solidFill>
            <a:schemeClr val="bg1"/>
          </a:solidFill>
          <a:ln w="19050">
            <a:noFill/>
            <a:miter lim="800000"/>
            <a:headEnd/>
            <a:tailEnd/>
          </a:ln>
        </p:spPr>
        <p:txBody>
          <a:bodyPr/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ru-RU" sz="1400" dirty="0">
                <a:solidFill>
                  <a:schemeClr val="tx1">
                    <a:lumMod val="85000"/>
                  </a:schemeClr>
                </a:solidFill>
              </a:rPr>
              <a:t>Иркутск - </a:t>
            </a:r>
            <a:r>
              <a:rPr lang="ru-RU" sz="1400" dirty="0" smtClean="0">
                <a:solidFill>
                  <a:schemeClr val="tx1">
                    <a:lumMod val="85000"/>
                  </a:schemeClr>
                </a:solidFill>
              </a:rPr>
              <a:t>2022</a:t>
            </a:r>
            <a:endParaRPr lang="ru-RU" sz="14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3417168"/>
          </a:xfrm>
        </p:spPr>
        <p:txBody>
          <a:bodyPr/>
          <a:lstStyle/>
          <a:p>
            <a:pPr marL="82550" indent="0">
              <a:buNone/>
            </a:pP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ФОРМИРОВАНИЕ</a:t>
            </a:r>
            <a:b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 ДОШКОЛЬНИКОВ ЭСТЕТИЧЕСКОГО ОТНОШЕНИЯ К ОКРУЖАЮЩЕМУ МИРУ ЧЕРЕЗ ОЗНАКОМЛЕНИЕ С ПРИРОДОЙ РОДНОГО 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КРАЯ</a:t>
            </a:r>
          </a:p>
          <a:p>
            <a:pPr marL="82550" indent="0">
              <a:buNone/>
            </a:pPr>
            <a:endParaRPr lang="ru-RU" sz="1600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82550" indent="0">
              <a:buNone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Составитель : Воспитатель Романова Н.В.</a:t>
            </a:r>
            <a:endParaRPr lang="ru-RU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8197" name="Picture 7" descr="IMG_0059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0040" y="1413469"/>
            <a:ext cx="3347864" cy="4463819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976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7"/>
          <p:cNvSpPr>
            <a:spLocks noChangeArrowheads="1"/>
          </p:cNvSpPr>
          <p:nvPr/>
        </p:nvSpPr>
        <p:spPr bwMode="auto">
          <a:xfrm>
            <a:off x="1116012" y="199655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8" name="Rectangle 6"/>
          <p:cNvSpPr>
            <a:spLocks/>
          </p:cNvSpPr>
          <p:nvPr/>
        </p:nvSpPr>
        <p:spPr bwMode="auto">
          <a:xfrm>
            <a:off x="1835696" y="115888"/>
            <a:ext cx="712891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ФОРМЫ И МЕТОДЫ РАБОТЫ</a:t>
            </a:r>
          </a:p>
        </p:txBody>
      </p:sp>
      <p:sp>
        <p:nvSpPr>
          <p:cNvPr id="13330" name="Rectangle 18"/>
          <p:cNvSpPr>
            <a:spLocks/>
          </p:cNvSpPr>
          <p:nvPr/>
        </p:nvSpPr>
        <p:spPr bwMode="auto">
          <a:xfrm>
            <a:off x="3563888" y="6021288"/>
            <a:ext cx="3420318" cy="51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 sz="20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C:\фото\детский сад\Фото на конференцию\DSC_05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47537"/>
            <a:ext cx="3458483" cy="229946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фото\детский сад\Фото на конференцию\DSC_055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6163" y="1411288"/>
            <a:ext cx="3458186" cy="2371966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фото\детский сад\Фото на конференцию\DSC_04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162096"/>
            <a:ext cx="3446165" cy="22912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фото\детский сад\Фото на конференцию\20200930_11403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64893" y="4178030"/>
            <a:ext cx="3292681" cy="22912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9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3011" name="Rectangle 3"/>
          <p:cNvSpPr>
            <a:spLocks/>
          </p:cNvSpPr>
          <p:nvPr/>
        </p:nvSpPr>
        <p:spPr bwMode="auto">
          <a:xfrm>
            <a:off x="1691680" y="115888"/>
            <a:ext cx="727293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ФОРМЫ И МЕТОДЫ РАБОТЫ</a:t>
            </a:r>
          </a:p>
        </p:txBody>
      </p:sp>
      <p:pic>
        <p:nvPicPr>
          <p:cNvPr id="17412" name="Picture 9" descr="CIMG41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1268413"/>
            <a:ext cx="5832475" cy="4371975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7" descr="IMG_0205 -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581525"/>
            <a:ext cx="2320925" cy="1741488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8" descr="IMG_03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581525"/>
            <a:ext cx="2303462" cy="1727200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5" name="WordArt 10"/>
          <p:cNvSpPr>
            <a:spLocks noChangeArrowheads="1" noChangeShapeType="1" noTextEdit="1"/>
          </p:cNvSpPr>
          <p:nvPr/>
        </p:nvSpPr>
        <p:spPr bwMode="auto">
          <a:xfrm>
            <a:off x="5867400" y="1412875"/>
            <a:ext cx="18732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Городская акция</a:t>
            </a:r>
          </a:p>
          <a:p>
            <a:r>
              <a:rPr lang="ru-RU" sz="28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ФЛЭШ - МОБ</a:t>
            </a:r>
          </a:p>
          <a:p>
            <a:r>
              <a:rPr lang="ru-RU" sz="28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"Живи Байкал</a:t>
            </a:r>
            <a:r>
              <a:rPr lang="ru-RU" sz="36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!"</a:t>
            </a:r>
          </a:p>
        </p:txBody>
      </p:sp>
      <p:sp>
        <p:nvSpPr>
          <p:cNvPr id="17416" name="WordArt 11"/>
          <p:cNvSpPr>
            <a:spLocks noChangeArrowheads="1" noChangeShapeType="1" noTextEdit="1"/>
          </p:cNvSpPr>
          <p:nvPr/>
        </p:nvSpPr>
        <p:spPr bwMode="auto">
          <a:xfrm>
            <a:off x="6372225" y="6092825"/>
            <a:ext cx="2160588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Развлечение "Осенние мотивы</a:t>
            </a:r>
            <a:r>
              <a:rPr lang="ru-RU" sz="36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"</a:t>
            </a:r>
          </a:p>
        </p:txBody>
      </p:sp>
      <p:sp>
        <p:nvSpPr>
          <p:cNvPr id="17417" name="WordArt 12"/>
          <p:cNvSpPr>
            <a:spLocks noChangeArrowheads="1" noChangeShapeType="1" noTextEdit="1"/>
          </p:cNvSpPr>
          <p:nvPr/>
        </p:nvSpPr>
        <p:spPr bwMode="auto">
          <a:xfrm>
            <a:off x="1547813" y="6092825"/>
            <a:ext cx="2160587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Наблюдения в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151524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6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5059" name="Rectangle 3"/>
          <p:cNvSpPr>
            <a:spLocks/>
          </p:cNvSpPr>
          <p:nvPr/>
        </p:nvSpPr>
        <p:spPr bwMode="auto">
          <a:xfrm>
            <a:off x="1763687" y="115888"/>
            <a:ext cx="72009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ФОРМЫ И МЕТОДЫ РАБОТЫ</a:t>
            </a:r>
          </a:p>
        </p:txBody>
      </p:sp>
      <p:pic>
        <p:nvPicPr>
          <p:cNvPr id="18436" name="Picture 9" descr="IMG_007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4103688" cy="3078163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8" descr="Коляд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852738"/>
            <a:ext cx="2767013" cy="3024187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WordArt 11"/>
          <p:cNvSpPr>
            <a:spLocks noChangeArrowheads="1" noChangeShapeType="1" noTextEdit="1"/>
          </p:cNvSpPr>
          <p:nvPr/>
        </p:nvSpPr>
        <p:spPr bwMode="auto">
          <a:xfrm>
            <a:off x="3059113" y="6092825"/>
            <a:ext cx="936625" cy="14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"/>
                <a:cs typeface="Arial"/>
              </a:rPr>
              <a:t>Масляница</a:t>
            </a:r>
          </a:p>
        </p:txBody>
      </p:sp>
      <p:sp>
        <p:nvSpPr>
          <p:cNvPr id="18439" name="WordArt 12"/>
          <p:cNvSpPr>
            <a:spLocks noChangeArrowheads="1" noChangeShapeType="1" noTextEdit="1"/>
          </p:cNvSpPr>
          <p:nvPr/>
        </p:nvSpPr>
        <p:spPr bwMode="auto">
          <a:xfrm>
            <a:off x="1476375" y="4797425"/>
            <a:ext cx="1944688" cy="36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Масленица</a:t>
            </a:r>
          </a:p>
        </p:txBody>
      </p:sp>
      <p:sp>
        <p:nvSpPr>
          <p:cNvPr id="18440" name="WordArt 13"/>
          <p:cNvSpPr>
            <a:spLocks noChangeArrowheads="1" noChangeShapeType="1" noTextEdit="1"/>
          </p:cNvSpPr>
          <p:nvPr/>
        </p:nvSpPr>
        <p:spPr bwMode="auto">
          <a:xfrm>
            <a:off x="6084888" y="1700213"/>
            <a:ext cx="2590800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Рождественские</a:t>
            </a:r>
          </a:p>
          <a:p>
            <a:pPr algn="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колядки</a:t>
            </a:r>
          </a:p>
        </p:txBody>
      </p:sp>
    </p:spTree>
    <p:extLst>
      <p:ext uri="{BB962C8B-B14F-4D97-AF65-F5344CB8AC3E}">
        <p14:creationId xmlns:p14="http://schemas.microsoft.com/office/powerpoint/2010/main" val="158424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5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3" name="Rectangle 12"/>
          <p:cNvSpPr>
            <a:spLocks noChangeArrowheads="1"/>
          </p:cNvSpPr>
          <p:nvPr/>
        </p:nvSpPr>
        <p:spPr bwMode="auto">
          <a:xfrm>
            <a:off x="1331913" y="3789363"/>
            <a:ext cx="7488237" cy="2736850"/>
          </a:xfrm>
          <a:prstGeom prst="rect">
            <a:avLst/>
          </a:prstGeom>
          <a:solidFill>
            <a:srgbClr val="FFE7B7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84" name="Rectangle 9"/>
          <p:cNvSpPr>
            <a:spLocks noChangeArrowheads="1"/>
          </p:cNvSpPr>
          <p:nvPr/>
        </p:nvSpPr>
        <p:spPr bwMode="auto">
          <a:xfrm>
            <a:off x="1331913" y="1700213"/>
            <a:ext cx="7488237" cy="1873250"/>
          </a:xfrm>
          <a:prstGeom prst="rect">
            <a:avLst/>
          </a:prstGeom>
          <a:solidFill>
            <a:srgbClr val="FFE7B7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3250" name="Rectangle 2"/>
          <p:cNvSpPr>
            <a:spLocks noGrp="1"/>
          </p:cNvSpPr>
          <p:nvPr>
            <p:ph type="title"/>
          </p:nvPr>
        </p:nvSpPr>
        <p:spPr bwMode="auto">
          <a:xfrm>
            <a:off x="2916238" y="188913"/>
            <a:ext cx="5903912" cy="1295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ВЫСТАВКИ</a:t>
            </a:r>
          </a:p>
        </p:txBody>
      </p:sp>
      <p:pic>
        <p:nvPicPr>
          <p:cNvPr id="20486" name="Picture 3" descr="SDC10801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368300"/>
            <a:ext cx="1512888" cy="1133475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4" descr="SDC108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844675"/>
            <a:ext cx="2159000" cy="1619250"/>
          </a:xfrm>
          <a:prstGeom prst="rect">
            <a:avLst/>
          </a:prstGeom>
          <a:noFill/>
          <a:ln w="28575">
            <a:solidFill>
              <a:srgbClr val="FFBB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5" descr="оСЕНЬ НА бАЙКАЛ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2133600"/>
            <a:ext cx="1943100" cy="1330325"/>
          </a:xfrm>
          <a:prstGeom prst="rect">
            <a:avLst/>
          </a:prstGeom>
          <a:noFill/>
          <a:ln w="28575">
            <a:solidFill>
              <a:srgbClr val="FFBB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9" name="Picture 6" descr="На берегу Байкал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133600"/>
            <a:ext cx="2592388" cy="1308100"/>
          </a:xfrm>
          <a:prstGeom prst="rect">
            <a:avLst/>
          </a:prstGeom>
          <a:noFill/>
          <a:ln w="28575">
            <a:solidFill>
              <a:srgbClr val="FFBB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0" name="Picture 8" descr="IMG_065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897313"/>
            <a:ext cx="3382963" cy="2540000"/>
          </a:xfrm>
          <a:prstGeom prst="rect">
            <a:avLst/>
          </a:prstGeom>
          <a:noFill/>
          <a:ln w="28575">
            <a:solidFill>
              <a:srgbClr val="FFBB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91" name="WordArt 10"/>
          <p:cNvSpPr>
            <a:spLocks noChangeArrowheads="1" noChangeShapeType="1" noTextEdit="1"/>
          </p:cNvSpPr>
          <p:nvPr/>
        </p:nvSpPr>
        <p:spPr bwMode="auto">
          <a:xfrm>
            <a:off x="5364163" y="1773238"/>
            <a:ext cx="2016125" cy="190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"Мы на Байкале"</a:t>
            </a:r>
          </a:p>
        </p:txBody>
      </p:sp>
      <p:sp>
        <p:nvSpPr>
          <p:cNvPr id="20492" name="WordArt 11"/>
          <p:cNvSpPr>
            <a:spLocks noChangeArrowheads="1" noChangeShapeType="1" noTextEdit="1"/>
          </p:cNvSpPr>
          <p:nvPr/>
        </p:nvSpPr>
        <p:spPr bwMode="auto">
          <a:xfrm>
            <a:off x="5148263" y="3933825"/>
            <a:ext cx="3455987" cy="288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 Иркутская область"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0493" name="Picture 13" descr="нерпы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365625"/>
            <a:ext cx="1285875" cy="1871663"/>
          </a:xfrm>
          <a:prstGeom prst="rect">
            <a:avLst/>
          </a:prstGeom>
          <a:noFill/>
          <a:ln w="57150" cmpd="thickThin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4" name="Picture 14" descr="75 ле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4365625"/>
            <a:ext cx="1370013" cy="1871663"/>
          </a:xfrm>
          <a:prstGeom prst="rect">
            <a:avLst/>
          </a:prstGeom>
          <a:noFill/>
          <a:ln w="57150" cmpd="thickThin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78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7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1507" name="Picture 4" descr="фаса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476250"/>
            <a:ext cx="5327650" cy="2468563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10" descr="выстав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222625"/>
            <a:ext cx="3240088" cy="3117850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7" name="Rectangle 13"/>
          <p:cNvSpPr>
            <a:spLocks noGrp="1"/>
          </p:cNvSpPr>
          <p:nvPr>
            <p:ph type="title"/>
          </p:nvPr>
        </p:nvSpPr>
        <p:spPr bwMode="auto">
          <a:xfrm>
            <a:off x="2843213" y="2205038"/>
            <a:ext cx="6300787" cy="10795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600" b="1" smtClean="0">
                <a:solidFill>
                  <a:srgbClr val="81562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«Сказки старого Иркутска»</a:t>
            </a:r>
          </a:p>
        </p:txBody>
      </p:sp>
      <p:pic>
        <p:nvPicPr>
          <p:cNvPr id="21510" name="Picture 14" descr="ир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556125"/>
            <a:ext cx="2663825" cy="1776413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16" descr="маке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76250"/>
            <a:ext cx="1611313" cy="1657350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42" name="Rectangle 18"/>
          <p:cNvSpPr>
            <a:spLocks/>
          </p:cNvSpPr>
          <p:nvPr/>
        </p:nvSpPr>
        <p:spPr bwMode="auto">
          <a:xfrm>
            <a:off x="1187450" y="2060575"/>
            <a:ext cx="2160588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КОНКУРС</a:t>
            </a:r>
          </a:p>
        </p:txBody>
      </p:sp>
      <p:pic>
        <p:nvPicPr>
          <p:cNvPr id="21513" name="Picture 19" descr="бан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232150"/>
            <a:ext cx="1439863" cy="1055688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148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9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1" name="Объект 2"/>
          <p:cNvSpPr>
            <a:spLocks noGrp="1"/>
          </p:cNvSpPr>
          <p:nvPr>
            <p:ph idx="4294967295"/>
          </p:nvPr>
        </p:nvSpPr>
        <p:spPr>
          <a:xfrm>
            <a:off x="1116013" y="3429000"/>
            <a:ext cx="3671887" cy="3096344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консультаци</a:t>
            </a:r>
            <a:r>
              <a:rPr lang="ru-RU" altLang="ru-RU" sz="2000" dirty="0" smtClean="0">
                <a:latin typeface="Arial" charset="0"/>
              </a:rPr>
              <a:t>и</a:t>
            </a:r>
            <a:r>
              <a:rPr lang="ru-RU" altLang="ru-RU" sz="2000" dirty="0" smtClean="0"/>
              <a:t>  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 семинары-практикумы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вечера вопросов и ответов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круглые столы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экскурсии, праздники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выставки творческих работ</a:t>
            </a:r>
          </a:p>
          <a:p>
            <a:pPr eaLnBrk="1" hangingPunct="1">
              <a:buFont typeface="Arial" charset="0"/>
              <a:buChar char="•"/>
            </a:pPr>
            <a:r>
              <a:rPr lang="ru-RU" altLang="ru-RU" sz="2000" dirty="0" smtClean="0"/>
              <a:t>совместные проекты</a:t>
            </a:r>
            <a:endParaRPr lang="ru-RU" altLang="ru-RU" sz="2000" b="1" dirty="0" smtClean="0"/>
          </a:p>
          <a:p>
            <a:pPr eaLnBrk="1" hangingPunct="1">
              <a:buFont typeface="Wingdings 2" pitchFamily="18" charset="2"/>
              <a:buNone/>
            </a:pPr>
            <a:endParaRPr lang="ru-RU" altLang="ru-RU" sz="1200" b="1" dirty="0" smtClean="0"/>
          </a:p>
          <a:p>
            <a:pPr eaLnBrk="1" hangingPunct="1"/>
            <a:endParaRPr lang="ru-RU" altLang="ru-RU" b="1" dirty="0" smtClean="0"/>
          </a:p>
          <a:p>
            <a:pPr eaLnBrk="1" hangingPunct="1"/>
            <a:endParaRPr lang="ru-RU" altLang="ru-RU" dirty="0" smtClean="0"/>
          </a:p>
        </p:txBody>
      </p:sp>
      <p:pic>
        <p:nvPicPr>
          <p:cNvPr id="22532" name="Picture 4" descr="0288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2349500"/>
            <a:ext cx="3600450" cy="3116263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центр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620713"/>
            <a:ext cx="3024188" cy="2452687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6" name="Rectangle 6"/>
          <p:cNvSpPr>
            <a:spLocks/>
          </p:cNvSpPr>
          <p:nvPr/>
        </p:nvSpPr>
        <p:spPr bwMode="auto">
          <a:xfrm>
            <a:off x="4787900" y="188913"/>
            <a:ext cx="435610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РАБОТА</a:t>
            </a:r>
            <a:b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</a:t>
            </a:r>
            <a:b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РОДИТЕЛЯМИ</a:t>
            </a:r>
          </a:p>
        </p:txBody>
      </p:sp>
      <p:sp>
        <p:nvSpPr>
          <p:cNvPr id="56328" name="Rectangle 8"/>
          <p:cNvSpPr>
            <a:spLocks/>
          </p:cNvSpPr>
          <p:nvPr/>
        </p:nvSpPr>
        <p:spPr bwMode="auto">
          <a:xfrm>
            <a:off x="5220072" y="5516563"/>
            <a:ext cx="367310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Конкурс юных чтецов</a:t>
            </a:r>
            <a:br>
              <a:rPr lang="ru-RU" sz="2000" b="1" dirty="0">
                <a:solidFill>
                  <a:srgbClr val="FF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«ПОЭТЫ О ЗЕМЛЕ СИБИРСКОЙ»</a:t>
            </a:r>
          </a:p>
        </p:txBody>
      </p:sp>
    </p:spTree>
    <p:extLst>
      <p:ext uri="{BB962C8B-B14F-4D97-AF65-F5344CB8AC3E}">
        <p14:creationId xmlns:p14="http://schemas.microsoft.com/office/powerpoint/2010/main" val="9955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3555" name="Rectangle 15"/>
          <p:cNvSpPr>
            <a:spLocks noChangeArrowheads="1"/>
          </p:cNvSpPr>
          <p:nvPr/>
        </p:nvSpPr>
        <p:spPr bwMode="auto">
          <a:xfrm>
            <a:off x="5112419" y="4733974"/>
            <a:ext cx="3095625" cy="1654175"/>
          </a:xfrm>
          <a:prstGeom prst="rect">
            <a:avLst/>
          </a:prstGeom>
          <a:solidFill>
            <a:srgbClr val="FFE7B7"/>
          </a:solidFill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4279" name="Rectangle 7"/>
          <p:cNvSpPr>
            <a:spLocks/>
          </p:cNvSpPr>
          <p:nvPr/>
        </p:nvSpPr>
        <p:spPr bwMode="auto">
          <a:xfrm>
            <a:off x="2555776" y="188640"/>
            <a:ext cx="6588225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РАБОТА С </a:t>
            </a: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РОДИТЕЛЯМИ</a:t>
            </a:r>
          </a:p>
        </p:txBody>
      </p:sp>
      <p:pic>
        <p:nvPicPr>
          <p:cNvPr id="23558" name="Picture 11" descr="IMG_0042 -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772816"/>
            <a:ext cx="2336743" cy="2862992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12" descr="IMG_0233 -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7211" y="1537579"/>
            <a:ext cx="3133834" cy="2323470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13" descr="соберу грибы в лукошко -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6331" y="4880221"/>
            <a:ext cx="1027113" cy="1368425"/>
          </a:xfrm>
          <a:prstGeom prst="rect">
            <a:avLst/>
          </a:prstGeom>
          <a:noFill/>
          <a:ln w="57150" cmpd="thickThin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1" name="Picture 14" descr="Белок покормлю немножко -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889499"/>
            <a:ext cx="1281113" cy="1368425"/>
          </a:xfrm>
          <a:prstGeom prst="rect">
            <a:avLst/>
          </a:prstGeom>
          <a:noFill/>
          <a:ln w="57150" cmpd="thickThin">
            <a:solidFill>
              <a:srgbClr val="99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2" name="WordArt 17"/>
          <p:cNvSpPr>
            <a:spLocks noChangeArrowheads="1" noChangeShapeType="1" noTextEdit="1"/>
          </p:cNvSpPr>
          <p:nvPr/>
        </p:nvSpPr>
        <p:spPr bwMode="auto">
          <a:xfrm>
            <a:off x="1403647" y="5085184"/>
            <a:ext cx="3528393" cy="72008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0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Городской конкурс плакатов</a:t>
            </a:r>
          </a:p>
          <a:p>
            <a:r>
              <a:rPr lang="ru-RU" sz="20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"Я город поздравляю с юбилеем!"</a:t>
            </a:r>
            <a:endParaRPr lang="ru-RU" sz="20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3563" name="WordArt 19"/>
          <p:cNvSpPr>
            <a:spLocks noChangeArrowheads="1" noChangeShapeType="1" noTextEdit="1"/>
          </p:cNvSpPr>
          <p:nvPr/>
        </p:nvSpPr>
        <p:spPr bwMode="auto">
          <a:xfrm>
            <a:off x="4932040" y="4005065"/>
            <a:ext cx="3456384" cy="63074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484"/>
              </a:avLst>
            </a:prstTxWarp>
          </a:bodyPr>
          <a:lstStyle/>
          <a:p>
            <a:r>
              <a:rPr lang="ru-RU" sz="20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Фотовыставка "Люби и знай </a:t>
            </a:r>
            <a:endParaRPr lang="ru-RU" sz="2000" kern="10" dirty="0" smtClean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r>
              <a:rPr lang="ru-RU" sz="20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родной </a:t>
            </a:r>
            <a:r>
              <a:rPr lang="ru-RU" sz="20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свой </a:t>
            </a:r>
            <a:r>
              <a:rPr lang="ru-RU" sz="2000" kern="10" dirty="0" smtClean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край</a:t>
            </a:r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97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24744"/>
            <a:ext cx="7488832" cy="5544344"/>
          </a:xfrm>
        </p:spPr>
        <p:txBody>
          <a:bodyPr>
            <a:normAutofit fontScale="40000" lnSpcReduction="20000"/>
          </a:bodyPr>
          <a:lstStyle/>
          <a:p>
            <a:pPr marL="82296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4300" dirty="0"/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Байкала 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– озера сказки. В двух томах. Иркутск. 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1988</a:t>
            </a:r>
          </a:p>
          <a:p>
            <a:pPr marL="82296" indent="0" fontAlgn="auto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Ветлугина Н.А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. Эстетическое воспитание в детском 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саду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. – Москва: Просвещение, 1978 г</a:t>
            </a: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Жуковская 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Р.И., Виноградова Н.Ф., Козлова С.А. Родной край. М., 1985</a:t>
            </a: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ru-RU" sz="6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Кондрыкинская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Л.А. 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С чего 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начинается Родина? ООО «ТЦ Сфера» 2003.</a:t>
            </a: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5. </a:t>
            </a:r>
            <a:r>
              <a:rPr lang="ru-RU" sz="6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Ладик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Л.А. Свидания с Иркутском./Иркутск.1991 г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6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eaLnBrk="1" fontAlgn="auto" hangingPunct="1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6. </a:t>
            </a:r>
            <a:r>
              <a:rPr lang="ru-RU" sz="6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Мирясова</a:t>
            </a: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6000" dirty="0">
                <a:latin typeface="Calibri" panose="020F0502020204030204" pitchFamily="34" charset="0"/>
                <a:cs typeface="Calibri" panose="020F0502020204030204" pitchFamily="34" charset="0"/>
              </a:rPr>
              <a:t>В.И., Коноваленко С.В. Родная природа в стихах и загадках. М.,2001.</a:t>
            </a:r>
          </a:p>
          <a:p>
            <a:pPr marL="82296" indent="0" fontAlgn="auto">
              <a:spcAft>
                <a:spcPts val="0"/>
              </a:spcAft>
              <a:buNone/>
              <a:defRPr/>
            </a:pPr>
            <a:r>
              <a:rPr lang="ru-RU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7. </a:t>
            </a:r>
            <a:r>
              <a:rPr lang="en-US" sz="6000" dirty="0" smtClean="0">
                <a:latin typeface="Calibri" panose="020F0502020204030204" pitchFamily="34" charset="0"/>
                <a:cs typeface="Calibri" panose="020F0502020204030204" pitchFamily="34" charset="0"/>
              </a:rPr>
              <a:t>https</a:t>
            </a:r>
            <a:r>
              <a:rPr lang="en-US" sz="6000" dirty="0">
                <a:latin typeface="Calibri" panose="020F0502020204030204" pitchFamily="34" charset="0"/>
                <a:cs typeface="Calibri" panose="020F0502020204030204" pitchFamily="34" charset="0"/>
              </a:rPr>
              <a:t>://www.maam.ru/detskijsad/-hudozhestveno-yesteticheskoe-razvitie-detei-doshkolnogo-vozrasta-v-uslovijah-realizaci-fgos-do.html</a:t>
            </a:r>
            <a:endParaRPr lang="ru-RU" sz="6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2296" indent="0" fontAlgn="auto">
              <a:spcAft>
                <a:spcPts val="0"/>
              </a:spcAft>
              <a:buNone/>
              <a:defRPr/>
            </a:pPr>
            <a:endParaRPr lang="en-US" sz="6000" dirty="0">
              <a:cs typeface="Times New Roman" pitchFamily="18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4000" dirty="0">
              <a:cs typeface="Times New Roman" pitchFamily="18" charset="0"/>
            </a:endParaRPr>
          </a:p>
        </p:txBody>
      </p:sp>
      <p:sp>
        <p:nvSpPr>
          <p:cNvPr id="15366" name="Rectangle 6"/>
          <p:cNvSpPr>
            <a:spLocks/>
          </p:cNvSpPr>
          <p:nvPr/>
        </p:nvSpPr>
        <p:spPr bwMode="auto">
          <a:xfrm>
            <a:off x="971550" y="115888"/>
            <a:ext cx="817245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ru-RU" sz="2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ЛИТЕРАТУРА</a:t>
            </a:r>
            <a:endParaRPr lang="ru-RU" sz="28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0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SDC105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8100392" cy="612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4" name="Rectangle 4"/>
          <p:cNvSpPr>
            <a:spLocks/>
          </p:cNvSpPr>
          <p:nvPr/>
        </p:nvSpPr>
        <p:spPr bwMode="auto">
          <a:xfrm>
            <a:off x="1547664" y="188913"/>
            <a:ext cx="6480720" cy="48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Спасибо  </a:t>
            </a:r>
          </a:p>
          <a:p>
            <a:pPr algn="ctr">
              <a:defRPr/>
            </a:pP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за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0496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1475656" y="1341438"/>
            <a:ext cx="7128791" cy="4824412"/>
          </a:xfrm>
        </p:spPr>
        <p:txBody>
          <a:bodyPr/>
          <a:lstStyle/>
          <a:p>
            <a:pPr marL="82550" indent="0">
              <a:buNone/>
            </a:pPr>
            <a:r>
              <a:rPr lang="ru-RU" alt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настоящее время мы видим, как велика потребность общества в эстетически воспитанных людях, но в то же время отмечается отсутствие у современных граждан эстетических ценностей. 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Эстетическое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воспитание и образование детей чрезвычайно актуальная проблема современности. </a:t>
            </a:r>
          </a:p>
          <a:p>
            <a:pPr marL="82550" indent="0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Родная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природа является мощным средством эстетического воспитания дошкольников.</a:t>
            </a:r>
          </a:p>
          <a:p>
            <a:pPr marL="80963" indent="0" algn="just" eaLnBrk="1" hangingPunct="1">
              <a:buFont typeface="Wingdings 2" pitchFamily="18" charset="2"/>
              <a:buNone/>
            </a:pPr>
            <a:endParaRPr lang="ru-RU" alt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23" name="Rectangle 7"/>
          <p:cNvSpPr>
            <a:spLocks/>
          </p:cNvSpPr>
          <p:nvPr/>
        </p:nvSpPr>
        <p:spPr bwMode="auto">
          <a:xfrm>
            <a:off x="3131840" y="115888"/>
            <a:ext cx="583277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4667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331913" y="1196753"/>
            <a:ext cx="7499350" cy="3528392"/>
          </a:xfrm>
        </p:spPr>
        <p:txBody>
          <a:bodyPr/>
          <a:lstStyle/>
          <a:p>
            <a:pPr marL="80963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1400" dirty="0" smtClean="0"/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Воспитывать эмоциональную отзывчивость, умение видеть и понимать красоту природы, формировать эстетические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чувства.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Вырабатывать верные эстетические суждения, оценки. </a:t>
            </a: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Развивать художественные способности детей, приобщая их к художественному творчеству. </a:t>
            </a:r>
          </a:p>
          <a:p>
            <a:pPr marL="80963" indent="0" eaLnBrk="1" hangingPunct="1">
              <a:lnSpc>
                <a:spcPct val="90000"/>
              </a:lnSpc>
            </a:pPr>
            <a:endParaRPr lang="ru-RU" altLang="ru-RU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45" name="Rectangle 5"/>
          <p:cNvSpPr>
            <a:spLocks/>
          </p:cNvSpPr>
          <p:nvPr/>
        </p:nvSpPr>
        <p:spPr bwMode="auto">
          <a:xfrm>
            <a:off x="1187450" y="115888"/>
            <a:ext cx="7777163" cy="12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ЗАДАЧИ</a:t>
            </a:r>
            <a:endParaRPr lang="ru-RU" sz="3200" b="1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7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1116012" y="115888"/>
            <a:ext cx="7920037" cy="651399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4176464" cy="5710584"/>
          </a:xfrm>
        </p:spPr>
        <p:txBody>
          <a:bodyPr/>
          <a:lstStyle/>
          <a:p>
            <a:pPr marL="80963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sz="1400" dirty="0" smtClean="0"/>
          </a:p>
          <a:p>
            <a:r>
              <a:rPr lang="ru-RU" sz="2400" dirty="0" smtClean="0"/>
              <a:t> 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Выявление уровня эстетического развития детей</a:t>
            </a:r>
          </a:p>
          <a:p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 Создание психолого-педагогических условий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Организация работы в образовательной и повседневной     деятельности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963" indent="0" eaLnBrk="1" hangingPunct="1">
              <a:lnSpc>
                <a:spcPct val="90000"/>
              </a:lnSpc>
            </a:pPr>
            <a:endParaRPr lang="ru-RU" altLang="ru-RU" sz="1200" dirty="0" smtClean="0"/>
          </a:p>
        </p:txBody>
      </p:sp>
      <p:sp>
        <p:nvSpPr>
          <p:cNvPr id="10245" name="Rectangle 5"/>
          <p:cNvSpPr>
            <a:spLocks/>
          </p:cNvSpPr>
          <p:nvPr/>
        </p:nvSpPr>
        <p:spPr bwMode="auto">
          <a:xfrm>
            <a:off x="1187450" y="115888"/>
            <a:ext cx="7777163" cy="100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ЭТАПЫ РАБОТЫ</a:t>
            </a:r>
            <a:endParaRPr lang="ru-RU" sz="2800" b="1" dirty="0">
              <a:solidFill>
                <a:schemeClr val="accent2"/>
              </a:solidFill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54615"/>
            <a:ext cx="2451692" cy="226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151132"/>
            <a:ext cx="1798591" cy="2396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6907" y="3131672"/>
            <a:ext cx="2699142" cy="2038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6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9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2291" name="Picture 3" descr="Без имени-1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357563"/>
            <a:ext cx="2206625" cy="2951162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Rectangle 4"/>
          <p:cNvSpPr>
            <a:spLocks noGrp="1"/>
          </p:cNvSpPr>
          <p:nvPr>
            <p:ph type="title"/>
          </p:nvPr>
        </p:nvSpPr>
        <p:spPr bwMode="auto">
          <a:xfrm>
            <a:off x="2051720" y="260350"/>
            <a:ext cx="676843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altLang="ru-RU" sz="3200" dirty="0" smtClean="0">
                <a:solidFill>
                  <a:srgbClr val="FF6699"/>
                </a:solidFill>
                <a:effectLst/>
                <a:latin typeface="Comic Sans MS" pitchFamily="66" charset="0"/>
              </a:rPr>
              <a:t>Развивающая среда в ДОУ </a:t>
            </a:r>
          </a:p>
        </p:txBody>
      </p:sp>
      <p:sp>
        <p:nvSpPr>
          <p:cNvPr id="32773" name="Rectangle 5"/>
          <p:cNvSpPr>
            <a:spLocks noGrp="1"/>
          </p:cNvSpPr>
          <p:nvPr>
            <p:ph type="body" sz="half" idx="1"/>
          </p:nvPr>
        </p:nvSpPr>
        <p:spPr>
          <a:xfrm>
            <a:off x="900113" y="1628775"/>
            <a:ext cx="4038600" cy="4924425"/>
          </a:xfrm>
          <a:extLst>
            <a:ext uri="{91240B29-F687-4F45-9708-019B960494DF}">
              <a14:hiddenLine xmlns:a14="http://schemas.microsoft.com/office/drawing/2010/main" w="381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	</a:t>
            </a: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тенды об Иркутске и природе Прибайкалья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32774" name="Rectangle 6"/>
          <p:cNvSpPr>
            <a:spLocks noGrp="1"/>
          </p:cNvSpPr>
          <p:nvPr>
            <p:ph type="body" sz="half" idx="2"/>
          </p:nvPr>
        </p:nvSpPr>
        <p:spPr>
          <a:xfrm>
            <a:off x="5471874" y="1628800"/>
            <a:ext cx="3679825" cy="480060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	</a:t>
            </a:r>
            <a:r>
              <a:rPr 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ини-музеи в группах: 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«Байкал – жемчужина Сибири»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«Иркутск – любимый город»</a:t>
            </a:r>
          </a:p>
          <a:p>
            <a:pPr lvl="1" eaLnBrk="1" hangingPunct="1">
              <a:buFont typeface="Verdana" pitchFamily="34" charset="0"/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</a:rPr>
              <a:t>«Кукла </a:t>
            </a:r>
            <a:r>
              <a:rPr lang="ru-RU" sz="2000" dirty="0" err="1" smtClean="0">
                <a:solidFill>
                  <a:srgbClr val="0070C0"/>
                </a:solidFill>
              </a:rPr>
              <a:t>берегиня</a:t>
            </a:r>
            <a:r>
              <a:rPr lang="ru-RU" sz="2000" dirty="0" smtClean="0">
                <a:solidFill>
                  <a:srgbClr val="0070C0"/>
                </a:solidFill>
              </a:rPr>
              <a:t>»</a:t>
            </a:r>
          </a:p>
        </p:txBody>
      </p:sp>
      <p:pic>
        <p:nvPicPr>
          <p:cNvPr id="12295" name="Рисунок 9" descr="Описание: F:\фотографии\IMG_01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2698750" cy="3600450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IMG3518 -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129088"/>
            <a:ext cx="2881313" cy="2162175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0150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7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5844" name="Rectangle 4"/>
          <p:cNvSpPr>
            <a:spLocks noGrp="1"/>
          </p:cNvSpPr>
          <p:nvPr>
            <p:ph type="title"/>
          </p:nvPr>
        </p:nvSpPr>
        <p:spPr bwMode="auto">
          <a:xfrm>
            <a:off x="1331913" y="188913"/>
            <a:ext cx="748823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3900" dirty="0" smtClean="0">
                <a:solidFill>
                  <a:srgbClr val="FF6699"/>
                </a:solidFill>
                <a:effectLst/>
                <a:latin typeface="Comic Sans MS" pitchFamily="66" charset="0"/>
              </a:rPr>
              <a:t>Развивающая среда в группе </a:t>
            </a:r>
            <a:endParaRPr lang="ru-RU" altLang="ru-RU" sz="2600" dirty="0" smtClean="0">
              <a:solidFill>
                <a:srgbClr val="FF6699"/>
              </a:solidFill>
              <a:effectLst/>
              <a:latin typeface="Comic Sans MS" pitchFamily="66" charset="0"/>
            </a:endParaRPr>
          </a:p>
        </p:txBody>
      </p:sp>
      <p:sp>
        <p:nvSpPr>
          <p:cNvPr id="35845" name="Rectangle 5"/>
          <p:cNvSpPr>
            <a:spLocks noGrp="1"/>
          </p:cNvSpPr>
          <p:nvPr>
            <p:ph type="body" sz="half" idx="1"/>
          </p:nvPr>
        </p:nvSpPr>
        <p:spPr>
          <a:xfrm>
            <a:off x="4787901" y="5229200"/>
            <a:ext cx="3887787" cy="792088"/>
          </a:xfrm>
          <a:extLst>
            <a:ext uri="{91240B29-F687-4F45-9708-019B960494DF}">
              <a14:hiddenLine xmlns:a14="http://schemas.microsoft.com/office/drawing/2010/main" w="38100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2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00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тена </a:t>
            </a:r>
            <a:r>
              <a:rPr lang="ru-RU" sz="2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«Галерея живописи</a:t>
            </a:r>
            <a:r>
              <a:rPr lang="ru-RU" sz="2000" b="1" u="sng" dirty="0" smtClean="0">
                <a:solidFill>
                  <a:srgbClr val="0070C0"/>
                </a:solidFill>
                <a:latin typeface="Monotype Corsiva" pitchFamily="66" charset="0"/>
              </a:rPr>
              <a:t>»,</a:t>
            </a:r>
            <a:r>
              <a:rPr lang="ru-RU" sz="20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endParaRPr lang="ru-RU" sz="2000" dirty="0" smtClean="0">
              <a:solidFill>
                <a:srgbClr val="0070C0"/>
              </a:solidFill>
            </a:endParaRPr>
          </a:p>
        </p:txBody>
      </p:sp>
      <p:pic>
        <p:nvPicPr>
          <p:cNvPr id="13317" name="Picture 12" descr="IMG_207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557338"/>
            <a:ext cx="3816350" cy="2862262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15" descr="3415 -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3068638"/>
            <a:ext cx="3028950" cy="3313112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6" name="Rectangle 16"/>
          <p:cNvSpPr>
            <a:spLocks/>
          </p:cNvSpPr>
          <p:nvPr/>
        </p:nvSpPr>
        <p:spPr bwMode="auto">
          <a:xfrm>
            <a:off x="1116013" y="1700808"/>
            <a:ext cx="367188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5125" indent="-282575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ru-RU" sz="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</a:t>
            </a:r>
            <a: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Ц</a:t>
            </a: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ентр </a:t>
            </a:r>
            <a: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художественного творчества и изобразительного искусства. </a:t>
            </a:r>
          </a:p>
          <a:p>
            <a:pPr marL="365125" indent="-282575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.</a:t>
            </a:r>
            <a:endParaRPr lang="ru-RU" sz="2000" dirty="0">
              <a:latin typeface="Arial" charset="0"/>
            </a:endParaRPr>
          </a:p>
          <a:p>
            <a:pPr marL="365125" indent="-282575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2000" dirty="0">
                <a:solidFill>
                  <a:srgbClr val="000000"/>
                </a:solidFill>
                <a:latin typeface="Corbe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867166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5076825" y="1412875"/>
            <a:ext cx="388778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65125" indent="-282575" algn="l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2400" dirty="0">
                <a:latin typeface="Corbel" pitchFamily="34" charset="0"/>
              </a:rPr>
              <a:t>	</a:t>
            </a:r>
            <a:endParaRPr lang="ru-RU" sz="2400" dirty="0" smtClean="0">
              <a:latin typeface="Corbel" pitchFamily="34" charset="0"/>
            </a:endParaRPr>
          </a:p>
          <a:p>
            <a:pPr marL="365125" indent="-282575" algn="l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ru-RU" sz="20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       Мини-музей </a:t>
            </a:r>
            <a:r>
              <a:rPr lang="ru-RU" sz="20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родного края</a:t>
            </a:r>
            <a:r>
              <a:rPr lang="ru-RU" sz="2000" dirty="0" smtClean="0">
                <a:solidFill>
                  <a:schemeClr val="accent2"/>
                </a:solidFill>
                <a:latin typeface="Arial" charset="0"/>
              </a:rPr>
              <a:t>.</a:t>
            </a:r>
            <a:endParaRPr lang="ru-RU" sz="2000" dirty="0">
              <a:latin typeface="Arial" charset="0"/>
            </a:endParaRPr>
          </a:p>
        </p:txBody>
      </p:sp>
      <p:pic>
        <p:nvPicPr>
          <p:cNvPr id="14340" name="Picture 11" descr="IMG_0434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325277"/>
            <a:ext cx="2971292" cy="3959846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10" descr="CIMG3521 -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628775"/>
            <a:ext cx="3508375" cy="4681538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Rectangle 13"/>
          <p:cNvSpPr>
            <a:spLocks noGrp="1"/>
          </p:cNvSpPr>
          <p:nvPr>
            <p:ph type="title"/>
          </p:nvPr>
        </p:nvSpPr>
        <p:spPr bwMode="auto">
          <a:xfrm>
            <a:off x="2267744" y="274638"/>
            <a:ext cx="6666706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ru-RU" altLang="ru-RU" sz="3200" dirty="0" smtClean="0">
                <a:solidFill>
                  <a:srgbClr val="FF6699"/>
                </a:solidFill>
                <a:effectLst/>
                <a:latin typeface="Comic Sans MS" pitchFamily="66" charset="0"/>
              </a:rPr>
              <a:t>Развивающая среда в группе </a:t>
            </a:r>
          </a:p>
        </p:txBody>
      </p:sp>
    </p:spTree>
    <p:extLst>
      <p:ext uri="{BB962C8B-B14F-4D97-AF65-F5344CB8AC3E}">
        <p14:creationId xmlns:p14="http://schemas.microsoft.com/office/powerpoint/2010/main" val="278755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4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1835696" y="115888"/>
            <a:ext cx="712891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ФОРМЫ И МЕТОДЫ РАБОТЫ</a:t>
            </a:r>
          </a:p>
        </p:txBody>
      </p:sp>
      <p:pic>
        <p:nvPicPr>
          <p:cNvPr id="15364" name="Picture 5" descr="IMG_0218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430338"/>
            <a:ext cx="3744912" cy="2809875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11" descr="IMG_0055 -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446463"/>
            <a:ext cx="3816350" cy="2863850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WordArt 12"/>
          <p:cNvSpPr>
            <a:spLocks noChangeArrowheads="1" noChangeShapeType="1" noTextEdit="1"/>
          </p:cNvSpPr>
          <p:nvPr/>
        </p:nvSpPr>
        <p:spPr bwMode="auto">
          <a:xfrm>
            <a:off x="1547813" y="4508500"/>
            <a:ext cx="1944687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Ознакомление</a:t>
            </a:r>
          </a:p>
          <a:p>
            <a:pPr algn="l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 народными</a:t>
            </a:r>
          </a:p>
          <a:p>
            <a:pPr algn="l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костюмами.</a:t>
            </a:r>
          </a:p>
        </p:txBody>
      </p:sp>
      <p:sp>
        <p:nvSpPr>
          <p:cNvPr id="15367" name="WordArt 13"/>
          <p:cNvSpPr>
            <a:spLocks noChangeArrowheads="1" noChangeShapeType="1" noTextEdit="1"/>
          </p:cNvSpPr>
          <p:nvPr/>
        </p:nvSpPr>
        <p:spPr bwMode="auto">
          <a:xfrm>
            <a:off x="6732588" y="2420938"/>
            <a:ext cx="1871662" cy="7191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Экскурсия</a:t>
            </a:r>
          </a:p>
          <a:p>
            <a:pPr algn="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библиотеку.</a:t>
            </a:r>
          </a:p>
        </p:txBody>
      </p:sp>
    </p:spTree>
    <p:extLst>
      <p:ext uri="{BB962C8B-B14F-4D97-AF65-F5344CB8AC3E}">
        <p14:creationId xmlns:p14="http://schemas.microsoft.com/office/powerpoint/2010/main" val="194747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7"/>
          <p:cNvSpPr>
            <a:spLocks noChangeArrowheads="1"/>
          </p:cNvSpPr>
          <p:nvPr/>
        </p:nvSpPr>
        <p:spPr bwMode="auto">
          <a:xfrm>
            <a:off x="1116013" y="115888"/>
            <a:ext cx="7920037" cy="6626225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8" name="Rectangle 6"/>
          <p:cNvSpPr>
            <a:spLocks/>
          </p:cNvSpPr>
          <p:nvPr/>
        </p:nvSpPr>
        <p:spPr bwMode="auto">
          <a:xfrm>
            <a:off x="1835696" y="115888"/>
            <a:ext cx="712891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defRPr/>
            </a:pPr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ФОРМЫ И МЕТОДЫ РАБОТЫ</a:t>
            </a:r>
          </a:p>
        </p:txBody>
      </p:sp>
      <p:pic>
        <p:nvPicPr>
          <p:cNvPr id="16388" name="Picture 8" descr="IMG_0119 -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412875"/>
            <a:ext cx="4679950" cy="3513138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14" descr="Арина с шаманским бубно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4221163"/>
            <a:ext cx="1579563" cy="2160587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15" descr="IMG_01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221163"/>
            <a:ext cx="1620838" cy="2160587"/>
          </a:xfrm>
          <a:prstGeom prst="rect">
            <a:avLst/>
          </a:prstGeom>
          <a:noFill/>
          <a:ln w="57150" cmpd="thickThin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0" name="Rectangle 18"/>
          <p:cNvSpPr>
            <a:spLocks/>
          </p:cNvSpPr>
          <p:nvPr/>
        </p:nvSpPr>
        <p:spPr bwMode="auto">
          <a:xfrm>
            <a:off x="3203575" y="4941888"/>
            <a:ext cx="381635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Интегрированная деятельность</a:t>
            </a:r>
            <a:br>
              <a:rPr lang="ru-RU" sz="2000" b="1" dirty="0">
                <a:solidFill>
                  <a:srgbClr val="FF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«Быт и культура</a:t>
            </a:r>
            <a:b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2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народов Прибайкалья»</a:t>
            </a:r>
          </a:p>
        </p:txBody>
      </p:sp>
    </p:spTree>
    <p:extLst>
      <p:ext uri="{BB962C8B-B14F-4D97-AF65-F5344CB8AC3E}">
        <p14:creationId xmlns:p14="http://schemas.microsoft.com/office/powerpoint/2010/main" val="29459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Романова Н.В. ВОСПИТАНИЕ НРАВСТВЕННО-</Template>
  <TotalTime>409</TotalTime>
  <Words>355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 Муниципальное бюджетное дошкольное образовательное учреждение г. Иркутска детский сад №123  </vt:lpstr>
      <vt:lpstr>Презентация PowerPoint</vt:lpstr>
      <vt:lpstr>Презентация PowerPoint</vt:lpstr>
      <vt:lpstr>Презентация PowerPoint</vt:lpstr>
      <vt:lpstr>Развивающая среда в ДОУ </vt:lpstr>
      <vt:lpstr>Развивающая среда в группе </vt:lpstr>
      <vt:lpstr>Развивающая среда в группе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ВЫСТАВКИ</vt:lpstr>
      <vt:lpstr>«Сказки старого Иркутска»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</dc:creator>
  <cp:lastModifiedBy>natal</cp:lastModifiedBy>
  <cp:revision>43</cp:revision>
  <dcterms:created xsi:type="dcterms:W3CDTF">2022-03-19T09:52:10Z</dcterms:created>
  <dcterms:modified xsi:type="dcterms:W3CDTF">2022-04-07T14:21:42Z</dcterms:modified>
</cp:coreProperties>
</file>