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3" r:id="rId7"/>
    <p:sldId id="262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46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8781" y="4997303"/>
            <a:ext cx="5507666" cy="98882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bg2"/>
                </a:solidFill>
              </a:rPr>
              <a:t>Суляева Виктория Вадимовна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МБДОУ «Детский сад комбинированного вида №71»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/>
              <a:t>Особенности развития детей с ограниченными возможностями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3737762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46938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bg2"/>
                </a:solidFill>
              </a:rPr>
              <a:t>Ранний детский аутизм</a:t>
            </a:r>
          </a:p>
          <a:p>
            <a:r>
              <a:rPr lang="ru-RU" sz="1400" dirty="0">
                <a:solidFill>
                  <a:schemeClr val="bg2"/>
                </a:solidFill>
              </a:rPr>
              <a:t>Термин аутизм происходит от латинского слова </a:t>
            </a:r>
            <a:r>
              <a:rPr lang="ru-RU" sz="1400" dirty="0" err="1">
                <a:solidFill>
                  <a:schemeClr val="bg2"/>
                </a:solidFill>
              </a:rPr>
              <a:t>autos</a:t>
            </a:r>
            <a:r>
              <a:rPr lang="ru-RU" sz="1400" dirty="0">
                <a:solidFill>
                  <a:schemeClr val="bg2"/>
                </a:solidFill>
              </a:rPr>
              <a:t> – “сам” и означает отрыв от реальности, отгороженности от мира. Ребенок с аутизмом погружен в мир собственных переживаний, отгорожен от окружающего мира, не стремится или не переносит межличностных контактов. Отсутствует живая выразительная мимика и жесты, не смотрит в глаза окружающим. </a:t>
            </a:r>
          </a:p>
          <a:p>
            <a:r>
              <a:rPr lang="ru-RU" sz="1400" b="1" dirty="0">
                <a:solidFill>
                  <a:schemeClr val="bg2"/>
                </a:solidFill>
              </a:rPr>
              <a:t> Аутизм характеризуется тремя группами расстройств:</a:t>
            </a:r>
            <a:endParaRPr lang="ru-RU" sz="1400" dirty="0">
              <a:solidFill>
                <a:schemeClr val="bg2"/>
              </a:solidFill>
            </a:endParaRPr>
          </a:p>
          <a:p>
            <a:pPr lvl="0"/>
            <a:r>
              <a:rPr lang="ru-RU" sz="1400" i="1" dirty="0">
                <a:solidFill>
                  <a:schemeClr val="bg2"/>
                </a:solidFill>
              </a:rPr>
              <a:t>нарушения в социальном взаимодействии;</a:t>
            </a:r>
            <a:endParaRPr lang="ru-RU" sz="1400" dirty="0">
              <a:solidFill>
                <a:schemeClr val="bg2"/>
              </a:solidFill>
            </a:endParaRPr>
          </a:p>
          <a:p>
            <a:pPr lvl="0"/>
            <a:r>
              <a:rPr lang="ru-RU" sz="1400" i="1" dirty="0">
                <a:solidFill>
                  <a:schemeClr val="bg2"/>
                </a:solidFill>
              </a:rPr>
              <a:t>нарушения коммуникабельности и воображения;</a:t>
            </a:r>
            <a:endParaRPr lang="ru-RU" sz="1400" dirty="0">
              <a:solidFill>
                <a:schemeClr val="bg2"/>
              </a:solidFill>
            </a:endParaRPr>
          </a:p>
          <a:p>
            <a:pPr lvl="0"/>
            <a:r>
              <a:rPr lang="ru-RU" sz="1400" i="1" dirty="0">
                <a:solidFill>
                  <a:schemeClr val="bg2"/>
                </a:solidFill>
              </a:rPr>
              <a:t>значительное сужение интересов и активности</a:t>
            </a:r>
            <a:r>
              <a:rPr lang="ru-RU" sz="1400" dirty="0">
                <a:solidFill>
                  <a:schemeClr val="bg2"/>
                </a:solidFill>
              </a:rPr>
              <a:t>.</a:t>
            </a:r>
          </a:p>
          <a:p>
            <a:r>
              <a:rPr lang="ru-RU" sz="1400" b="1" dirty="0">
                <a:solidFill>
                  <a:schemeClr val="bg2"/>
                </a:solidFill>
              </a:rPr>
              <a:t>Направления психологической коррекции раннего детского аутизма</a:t>
            </a:r>
            <a:endParaRPr lang="ru-RU" sz="1400" dirty="0">
              <a:solidFill>
                <a:schemeClr val="bg2"/>
              </a:solidFill>
            </a:endParaRPr>
          </a:p>
          <a:p>
            <a:r>
              <a:rPr lang="ru-RU" sz="1400" dirty="0">
                <a:solidFill>
                  <a:schemeClr val="bg2"/>
                </a:solidFill>
              </a:rPr>
              <a:t>1. Преодоление негативизма при общении и установление контакта, формирование социальных навыков. Для успешной реализации данной задачи рекомендуется щадящая сенсорная атмосфера занятия, специально оборудованная среда обучения.</a:t>
            </a:r>
          </a:p>
          <a:p>
            <a:r>
              <a:rPr lang="ru-RU" sz="1400" dirty="0">
                <a:solidFill>
                  <a:schemeClr val="bg2"/>
                </a:solidFill>
              </a:rPr>
              <a:t>2. Формирование целенаправленных действий. Реализации данной задачи способствует подбор специальных игр, которые направлены на длительное положительное сосредоточение ребенка (возможно музыкальное сопровождение занятий). </a:t>
            </a:r>
          </a:p>
          <a:p>
            <a:r>
              <a:rPr lang="ru-RU" sz="1400" dirty="0">
                <a:solidFill>
                  <a:schemeClr val="bg2"/>
                </a:solidFill>
              </a:rPr>
              <a:t>3. Использование подкрепляющих стимулов, которые выявляются в ходе коррекционной работы,  индивидуально для каждого ребенка.</a:t>
            </a:r>
          </a:p>
          <a:p>
            <a:r>
              <a:rPr lang="ru-RU" sz="1400" dirty="0">
                <a:solidFill>
                  <a:schemeClr val="bg2"/>
                </a:solidFill>
              </a:rPr>
              <a:t>Перед нашими специалистами стоит главная задача  - чувствовать настроение больного ребенка, понимать специфику его поведения и использовать это в процессе коррекции, также необходимо уловить момент аффективного подъема ребенка и придать ему реальный игровой эмоциональный смысл.</a:t>
            </a:r>
          </a:p>
          <a:p>
            <a:r>
              <a:rPr lang="ru-RU" sz="1400" dirty="0">
                <a:solidFill>
                  <a:schemeClr val="bg2"/>
                </a:solidFill>
              </a:rPr>
              <a:t>Аутичным детям наиболее доступны схемы, и именно на них  опираются наши специалисты в коррекционной работе. Так же на занятиях  используются пальчиковые игры, релаксационные упражнения, песочная и музыкальная терапии, игры с водой. </a:t>
            </a:r>
          </a:p>
          <a:p>
            <a:r>
              <a:rPr lang="ru-RU" sz="1400" dirty="0">
                <a:solidFill>
                  <a:schemeClr val="bg2"/>
                </a:solidFill>
              </a:rPr>
              <a:t>Необходимо отметить важный момент: каждую игру или упражнение необходимо проводить несколько раз для закрепления результата.</a:t>
            </a:r>
          </a:p>
          <a:p>
            <a:endParaRPr lang="ru-RU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13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469380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1600" b="1" dirty="0">
                <a:solidFill>
                  <a:schemeClr val="bg2"/>
                </a:solidFill>
              </a:rPr>
              <a:t>Синдром Дауна</a:t>
            </a:r>
            <a:r>
              <a:rPr lang="ru-RU" sz="1600" dirty="0">
                <a:solidFill>
                  <a:schemeClr val="bg2"/>
                </a:solidFill>
              </a:rPr>
              <a:t> – генетическая аномалия, врожденная хромосомная болезнь, которая возникает вследствие увеличения количества хромосом (47 вместо 46).</a:t>
            </a:r>
          </a:p>
          <a:p>
            <a:r>
              <a:rPr lang="ru-RU" sz="1600" b="1" dirty="0">
                <a:solidFill>
                  <a:schemeClr val="bg2"/>
                </a:solidFill>
              </a:rPr>
              <a:t>   Для таких детей характерны: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Физические отличия (плоское лицо, косой разрез глаз, складка на верхнем веке, маленькие ушные раковины, короткие пальцы)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Задержка развития всех высших психических функций, умственная отсталость, сниженный мышечный тонус, нарушение координации движений, задержка речевого развития.</a:t>
            </a:r>
            <a:endParaRPr lang="ru-RU" sz="1600" dirty="0">
              <a:solidFill>
                <a:schemeClr val="bg2"/>
              </a:solidFill>
            </a:endParaRPr>
          </a:p>
          <a:p>
            <a:r>
              <a:rPr lang="ru-RU" sz="1600" b="1" dirty="0">
                <a:solidFill>
                  <a:schemeClr val="bg2"/>
                </a:solidFill>
              </a:rPr>
              <a:t>   Направления коррекционной работы: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Общая моторика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Мелкая моторика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Зрительно-моторная координация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Восприятие и понимание речи</a:t>
            </a:r>
            <a:endParaRPr lang="ru-RU" sz="1600" dirty="0">
              <a:solidFill>
                <a:schemeClr val="bg2"/>
              </a:solidFill>
            </a:endParaRPr>
          </a:p>
          <a:p>
            <a:pPr lvl="0"/>
            <a:r>
              <a:rPr lang="ru-RU" sz="1600" i="1" dirty="0">
                <a:solidFill>
                  <a:schemeClr val="bg2"/>
                </a:solidFill>
              </a:rPr>
              <a:t>Развитие всех познавательных ( память, внимание, мышление) и социальных навыков (самообслуживание).</a:t>
            </a:r>
            <a:endParaRPr lang="ru-RU" sz="1600" dirty="0">
              <a:solidFill>
                <a:schemeClr val="bg2"/>
              </a:solidFill>
            </a:endParaRPr>
          </a:p>
          <a:p>
            <a:r>
              <a:rPr lang="ru-RU" sz="1600" dirty="0">
                <a:solidFill>
                  <a:schemeClr val="bg2"/>
                </a:solidFill>
              </a:rPr>
              <a:t>   Работа охватывает все аспекты развития и поведения, социальной адаптации детей, способствует их подготовке к самостоятельному существованию, успешному взаимодействию со сверстниками, посещению детских садов и школ.</a:t>
            </a:r>
          </a:p>
          <a:p>
            <a:r>
              <a:rPr lang="ru-RU" sz="1600" dirty="0">
                <a:solidFill>
                  <a:schemeClr val="bg2"/>
                </a:solidFill>
              </a:rPr>
              <a:t>   Учитывая свойственную таким детям доброту, открытость и доверчивость, наши педагоги владеют не только специальными методиками, но  и особым складом характера – теплые и душевные, как их маленькие ученики.</a:t>
            </a:r>
          </a:p>
          <a:p>
            <a:endParaRPr lang="ru-RU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2"/>
                </a:solidFill>
              </a:rPr>
              <a:t>ДЕТСКИЙ ЦЕРЕБРАЛЬНЫЙ ПАРАЛИЧ</a:t>
            </a:r>
            <a:r>
              <a:rPr lang="ru-RU" dirty="0">
                <a:solidFill>
                  <a:schemeClr val="bg2"/>
                </a:solidFill>
              </a:rPr>
              <a:t>, заболевание, вызванное поражением головного мозга, обычно проявляющееся в раннем детском возрасте и характеризующееся двигательными нарушениями: параличами, слабостью мышц, нарушением координации, непроизвольными движениями. При детском церебральном параличе (ДЦП) поражение двигательных и ряда других центров головного мозга отражается на активности мышц конечностей, головы, шеи или туловища. Выраженность симптоматики зависит от распространенности поражения мозга и колеблется от легкой, едва заметной до чрезвычайно тяжелой, приводящей к полной инвалидности. Могут наблюдаться эпилептические припадки, задержка психического развития, трудности восприятия и обучения. Иногда нарушаются зрение, слух, речь, интеллект. Хотя ребенок с ДЦП нередко производит впечатление умственно отсталого, это не всегда соответствует действительности.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/>
                </a:solidFill>
              </a:rPr>
              <a:t>Задачи педагогической работы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В возрасте 1-3 лет — основная задача: развитие предметно-</a:t>
            </a:r>
            <a:r>
              <a:rPr lang="ru-RU" i="1" dirty="0" err="1">
                <a:solidFill>
                  <a:schemeClr val="bg2"/>
                </a:solidFill>
              </a:rPr>
              <a:t>манипулятивной</a:t>
            </a:r>
            <a:r>
              <a:rPr lang="ru-RU" i="1" dirty="0">
                <a:solidFill>
                  <a:schemeClr val="bg2"/>
                </a:solidFill>
              </a:rPr>
              <a:t> деятельности, сенсорных функций, речевого и предметно-действенного общения с окружающими, начальных форм социального поведения и самостоятельности.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Развитие ощущений артикуляционных поз и движений.</a:t>
            </a:r>
            <a:endParaRPr lang="ru-RU" dirty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bg2"/>
                </a:solidFill>
              </a:rPr>
              <a:t>Особенности работы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Дети с ДЦП нуждаются в ранней комплексной педагогической работе.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Основные направления работы: развитие моторики речи, развитие коммуникативного поведения.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Коррекционная работа должна проводиться дифференцированно с учетом формы заболевания и возраста ребенка.</a:t>
            </a:r>
            <a:endParaRPr lang="ru-RU" dirty="0">
              <a:solidFill>
                <a:schemeClr val="bg2"/>
              </a:solidFill>
            </a:endParaRPr>
          </a:p>
          <a:p>
            <a:pPr marL="0" lvl="0" indent="0">
              <a:buNone/>
            </a:pPr>
            <a:r>
              <a:rPr lang="ru-RU" i="1" dirty="0">
                <a:solidFill>
                  <a:schemeClr val="bg2"/>
                </a:solidFill>
              </a:rPr>
              <a:t>На основе предметно-практической и игровой деятельности, осуществляемой с помощью взрослого, стимулируют сенсорно-моторное поведение и голосовые реакции. Используют методы торможения и облегчения. Тормозят нежелательные патологические движения, сопровождаемые повышением мышечного тонуса и одновременно облегчают произвольную </a:t>
            </a:r>
            <a:r>
              <a:rPr lang="ru-RU" i="1" dirty="0" err="1">
                <a:solidFill>
                  <a:schemeClr val="bg2"/>
                </a:solidFill>
              </a:rPr>
              <a:t>сенсо</a:t>
            </a:r>
            <a:r>
              <a:rPr lang="ru-RU" i="1" dirty="0">
                <a:solidFill>
                  <a:schemeClr val="bg2"/>
                </a:solidFill>
              </a:rPr>
              <a:t>-моторную активность..</a:t>
            </a:r>
            <a:endParaRPr lang="ru-RU" dirty="0">
              <a:solidFill>
                <a:schemeClr val="bg2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520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7437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5600" dirty="0"/>
              <a:t>Синдром дефицита внимания и </a:t>
            </a:r>
            <a:r>
              <a:rPr lang="ru-RU" sz="5600" dirty="0" err="1"/>
              <a:t>гиперактивности</a:t>
            </a:r>
            <a:r>
              <a:rPr lang="ru-RU" sz="5600" dirty="0"/>
              <a:t> (СДВГ) – это </a:t>
            </a:r>
            <a:r>
              <a:rPr lang="ru-RU" sz="5600" dirty="0" err="1"/>
              <a:t>нейроповеденческое</a:t>
            </a:r>
            <a:r>
              <a:rPr lang="ru-RU" sz="5600" dirty="0"/>
              <a:t> расстройство, которое обычно характеризуется следующими симптомами:</a:t>
            </a:r>
            <a:r>
              <a:rPr lang="ru-RU" sz="5600" i="1" dirty="0"/>
              <a:t>невнимательность;отвлекаемость;импульсивность;гиперактивность.</a:t>
            </a:r>
            <a:endParaRPr lang="ru-RU" sz="5600" dirty="0"/>
          </a:p>
          <a:p>
            <a:pPr marL="0" indent="0">
              <a:buNone/>
            </a:pPr>
            <a:r>
              <a:rPr lang="ru-RU" sz="5600" b="1" dirty="0"/>
              <a:t>Синдром дефицита внимания с </a:t>
            </a:r>
            <a:r>
              <a:rPr lang="ru-RU" sz="5600" b="1" dirty="0" err="1"/>
              <a:t>гиперактивностью</a:t>
            </a:r>
            <a:r>
              <a:rPr lang="ru-RU" sz="5600" b="1" dirty="0"/>
              <a:t> подразделяются на три подтипа:</a:t>
            </a:r>
            <a:endParaRPr lang="ru-RU" sz="5600" dirty="0"/>
          </a:p>
          <a:p>
            <a:pPr lvl="0"/>
            <a:r>
              <a:rPr lang="ru-RU" sz="5600" i="1" dirty="0"/>
              <a:t>преимущественно гиперактивный или импульсивный тип. Поведение отмечено </a:t>
            </a:r>
            <a:r>
              <a:rPr lang="ru-RU" sz="5600" i="1" dirty="0" err="1"/>
              <a:t>гиперактивностью</a:t>
            </a:r>
            <a:r>
              <a:rPr lang="ru-RU" sz="5600" i="1" dirty="0"/>
              <a:t> и импульсивностью, но не невнимательностью;</a:t>
            </a:r>
            <a:endParaRPr lang="ru-RU" sz="5600" dirty="0"/>
          </a:p>
          <a:p>
            <a:pPr lvl="0"/>
            <a:r>
              <a:rPr lang="ru-RU" sz="5600" i="1" dirty="0"/>
              <a:t>преимущественно невнимательный тип. Поведение отмечено невнимательностью, но не </a:t>
            </a:r>
            <a:r>
              <a:rPr lang="ru-RU" sz="5600" i="1" dirty="0" err="1"/>
              <a:t>гиперактивностью</a:t>
            </a:r>
            <a:r>
              <a:rPr lang="ru-RU" sz="5600" i="1" dirty="0"/>
              <a:t> и импульсивностью;</a:t>
            </a:r>
            <a:endParaRPr lang="ru-RU" sz="5600" dirty="0"/>
          </a:p>
          <a:p>
            <a:pPr lvl="0"/>
            <a:r>
              <a:rPr lang="ru-RU" sz="5600" i="1" dirty="0"/>
              <a:t>комбинированный тип. Сочетание симптомов </a:t>
            </a:r>
            <a:r>
              <a:rPr lang="ru-RU" sz="5600" i="1" dirty="0" err="1"/>
              <a:t>гиперактивности</a:t>
            </a:r>
            <a:r>
              <a:rPr lang="ru-RU" sz="5600" i="1" dirty="0"/>
              <a:t> и импульсивности - с симптомами невнимательности. Это наиболее распространенный тип синдрома дефицита внимания с </a:t>
            </a:r>
            <a:r>
              <a:rPr lang="ru-RU" sz="5600" i="1" dirty="0" err="1"/>
              <a:t>гиперактивностью</a:t>
            </a:r>
            <a:r>
              <a:rPr lang="ru-RU" sz="5600" i="1" dirty="0"/>
              <a:t>.</a:t>
            </a:r>
            <a:endParaRPr lang="ru-RU" sz="5600" dirty="0"/>
          </a:p>
          <a:p>
            <a:pPr marL="0" indent="0">
              <a:buNone/>
            </a:pPr>
            <a:r>
              <a:rPr lang="ru-RU" sz="5600" dirty="0"/>
              <a:t>Особенности развития детей с СДВГ :</a:t>
            </a:r>
          </a:p>
          <a:p>
            <a:pPr lvl="0"/>
            <a:r>
              <a:rPr lang="ru-RU" sz="5600" i="1" dirty="0"/>
              <a:t>невозможность хранения информации в кратковременной памяти;</a:t>
            </a:r>
            <a:endParaRPr lang="ru-RU" sz="5600" dirty="0"/>
          </a:p>
          <a:p>
            <a:pPr lvl="0"/>
            <a:r>
              <a:rPr lang="ru-RU" sz="5600" i="1" dirty="0"/>
              <a:t>нарушение навыков организации и планирования;</a:t>
            </a:r>
            <a:endParaRPr lang="ru-RU" sz="5600" dirty="0"/>
          </a:p>
          <a:p>
            <a:pPr lvl="0"/>
            <a:r>
              <a:rPr lang="ru-RU" sz="5600" i="1" dirty="0"/>
              <a:t>трудности в установлении и использовании ориентиров поведения – таких, как выбор стратегии и задач мониторинга;</a:t>
            </a:r>
            <a:endParaRPr lang="ru-RU" sz="5600" dirty="0"/>
          </a:p>
          <a:p>
            <a:pPr lvl="0"/>
            <a:r>
              <a:rPr lang="ru-RU" sz="5600" i="1" dirty="0"/>
              <a:t>подавляющая неспособность справиться с эмоциями;</a:t>
            </a:r>
            <a:endParaRPr lang="ru-RU" sz="5600" dirty="0"/>
          </a:p>
          <a:p>
            <a:pPr lvl="0"/>
            <a:r>
              <a:rPr lang="ru-RU" sz="5600" i="1" dirty="0"/>
              <a:t>неспособность эффективно переходить от одной умственной деятельности к другой.</a:t>
            </a:r>
            <a:endParaRPr lang="ru-RU" sz="5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858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Основными направлениями коррекционно-педагогической работы в раннем и дошкольном возрасте являются: </a:t>
            </a:r>
            <a:endParaRPr lang="ru-RU" dirty="0"/>
          </a:p>
          <a:p>
            <a:pPr lvl="0"/>
            <a:r>
              <a:rPr lang="ru-RU" i="1" dirty="0"/>
              <a:t>развитие эмоционального, речевого, предметно-действенного и игрового общения с окружающими; </a:t>
            </a:r>
            <a:endParaRPr lang="ru-RU" dirty="0"/>
          </a:p>
          <a:p>
            <a:pPr lvl="0"/>
            <a:r>
              <a:rPr lang="ru-RU" i="1" dirty="0"/>
              <a:t>стимуляция сенсорных функций . Формирование пространственных и временных представлений, коррекция их нарушений; </a:t>
            </a:r>
            <a:endParaRPr lang="ru-RU" dirty="0"/>
          </a:p>
          <a:p>
            <a:pPr lvl="0"/>
            <a:r>
              <a:rPr lang="ru-RU" i="1" dirty="0"/>
              <a:t>развитие предпосылок к интеллектуальной деятельности ; </a:t>
            </a:r>
            <a:endParaRPr lang="ru-RU" dirty="0"/>
          </a:p>
          <a:p>
            <a:pPr lvl="0"/>
            <a:r>
              <a:rPr lang="ru-RU" i="1" dirty="0"/>
              <a:t>формирование математических представлений; </a:t>
            </a:r>
            <a:endParaRPr lang="ru-RU" dirty="0"/>
          </a:p>
          <a:p>
            <a:pPr lvl="0"/>
            <a:r>
              <a:rPr lang="ru-RU" i="1" dirty="0"/>
              <a:t>развитие зрительно-моторной координации  функциональных возможностей кисти и пальцев; подготовка к овладению письмом; </a:t>
            </a:r>
            <a:endParaRPr lang="ru-RU" dirty="0"/>
          </a:p>
          <a:p>
            <a:pPr lvl="0"/>
            <a:r>
              <a:rPr lang="ru-RU" i="1" dirty="0"/>
              <a:t>воспитание навыков самообслуживания и гигиены.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557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13" y="382772"/>
            <a:ext cx="6351366" cy="59093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300" b="1" dirty="0"/>
              <a:t>Правила работы с детьми </a:t>
            </a:r>
            <a:endParaRPr lang="ru-RU" sz="2300" dirty="0"/>
          </a:p>
          <a:p>
            <a:pPr lvl="0"/>
            <a:r>
              <a:rPr lang="ru-RU" sz="2300" i="1" dirty="0"/>
              <a:t>Работать с ребёнком в начале дня, а не вечером. </a:t>
            </a:r>
            <a:endParaRPr lang="ru-RU" sz="2300" dirty="0"/>
          </a:p>
          <a:p>
            <a:pPr lvl="0"/>
            <a:r>
              <a:rPr lang="ru-RU" sz="2300" i="1" dirty="0"/>
              <a:t>Уменьшить рабочую нагрузку на ребёнка. </a:t>
            </a:r>
            <a:endParaRPr lang="ru-RU" sz="2300" dirty="0"/>
          </a:p>
          <a:p>
            <a:pPr lvl="0"/>
            <a:r>
              <a:rPr lang="ru-RU" sz="2300" i="1" dirty="0"/>
              <a:t>Делить работу на короткие, но частые периоды. Использовать физкультминутки. </a:t>
            </a:r>
            <a:endParaRPr lang="ru-RU" sz="2300" dirty="0"/>
          </a:p>
          <a:p>
            <a:pPr lvl="0"/>
            <a:r>
              <a:rPr lang="ru-RU" sz="2300" i="1" dirty="0"/>
              <a:t>Быть драматичным, экспрессивным педагогом. </a:t>
            </a:r>
            <a:endParaRPr lang="ru-RU" sz="2300" dirty="0"/>
          </a:p>
          <a:p>
            <a:pPr lvl="0"/>
            <a:r>
              <a:rPr lang="ru-RU" sz="2300" i="1" dirty="0"/>
              <a:t>Снизить требование к аккуратности в начале работы, чтобы сформировать чувство успеха. </a:t>
            </a:r>
            <a:endParaRPr lang="ru-RU" sz="2300" dirty="0"/>
          </a:p>
          <a:p>
            <a:pPr lvl="0"/>
            <a:r>
              <a:rPr lang="ru-RU" sz="2300" i="1" dirty="0"/>
              <a:t>Посадить ребёнка во время занятий рядом со взрослым. </a:t>
            </a:r>
            <a:endParaRPr lang="ru-RU" sz="2300" dirty="0"/>
          </a:p>
          <a:p>
            <a:pPr lvl="0"/>
            <a:r>
              <a:rPr lang="ru-RU" sz="2300" i="1" dirty="0"/>
              <a:t>Использовать тактильный контакт (элементы массажа, прикосновения, поглаживания) </a:t>
            </a:r>
            <a:endParaRPr lang="ru-RU" sz="2300" dirty="0"/>
          </a:p>
          <a:p>
            <a:pPr lvl="0"/>
            <a:r>
              <a:rPr lang="ru-RU" sz="2300" i="1" dirty="0"/>
              <a:t>Договариваться с ребёнком о тех или иных действий заранее. </a:t>
            </a:r>
            <a:endParaRPr lang="ru-RU" sz="2300" dirty="0"/>
          </a:p>
          <a:p>
            <a:pPr lvl="0"/>
            <a:r>
              <a:rPr lang="ru-RU" sz="2300" i="1" dirty="0"/>
              <a:t>Давать короткие, чёткие и конкретные инструкции. </a:t>
            </a:r>
            <a:endParaRPr lang="ru-RU" sz="2300" dirty="0"/>
          </a:p>
          <a:p>
            <a:pPr lvl="0"/>
            <a:r>
              <a:rPr lang="ru-RU" sz="2300" i="1" dirty="0"/>
              <a:t>Использовать гибкую систему поощрений и наказаний. </a:t>
            </a:r>
          </a:p>
          <a:p>
            <a:pPr lvl="0"/>
            <a:r>
              <a:rPr lang="ru-RU" sz="2300" i="1" dirty="0"/>
              <a:t>Поощрять ребёнка сразу же, не откладывая на будущее. </a:t>
            </a:r>
            <a:endParaRPr lang="ru-RU" sz="2300" dirty="0"/>
          </a:p>
          <a:p>
            <a:pPr lvl="0"/>
            <a:r>
              <a:rPr lang="ru-RU" sz="2300" i="1" dirty="0"/>
              <a:t>Предоставить ребёнку свободу выбора. </a:t>
            </a:r>
            <a:endParaRPr lang="ru-RU" sz="2300" dirty="0"/>
          </a:p>
          <a:p>
            <a:pPr lvl="0"/>
            <a:r>
              <a:rPr lang="ru-RU" sz="2300" i="1" dirty="0"/>
              <a:t>Оставаться спокойным </a:t>
            </a:r>
            <a:endParaRPr lang="ru-RU" sz="2300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244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Задачи </a:t>
            </a:r>
            <a:r>
              <a:rPr lang="ru-RU" b="1" dirty="0" err="1"/>
              <a:t>психокорекционной</a:t>
            </a:r>
            <a:r>
              <a:rPr lang="ru-RU" b="1" dirty="0"/>
              <a:t> работы:</a:t>
            </a:r>
            <a:endParaRPr lang="ru-RU" dirty="0"/>
          </a:p>
          <a:p>
            <a:pPr lvl="0"/>
            <a:r>
              <a:rPr lang="ru-RU" i="1" dirty="0"/>
              <a:t>Развитие внимания ребенка (формирование его свойств: концентрации, переключаемость, распределение);</a:t>
            </a:r>
            <a:endParaRPr lang="ru-RU" dirty="0"/>
          </a:p>
          <a:p>
            <a:pPr lvl="0"/>
            <a:r>
              <a:rPr lang="ru-RU" i="1" dirty="0"/>
              <a:t>Тренировка психомоторных функций;</a:t>
            </a:r>
            <a:endParaRPr lang="ru-RU" dirty="0"/>
          </a:p>
          <a:p>
            <a:pPr lvl="0"/>
            <a:r>
              <a:rPr lang="ru-RU" i="1" dirty="0"/>
              <a:t>Снижение эмоционального напряжения;</a:t>
            </a:r>
            <a:endParaRPr lang="ru-RU" dirty="0"/>
          </a:p>
          <a:p>
            <a:pPr lvl="0"/>
            <a:r>
              <a:rPr lang="ru-RU" i="1" dirty="0"/>
              <a:t>Тренировка узнавания эмоций по внешним сигналам;</a:t>
            </a:r>
            <a:endParaRPr lang="ru-RU" dirty="0"/>
          </a:p>
          <a:p>
            <a:pPr lvl="0"/>
            <a:r>
              <a:rPr lang="ru-RU" i="1" dirty="0"/>
              <a:t>Коррекция поведения с помощью ролевых игр;</a:t>
            </a:r>
            <a:endParaRPr lang="ru-RU" dirty="0"/>
          </a:p>
          <a:p>
            <a:pPr lvl="0"/>
            <a:r>
              <a:rPr lang="ru-RU" i="1" dirty="0"/>
              <a:t>Снятие тревожности;</a:t>
            </a:r>
            <a:endParaRPr lang="ru-RU" dirty="0"/>
          </a:p>
          <a:p>
            <a:pPr lvl="0"/>
            <a:r>
              <a:rPr lang="ru-RU" i="1" dirty="0"/>
              <a:t>Развитие навыков общения.</a:t>
            </a:r>
            <a:endParaRPr lang="ru-RU" dirty="0"/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653502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6413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</TotalTime>
  <Words>478</Words>
  <Application>Microsoft Office PowerPoint</Application>
  <PresentationFormat>Широкоэкранный</PresentationFormat>
  <Paragraphs>80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Суляева Виктория Вадимовна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</dc:creator>
  <cp:lastModifiedBy>Windows</cp:lastModifiedBy>
  <cp:revision>3</cp:revision>
  <dcterms:created xsi:type="dcterms:W3CDTF">2017-04-17T16:32:50Z</dcterms:created>
  <dcterms:modified xsi:type="dcterms:W3CDTF">2017-04-17T16:57:06Z</dcterms:modified>
</cp:coreProperties>
</file>