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63" r:id="rId5"/>
    <p:sldId id="265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C3EA00-4D52-411E-97AA-E998A82311F7}" v="805" dt="2021-03-21T00:25:03.3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161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2348880"/>
            <a:ext cx="5616624" cy="181588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/>
                <a:cs typeface="Times New Roman"/>
              </a:rPr>
              <a:t>"Виртуальная экскурсия - как нетрадиционная форма ознакомление дошкольников с профессиями взрослых"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24301" y="5451913"/>
            <a:ext cx="6083185" cy="92333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/>
                <a:cs typeface="Arial"/>
              </a:rPr>
              <a:t>Выполнила Валиева Елена Викторовна воспитатель старшей разновозрастной группы №1 "Пчелки"</a:t>
            </a:r>
          </a:p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/>
                <a:cs typeface="Arial"/>
              </a:rPr>
              <a:t>2021 год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0" y="12405"/>
            <a:ext cx="7162800" cy="3152470"/>
          </a:xfrm>
        </p:spPr>
        <p:txBody>
          <a:bodyPr lIns="91440" tIns="45720" rIns="91440" bIns="45720" anchor="t"/>
          <a:lstStyle/>
          <a:p>
            <a:r>
              <a:rPr lang="ru-RU" sz="1400" dirty="0">
                <a:latin typeface="Times New Roman"/>
                <a:ea typeface="+mn-lt"/>
                <a:cs typeface="+mn-lt"/>
              </a:rPr>
              <a:t>Мир, в котором мы сегодня живем, становится все более зависимым от информационных технологий. Они широко, интенсивно и эффективно используются человеком во всех сферах деятельности. Для миллионов людей компьютер превратился в привычный атрибут повседневной жизни, стал незаменимым помощником в учебе, в работе и отдыхе. Он освободил человека от рутинной работы, упростил поиск и получение необходимой и своевременной информации, общение между людьми, ускорил принятие решений. Информатизация всех сфер жизни общества привела к появлению новой категории культуры – информационной, причем овладение ею начинается с раннего детства. Виртуальные экскурсии – один из самых эффективных и убедительных на данный момент способов представления информации, поскольку они создают у зрителя полную иллюзию присутствия. Виртуальная экскурсия, по сути, это – мультимедийная фотопанорама, в которую можно поместить видео, графику, текст, ссылки. Но в отличие от видео или обычной серии фотографий, виртуальные экскурсии обладают интерактивностью. </a:t>
            </a:r>
            <a:endParaRPr lang="ru-RU" sz="1400" dirty="0">
              <a:latin typeface="Times New Roman"/>
              <a:cs typeface="Calibri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0" y="3276600"/>
            <a:ext cx="7162800" cy="3586716"/>
          </a:xfrm>
          <a:prstGeom prst="rect">
            <a:avLst/>
          </a:prstGeom>
        </p:spPr>
        <p:txBody>
          <a:bodyPr lIns="91440" tIns="45720" rIns="91440" bIns="45720" anchor="b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latin typeface="Times New Roman"/>
                <a:ea typeface="+mn-lt"/>
                <a:cs typeface="+mn-lt"/>
              </a:rPr>
              <a:t>Одна из эффективных форм работы по познавательной деятельности с детьми дошкольного возраста - это виртуальные экскурсии. Они позволяют разнообразить и сделать интересным образовательный процесс, помогают реализовать принципы наглядности и научности обучения, способствуют развитию наблюдательности. Виртуальная экскурсия представляет собой программно-информационный продукт в виде видео-, аудио- и графических материалов, предназначенный для интегрированного представления информации.</a:t>
            </a:r>
          </a:p>
          <a:p>
            <a:r>
              <a:rPr lang="ru-RU" sz="1400" dirty="0" smtClean="0">
                <a:latin typeface="Times New Roman"/>
                <a:ea typeface="+mn-lt"/>
                <a:cs typeface="+mn-lt"/>
              </a:rPr>
              <a:t>Она имеет ряд преимуществ перед традиционными экскурсиями: Погодные условия не мешают реализовать намеченный план и провести экскурсию по выбранной теме. У виртуальных экскурсий нет границ, что позволяет реализовать выбранную тему, не покидая здания детского сада; дает возможность неоднократно повторять материал в нужном темпе; улучшает качество образовательного процесса. </a:t>
            </a:r>
            <a:endParaRPr lang="ru-RU" sz="1400" dirty="0" smtClean="0">
              <a:latin typeface="Times New Roman"/>
              <a:cs typeface="Calibri"/>
            </a:endParaRPr>
          </a:p>
          <a:p>
            <a:r>
              <a:rPr lang="ru-RU" sz="1400" dirty="0" smtClean="0">
                <a:latin typeface="Times New Roman"/>
                <a:ea typeface="+mn-lt"/>
                <a:cs typeface="+mn-lt"/>
              </a:rPr>
              <a:t>Однако такая форма обучения как виртуальная экскурсия требует длительной предварительной подготовки. Начинаю с выбора темы, определяю цели и задачи экскурсии. Затем выбираю литературу и использую </a:t>
            </a:r>
            <a:r>
              <a:rPr lang="ru-RU" sz="1400" dirty="0" err="1" smtClean="0">
                <a:latin typeface="Times New Roman"/>
                <a:ea typeface="+mn-lt"/>
                <a:cs typeface="+mn-lt"/>
              </a:rPr>
              <a:t>интернет-ресурсы</a:t>
            </a:r>
            <a:r>
              <a:rPr lang="ru-RU" sz="1400" dirty="0" smtClean="0">
                <a:latin typeface="Times New Roman"/>
                <a:ea typeface="+mn-lt"/>
                <a:cs typeface="+mn-lt"/>
              </a:rPr>
              <a:t>, в результате создается видеотека из фотографии и видеозаписей.</a:t>
            </a:r>
            <a:endParaRPr lang="ru-RU" sz="1400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157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39882" y="673678"/>
            <a:ext cx="7857258" cy="5201372"/>
          </a:xfrm>
        </p:spPr>
        <p:txBody>
          <a:bodyPr lIns="91440" tIns="45720" rIns="91440" bIns="45720" anchor="t"/>
          <a:lstStyle/>
          <a:p>
            <a:r>
              <a:rPr lang="ru-RU" sz="1800" dirty="0">
                <a:latin typeface="Times New Roman"/>
                <a:ea typeface="+mn-lt"/>
                <a:cs typeface="+mn-lt"/>
              </a:rPr>
              <a:t>Далее на основе полученного материала подробно изучаю экскурсионные объекты, сканирую фотографии или рисунки, составляю маршрут экскурсии и подготавливаю текст в той последовательности, в которой показываются объекты. Текст должна отличать краткость, четкость формулировок, необходимое количество фактического материала, литературный язык. Составленный в соответствии с этими требованиями текст представляет собой готовый для "использования" рассказ. </a:t>
            </a:r>
            <a:endParaRPr lang="ru-RU" sz="1800" dirty="0">
              <a:latin typeface="Times New Roman"/>
              <a:cs typeface="Calibri"/>
            </a:endParaRPr>
          </a:p>
          <a:p>
            <a:r>
              <a:rPr lang="ru-RU" sz="1800" dirty="0">
                <a:latin typeface="Times New Roman"/>
                <a:ea typeface="+mn-lt"/>
                <a:cs typeface="+mn-lt"/>
              </a:rPr>
              <a:t>Проведение экскурсии следует начинаю со вступительной беседы с детьми. Огромную роль в активизации деятельности детей во время виртуальных экскурсии отвожу постановке проблемных вопросов детям по теме и содержанию экскурсии. </a:t>
            </a:r>
            <a:endParaRPr lang="ru-RU" sz="1800" dirty="0">
              <a:latin typeface="Times New Roman"/>
              <a:cs typeface="Times New Roman"/>
            </a:endParaRPr>
          </a:p>
          <a:p>
            <a:r>
              <a:rPr lang="ru-RU" sz="1800" dirty="0">
                <a:latin typeface="Times New Roman"/>
                <a:ea typeface="+mn-lt"/>
                <a:cs typeface="+mn-lt"/>
              </a:rPr>
              <a:t>Заканчиваю виртуальную экскурсию традиционно - итоговой беседой, в ходе которой вместе с детьми обобщаем, систематизируем увиденное и услышанное, делимся впечатлениями. </a:t>
            </a:r>
            <a:endParaRPr lang="ru-RU" sz="1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694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177" y="136092"/>
            <a:ext cx="8238259" cy="822614"/>
          </a:xfrm>
        </p:spPr>
        <p:txBody>
          <a:bodyPr lIns="91440" tIns="45720" rIns="91440" bIns="45720" anchor="t"/>
          <a:lstStyle/>
          <a:p>
            <a:r>
              <a:rPr lang="ru-RU" sz="2000" b="1" dirty="0">
                <a:latin typeface="Times New Roman"/>
                <a:ea typeface="+mj-lt"/>
                <a:cs typeface="+mj-lt"/>
              </a:rPr>
              <a:t>Приглашаю вас совершить экскурсию на « Пекарню». и познакомиться с профессиями людей, которые там трудятся.</a:t>
            </a:r>
            <a:endParaRPr lang="ru-RU" sz="2000" b="1">
              <a:latin typeface="Times New Roman"/>
              <a:cs typeface="Times New Roman"/>
            </a:endParaRPr>
          </a:p>
        </p:txBody>
      </p:sp>
      <p:pic>
        <p:nvPicPr>
          <p:cNvPr id="7" name="Рисунок 7" descr="Изображение выглядит как текст, человек, внутренний, груп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5EC8B254-7D89-4DCC-B8AB-64025665BCE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200" y="797044"/>
            <a:ext cx="2602867" cy="2098556"/>
          </a:xfrm>
        </p:spPr>
      </p:pic>
      <p:pic>
        <p:nvPicPr>
          <p:cNvPr id="8" name="Рисунок 8" descr="Изображение выглядит как текст, внутренний, человек, груп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25EBCA39-66A6-483D-ABD2-2F6C6783C1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838200"/>
            <a:ext cx="2486796" cy="19812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3048000"/>
            <a:ext cx="8229600" cy="67541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800" b="1" smtClean="0">
                <a:latin typeface="Times New Roman"/>
                <a:cs typeface="Times New Roman"/>
              </a:rPr>
              <a:t>Приглашаю вас совершить экскурсию в « Пожарная часть». и познакомиться с профессиями людей, которые там трудятся.</a:t>
            </a:r>
            <a:endParaRPr lang="ru-RU" sz="1800" smtClean="0">
              <a:latin typeface="Times New Roman"/>
              <a:ea typeface="+mj-lt"/>
              <a:cs typeface="+mj-lt"/>
            </a:endParaRPr>
          </a:p>
          <a:p>
            <a:endParaRPr lang="ru-RU" dirty="0">
              <a:cs typeface="Calibri"/>
            </a:endParaRPr>
          </a:p>
        </p:txBody>
      </p:sp>
      <p:pic>
        <p:nvPicPr>
          <p:cNvPr id="6" name="Рисунок 3" descr="Изображение выглядит как текст, человек, внутренний, груп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FE9A2BB5-FD0A-441F-AA78-2849CB09CF9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199" y="4038600"/>
            <a:ext cx="2742465" cy="2058504"/>
          </a:xfrm>
          <a:prstGeom prst="rect">
            <a:avLst/>
          </a:prstGeom>
        </p:spPr>
      </p:pic>
      <p:pic>
        <p:nvPicPr>
          <p:cNvPr id="9" name="Рисунок 5" descr="Изображение выглядит как текст, человек, внутренний, пол&#10;&#10;Автоматически созданное описание">
            <a:extLst>
              <a:ext uri="{FF2B5EF4-FFF2-40B4-BE49-F238E27FC236}">
                <a16:creationId xmlns:a16="http://schemas.microsoft.com/office/drawing/2014/main" xmlns="" id="{7B66C26B-7BB5-42AE-9A80-51479F1CFC8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4120334"/>
            <a:ext cx="2603843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87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BDD6B00-6F49-41D7-83BD-7F5B22B27A81}"/>
              </a:ext>
            </a:extLst>
          </p:cNvPr>
          <p:cNvSpPr txBox="1"/>
          <p:nvPr/>
        </p:nvSpPr>
        <p:spPr>
          <a:xfrm>
            <a:off x="446810" y="282286"/>
            <a:ext cx="819842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ru-RU" b="1">
                <a:latin typeface="Times New Roman"/>
                <a:cs typeface="Times New Roman"/>
              </a:rPr>
              <a:t>Приглашаю вас совершить экскурсию в « Школу». и познакомиться с профессиями людей, которые там трудятся.</a:t>
            </a:r>
            <a:endParaRPr lang="ru-RU" dirty="0">
              <a:ea typeface="+mn-lt"/>
              <a:cs typeface="+mn-lt"/>
            </a:endParaRPr>
          </a:p>
          <a:p>
            <a:pPr algn="ctr">
              <a:spcBef>
                <a:spcPct val="0"/>
              </a:spcBef>
              <a:spcAft>
                <a:spcPct val="0"/>
              </a:spcAft>
            </a:pPr>
            <a:endParaRPr lang="ru-RU" dirty="0">
              <a:ea typeface="+mn-lt"/>
              <a:cs typeface="+mn-lt"/>
            </a:endParaRPr>
          </a:p>
          <a:p>
            <a:pPr algn="l"/>
            <a:endParaRPr lang="ru-RU" dirty="0">
              <a:cs typeface="Calibri"/>
            </a:endParaRPr>
          </a:p>
        </p:txBody>
      </p:sp>
      <p:pic>
        <p:nvPicPr>
          <p:cNvPr id="3" name="Рисунок 3" descr="Изображение выглядит как внутренний, человек, стена, потол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85DAD846-DEF3-4862-BFF6-531645798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882450"/>
            <a:ext cx="3283162" cy="2480397"/>
          </a:xfrm>
          <a:prstGeom prst="rect">
            <a:avLst/>
          </a:prstGeom>
        </p:spPr>
      </p:pic>
      <p:pic>
        <p:nvPicPr>
          <p:cNvPr id="5" name="Рисунок 5" descr="Изображение выглядит как текст, человек, внутренний, груп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23F0FEC1-157C-4728-BF80-D1F225DAB37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9476" y="903715"/>
            <a:ext cx="3276600" cy="245745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1" y="3335187"/>
            <a:ext cx="8714653" cy="1040822"/>
          </a:xfrm>
          <a:prstGeom prst="rect">
            <a:avLst/>
          </a:prstGeom>
        </p:spPr>
        <p:txBody>
          <a:bodyPr lIns="91440" tIns="45720" rIns="91440" bIns="45720" anchor="b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800" smtClean="0">
                <a:latin typeface="Times New Roman"/>
                <a:cs typeface="Times New Roman"/>
              </a:rPr>
              <a:t>Приглашаю вас совершить экскурсию на </a:t>
            </a:r>
            <a:br>
              <a:rPr lang="ru-RU" sz="1800" smtClean="0">
                <a:latin typeface="Times New Roman"/>
                <a:cs typeface="Times New Roman"/>
              </a:rPr>
            </a:br>
            <a:r>
              <a:rPr lang="ru-RU" sz="1800" smtClean="0">
                <a:latin typeface="Times New Roman"/>
                <a:cs typeface="Times New Roman"/>
              </a:rPr>
              <a:t>«Почту». и познакомиться с профессиями людей, которые там трудятся.</a:t>
            </a:r>
            <a:endParaRPr lang="ru-RU" sz="1800" smtClean="0">
              <a:ea typeface="+mj-lt"/>
              <a:cs typeface="+mj-lt"/>
            </a:endParaRPr>
          </a:p>
          <a:p>
            <a:endParaRPr lang="ru-RU" sz="1800" dirty="0">
              <a:cs typeface="Calibri"/>
            </a:endParaRPr>
          </a:p>
        </p:txBody>
      </p:sp>
      <p:pic>
        <p:nvPicPr>
          <p:cNvPr id="7" name="Рисунок 5" descr="Изображение выглядит как текст, внутренний, человек, груп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FACF8375-CCC7-4155-9BF1-162F7D001A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044" y="4184196"/>
            <a:ext cx="3181448" cy="2386086"/>
          </a:xfrm>
          <a:prstGeom prst="rect">
            <a:avLst/>
          </a:prstGeom>
        </p:spPr>
      </p:pic>
      <p:pic>
        <p:nvPicPr>
          <p:cNvPr id="8" name="Рисунок 7" descr="Изображение выглядит как текст, внутренний, человек, груп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7A9A3B30-C3AB-4701-BF78-1C9F0CD66FD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0" y="4184195"/>
            <a:ext cx="3244129" cy="238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83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1AB06F-12BC-4CA1-81A0-31F4F9DEB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0046"/>
          </a:xfrm>
        </p:spPr>
        <p:txBody>
          <a:bodyPr lIns="91440" tIns="45720" rIns="91440" bIns="45720" anchor="t"/>
          <a:lstStyle/>
          <a:p>
            <a:r>
              <a:rPr lang="ru-RU" sz="1800" b="1">
                <a:latin typeface="Times New Roman"/>
                <a:cs typeface="Times New Roman"/>
              </a:rPr>
              <a:t>Приглашаю вас совершить экскурсию в</a:t>
            </a:r>
            <a:r>
              <a:rPr lang="ru-RU" sz="1800" b="1" dirty="0">
                <a:latin typeface="Times New Roman"/>
                <a:cs typeface="Times New Roman"/>
              </a:rPr>
              <a:t/>
            </a:r>
            <a:br>
              <a:rPr lang="ru-RU" sz="1800" b="1" dirty="0">
                <a:latin typeface="Times New Roman"/>
                <a:cs typeface="Times New Roman"/>
              </a:rPr>
            </a:br>
            <a:r>
              <a:rPr lang="ru-RU" sz="1800" b="1">
                <a:latin typeface="Times New Roman"/>
                <a:cs typeface="Times New Roman"/>
              </a:rPr>
              <a:t>«Библиотека». и познакомиться с профессиями людей, которые там трудятся.</a:t>
            </a:r>
            <a:endParaRPr lang="ru-RU" sz="1800" dirty="0">
              <a:latin typeface="Times New Roman"/>
              <a:ea typeface="+mj-lt"/>
              <a:cs typeface="+mj-lt"/>
            </a:endParaRPr>
          </a:p>
          <a:p>
            <a:pPr algn="l"/>
            <a:endParaRPr lang="ru-RU" sz="1800" dirty="0">
              <a:latin typeface="Times New Roman"/>
              <a:ea typeface="+mj-lt"/>
              <a:cs typeface="+mj-lt"/>
            </a:endParaRPr>
          </a:p>
          <a:p>
            <a:endParaRPr lang="ru-RU" dirty="0">
              <a:cs typeface="Calibri"/>
            </a:endParaRPr>
          </a:p>
        </p:txBody>
      </p:sp>
      <p:pic>
        <p:nvPicPr>
          <p:cNvPr id="4" name="Рисунок 4" descr="Изображение выглядит как текст, человек, внутренний, груп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E83E4864-772F-4550-8EFA-4E291499DAD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066800"/>
            <a:ext cx="4381870" cy="3196936"/>
          </a:xfrm>
          <a:prstGeom prst="rect">
            <a:avLst/>
          </a:prstGeom>
        </p:spPr>
      </p:pic>
      <p:pic>
        <p:nvPicPr>
          <p:cNvPr id="6" name="Рисунок 3" descr="Изображение выглядит как текст, человек, внутренний, груп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B492C80F-084C-4534-B14D-1D93EE37EC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33800"/>
            <a:ext cx="4359889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34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659C89-F628-498A-8C56-40FB1DCE0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ru-RU" sz="2000">
                <a:latin typeface="Times New Roman"/>
                <a:cs typeface="Times New Roman"/>
              </a:rPr>
              <a:t>Ведущий вид деятельности ребенка дошкольного возраста - игра</a:t>
            </a:r>
          </a:p>
        </p:txBody>
      </p:sp>
      <p:pic>
        <p:nvPicPr>
          <p:cNvPr id="4" name="Рисунок 4" descr="Изображение выглядит как человек, ребенок, внутренний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7BF7020B-6716-4328-A7A2-5D926C07734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295400"/>
            <a:ext cx="2829790" cy="3838348"/>
          </a:xfrm>
          <a:prstGeom prst="rect">
            <a:avLst/>
          </a:prstGeom>
        </p:spPr>
      </p:pic>
      <p:pic>
        <p:nvPicPr>
          <p:cNvPr id="6" name="Рисунок 6" descr="Изображение выглядит как текст, человек, внутренний, стена&#10;&#10;Автоматически созданное описание">
            <a:extLst>
              <a:ext uri="{FF2B5EF4-FFF2-40B4-BE49-F238E27FC236}">
                <a16:creationId xmlns:a16="http://schemas.microsoft.com/office/drawing/2014/main" xmlns="" id="{B65173A7-6017-4466-BAF5-764F0FCBA36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1143000"/>
            <a:ext cx="2829790" cy="381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827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43C192F-80C5-4336-8A23-607DBB94F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359" y="2196956"/>
            <a:ext cx="8229600" cy="1143000"/>
          </a:xfrm>
        </p:spPr>
        <p:txBody>
          <a:bodyPr lIns="91440" tIns="45720" rIns="91440" bIns="45720" anchor="t"/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Comic Sans MS"/>
                <a:cs typeface="Calibri"/>
              </a:rPr>
              <a:t>Виртуальные экскурсии по разным профессиям - это </a:t>
            </a:r>
            <a:r>
              <a:rPr lang="ru-RU" b="1">
                <a:solidFill>
                  <a:schemeClr val="accent3">
                    <a:lumMod val="75000"/>
                  </a:schemeClr>
                </a:solidFill>
                <a:latin typeface="Comic Sans MS"/>
                <a:cs typeface="Calibri"/>
              </a:rPr>
              <a:t>интересно!</a:t>
            </a:r>
            <a:endParaRPr lang="ru-RU" b="1">
              <a:solidFill>
                <a:schemeClr val="accent3">
                  <a:lumMod val="75000"/>
                </a:scheme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18338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167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1_Тема Office</vt:lpstr>
      <vt:lpstr>Презентация PowerPoint</vt:lpstr>
      <vt:lpstr>Презентация PowerPoint</vt:lpstr>
      <vt:lpstr>Презентация PowerPoint</vt:lpstr>
      <vt:lpstr>Приглашаю вас совершить экскурсию на « Пекарню». и познакомиться с профессиями людей, которые там трудятся.</vt:lpstr>
      <vt:lpstr>Презентация PowerPoint</vt:lpstr>
      <vt:lpstr>Приглашаю вас совершить экскурсию в «Библиотека». и познакомиться с профессиями людей, которые там трудятся.  </vt:lpstr>
      <vt:lpstr>Ведущий вид деятельности ребенка дошкольного возраста - игра</vt:lpstr>
      <vt:lpstr>Виртуальные экскурсии по разным профессиям - это интересно!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Феи</dc:title>
  <dc:creator>Фокина Лидия Петровна</dc:creator>
  <cp:keywords>Шаблон презентации</cp:keywords>
  <cp:lastModifiedBy>79873242742</cp:lastModifiedBy>
  <cp:revision>239</cp:revision>
  <dcterms:created xsi:type="dcterms:W3CDTF">2014-07-06T18:18:01Z</dcterms:created>
  <dcterms:modified xsi:type="dcterms:W3CDTF">2022-04-07T06:58:29Z</dcterms:modified>
</cp:coreProperties>
</file>