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256" r:id="rId2"/>
    <p:sldId id="259" r:id="rId3"/>
    <p:sldId id="270" r:id="rId4"/>
    <p:sldId id="261" r:id="rId5"/>
    <p:sldId id="257" r:id="rId6"/>
    <p:sldId id="260" r:id="rId7"/>
    <p:sldId id="267" r:id="rId8"/>
    <p:sldId id="262" r:id="rId9"/>
    <p:sldId id="266" r:id="rId10"/>
    <p:sldId id="263" r:id="rId11"/>
    <p:sldId id="264" r:id="rId12"/>
    <p:sldId id="271" r:id="rId13"/>
    <p:sldId id="265" r:id="rId14"/>
    <p:sldId id="272" r:id="rId15"/>
    <p:sldId id="268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2472" y="-9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0EF70A-D767-CE48-82A8-03D0A6374141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7BC53-FED8-5F45-A1DD-A6D6803D30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409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7BC53-FED8-5F45-A1DD-A6D6803D300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495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7BC53-FED8-5F45-A1DD-A6D6803D300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495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7BC53-FED8-5F45-A1DD-A6D6803D300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4954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7BC53-FED8-5F45-A1DD-A6D6803D300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495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7BC53-FED8-5F45-A1DD-A6D6803D300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495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DDED23C-F752-004C-8D32-7AC35216F8E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6DDED23C-F752-004C-8D32-7AC35216F8E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BB3EBB2F-B734-D142-A503-521450D380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над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ED23C-F752-004C-8D32-7AC35216F8E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EBB2F-B734-D142-A503-521450D3806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ключ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ED23C-F752-004C-8D32-7AC35216F8E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EBB2F-B734-D142-A503-521450D380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ED23C-F752-004C-8D32-7AC35216F8E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EBB2F-B734-D142-A503-521450D380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ED23C-F752-004C-8D32-7AC35216F8E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EBB2F-B734-D142-A503-521450D380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ED23C-F752-004C-8D32-7AC35216F8E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EBB2F-B734-D142-A503-521450D380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DDED23C-F752-004C-8D32-7AC35216F8E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6DDED23C-F752-004C-8D32-7AC35216F8E0}" type="datetimeFigureOut">
              <a:rPr lang="ru-RU" smtClean="0"/>
              <a:t>07.04.2022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ED23C-F752-004C-8D32-7AC35216F8E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EBB2F-B734-D142-A503-521450D380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ED23C-F752-004C-8D32-7AC35216F8E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EBB2F-B734-D142-A503-521450D380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ED23C-F752-004C-8D32-7AC35216F8E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EBB2F-B734-D142-A503-521450D380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ED23C-F752-004C-8D32-7AC35216F8E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EBB2F-B734-D142-A503-521450D380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6DDED23C-F752-004C-8D32-7AC35216F8E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BB3EBB2F-B734-D142-A503-521450D380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6DDED23C-F752-004C-8D32-7AC35216F8E0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B3EBB2F-B734-D142-A503-521450D380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922381_original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66967" y="402656"/>
            <a:ext cx="5391157" cy="2935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038" y="3582514"/>
            <a:ext cx="7359776" cy="1501537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4800" b="1" dirty="0" smtClean="0"/>
              <a:t>Дошкольное образование в Израиле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56515"/>
            <a:ext cx="5867400" cy="573741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Презентацию подготовила Шахова Анна </a:t>
            </a:r>
            <a:r>
              <a:rPr lang="ru-RU" sz="1600" b="1" dirty="0" smtClean="0">
                <a:solidFill>
                  <a:srgbClr val="C00000"/>
                </a:solidFill>
              </a:rPr>
              <a:t>Владимировна</a:t>
            </a:r>
            <a:endParaRPr lang="ru-RU" sz="16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15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75511" y="387048"/>
            <a:ext cx="5019524" cy="49244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Подготовительная группа с 5 лет</a:t>
            </a:r>
            <a:endParaRPr lang="ru-RU" sz="2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623728" y="1096779"/>
            <a:ext cx="3722251" cy="36933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о</a:t>
            </a:r>
            <a:r>
              <a:rPr lang="ru-RU" sz="1800" dirty="0" smtClean="0"/>
              <a:t>бязательно</a:t>
            </a:r>
            <a:endParaRPr lang="ru-RU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4623727" y="1557752"/>
            <a:ext cx="3722251" cy="36933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б</a:t>
            </a:r>
            <a:r>
              <a:rPr lang="ru-RU" sz="1800" dirty="0" smtClean="0"/>
              <a:t>есплатно</a:t>
            </a:r>
            <a:endParaRPr lang="ru-RU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4623726" y="5154587"/>
            <a:ext cx="3722249" cy="1477328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b="1"/>
            </a:lvl1pPr>
          </a:lstStyle>
          <a:p>
            <a:r>
              <a:rPr lang="ru-RU" dirty="0"/>
              <a:t>з</a:t>
            </a:r>
            <a:r>
              <a:rPr lang="ru-RU" dirty="0" smtClean="0"/>
              <a:t>анятия направлены </a:t>
            </a:r>
            <a:r>
              <a:rPr lang="ru-RU" dirty="0"/>
              <a:t>на развитие </a:t>
            </a:r>
            <a:r>
              <a:rPr lang="ru-RU" dirty="0" smtClean="0"/>
              <a:t>креативности, логики, дети занимаются </a:t>
            </a:r>
            <a:r>
              <a:rPr lang="ru-RU" dirty="0"/>
              <a:t>живописью, музыкой, творчеством, активными </a:t>
            </a:r>
            <a:r>
              <a:rPr lang="ru-RU" dirty="0" smtClean="0"/>
              <a:t>играми, спортом</a:t>
            </a:r>
            <a:r>
              <a:rPr lang="ru-RU" dirty="0"/>
              <a:t>, общаются с животными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23727" y="4416615"/>
            <a:ext cx="3722248" cy="64633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о</a:t>
            </a:r>
            <a:r>
              <a:rPr lang="ru-RU" sz="1800" dirty="0" smtClean="0"/>
              <a:t>борудованы компьютерами, телевизорами, библиотекой</a:t>
            </a:r>
            <a:endParaRPr lang="ru-RU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4623729" y="2940671"/>
            <a:ext cx="3722250" cy="64633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п</a:t>
            </a:r>
            <a:r>
              <a:rPr lang="ru-RU" sz="1800" dirty="0" smtClean="0"/>
              <a:t>рограмма Министерства образования </a:t>
            </a:r>
            <a:endParaRPr lang="ru-RU" sz="1800" dirty="0"/>
          </a:p>
        </p:txBody>
      </p:sp>
      <p:sp>
        <p:nvSpPr>
          <p:cNvPr id="16" name="TextBox 15"/>
          <p:cNvSpPr txBox="1"/>
          <p:nvPr/>
        </p:nvSpPr>
        <p:spPr>
          <a:xfrm>
            <a:off x="4623727" y="2018725"/>
            <a:ext cx="3722251" cy="36933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с</a:t>
            </a:r>
            <a:r>
              <a:rPr lang="ru-RU" sz="1800" dirty="0" smtClean="0"/>
              <a:t> 8-00 до 13-00</a:t>
            </a:r>
            <a:endParaRPr lang="ru-RU" sz="1800" dirty="0"/>
          </a:p>
        </p:txBody>
      </p:sp>
      <p:sp>
        <p:nvSpPr>
          <p:cNvPr id="17" name="TextBox 16"/>
          <p:cNvSpPr txBox="1"/>
          <p:nvPr/>
        </p:nvSpPr>
        <p:spPr>
          <a:xfrm>
            <a:off x="4623727" y="2479698"/>
            <a:ext cx="3722251" cy="36933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 smtClean="0"/>
              <a:t>подготовка к школе</a:t>
            </a:r>
            <a:endParaRPr lang="ru-RU" sz="1800" dirty="0"/>
          </a:p>
        </p:txBody>
      </p:sp>
      <p:sp>
        <p:nvSpPr>
          <p:cNvPr id="18" name="TextBox 17"/>
          <p:cNvSpPr txBox="1"/>
          <p:nvPr/>
        </p:nvSpPr>
        <p:spPr>
          <a:xfrm>
            <a:off x="4623727" y="3678643"/>
            <a:ext cx="3722250" cy="64633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ш</a:t>
            </a:r>
            <a:r>
              <a:rPr lang="ru-RU" sz="1800" dirty="0" smtClean="0"/>
              <a:t>кольное расписание с каникулами</a:t>
            </a:r>
            <a:endParaRPr lang="ru-RU" sz="1800" dirty="0"/>
          </a:p>
        </p:txBody>
      </p:sp>
      <p:pic>
        <p:nvPicPr>
          <p:cNvPr id="19" name="Изображение 18" descr="detskie-sadiki-v-izrail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092" y="749817"/>
            <a:ext cx="3682446" cy="2354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Изображение 19" descr="26489770803_62d37516bc_z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092" y="3799431"/>
            <a:ext cx="3937375" cy="2347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0471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93874" y="387048"/>
            <a:ext cx="5019524" cy="49244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Обустройство детского сада</a:t>
            </a:r>
            <a:endParaRPr lang="ru-RU" sz="2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27503" y="1014486"/>
            <a:ext cx="2834636" cy="1477328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i="1" dirty="0"/>
              <a:t>ч</a:t>
            </a:r>
            <a:r>
              <a:rPr lang="ru-RU" sz="1800" i="1" dirty="0" smtClean="0"/>
              <a:t>астные </a:t>
            </a:r>
            <a:r>
              <a:rPr lang="ru-RU" sz="1800" i="1" dirty="0"/>
              <a:t>здания, </a:t>
            </a:r>
            <a:r>
              <a:rPr lang="ru-RU" sz="1800" dirty="0"/>
              <a:t>переоборудованные в соответствии с требованиями </a:t>
            </a:r>
            <a:r>
              <a:rPr lang="ru-RU" sz="1800" dirty="0" smtClean="0"/>
              <a:t>безопасности</a:t>
            </a:r>
            <a:endParaRPr lang="ru-RU" sz="1800" dirty="0"/>
          </a:p>
        </p:txBody>
      </p:sp>
      <p:pic>
        <p:nvPicPr>
          <p:cNvPr id="25" name="Изображение 24" descr="sadik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349" y="4745181"/>
            <a:ext cx="2356860" cy="1953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Изображение 26" descr="eef9f2_ea9d224ac7c544209a997aba3804349c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910" y="1631717"/>
            <a:ext cx="2254299" cy="15036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Изображение 27" descr="subsidiya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274" y="3220295"/>
            <a:ext cx="2160126" cy="1438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Изображение 28" descr="357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121" y="68024"/>
            <a:ext cx="2135279" cy="1504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Изображение 30" descr="3578.jp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2479" y="5260125"/>
            <a:ext cx="2452554" cy="1338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" name="Прямоугольник 31"/>
          <p:cNvSpPr/>
          <p:nvPr/>
        </p:nvSpPr>
        <p:spPr>
          <a:xfrm>
            <a:off x="5876636" y="1014486"/>
            <a:ext cx="3118397" cy="1477328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i="1" dirty="0"/>
              <a:t>с</a:t>
            </a:r>
            <a:r>
              <a:rPr lang="ru-RU" b="1" i="1" dirty="0" smtClean="0"/>
              <a:t>пециальные постройки </a:t>
            </a:r>
            <a:r>
              <a:rPr lang="ru-RU" b="1" dirty="0" smtClean="0"/>
              <a:t>рассчитаны </a:t>
            </a:r>
            <a:r>
              <a:rPr lang="ru-RU" b="1" dirty="0"/>
              <a:t>на две группы разных </a:t>
            </a:r>
            <a:r>
              <a:rPr lang="ru-RU" b="1" dirty="0" smtClean="0"/>
              <a:t>возрастов; </a:t>
            </a:r>
          </a:p>
          <a:p>
            <a:pPr algn="ctr"/>
            <a:r>
              <a:rPr lang="ru-RU" b="1" dirty="0" smtClean="0"/>
              <a:t>у каждой </a:t>
            </a:r>
            <a:r>
              <a:rPr lang="ru-RU" b="1" dirty="0"/>
              <a:t>— отдельный вход, отдельные </a:t>
            </a:r>
            <a:r>
              <a:rPr lang="ru-RU" b="1" dirty="0" smtClean="0"/>
              <a:t>площадки</a:t>
            </a:r>
            <a:endParaRPr lang="ru-RU" b="1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2927503" y="2580356"/>
            <a:ext cx="2834636" cy="1200329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в помещении</a:t>
            </a:r>
            <a:r>
              <a:rPr lang="ru-RU" b="1" i="1" dirty="0"/>
              <a:t>:</a:t>
            </a:r>
            <a:r>
              <a:rPr lang="ru-RU" b="1" i="1" dirty="0" smtClean="0"/>
              <a:t> </a:t>
            </a:r>
            <a:r>
              <a:rPr lang="ru-RU" b="1" dirty="0" smtClean="0"/>
              <a:t>игрушки</a:t>
            </a:r>
            <a:r>
              <a:rPr lang="ru-RU" b="1" dirty="0"/>
              <a:t>, книжки, столы, стулья, шкафы, музыкальные </a:t>
            </a:r>
            <a:r>
              <a:rPr lang="ru-RU" b="1" dirty="0" smtClean="0"/>
              <a:t>инструменты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927503" y="3868270"/>
            <a:ext cx="2834637" cy="1200329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i="1" dirty="0"/>
              <a:t>в</a:t>
            </a:r>
            <a:r>
              <a:rPr lang="ru-RU" b="1" i="1" dirty="0" smtClean="0"/>
              <a:t>о дворике: </a:t>
            </a:r>
            <a:r>
              <a:rPr lang="ru-RU" b="1" dirty="0" smtClean="0"/>
              <a:t>садик</a:t>
            </a:r>
            <a:r>
              <a:rPr lang="ru-RU" b="1" dirty="0"/>
              <a:t>, место для игр, </a:t>
            </a:r>
            <a:r>
              <a:rPr lang="ru-RU" b="1" dirty="0" smtClean="0"/>
              <a:t>песочница, бассейн, </a:t>
            </a:r>
            <a:r>
              <a:rPr lang="ru-RU" b="1" dirty="0"/>
              <a:t>площадка с качелями и </a:t>
            </a:r>
            <a:r>
              <a:rPr lang="ru-RU" b="1" dirty="0" smtClean="0"/>
              <a:t>каруселями</a:t>
            </a:r>
            <a:endParaRPr lang="ru-RU" b="1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5876635" y="2581297"/>
            <a:ext cx="3118397" cy="1200329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т</a:t>
            </a:r>
            <a:r>
              <a:rPr lang="ru-RU" b="1" dirty="0" smtClean="0"/>
              <a:t>ерритория </a:t>
            </a:r>
            <a:r>
              <a:rPr lang="ru-RU" b="1" dirty="0"/>
              <a:t>закрыта от посторонних, </a:t>
            </a:r>
            <a:endParaRPr lang="ru-RU" b="1" dirty="0" smtClean="0"/>
          </a:p>
          <a:p>
            <a:pPr algn="ctr"/>
            <a:r>
              <a:rPr lang="ru-RU" b="1" dirty="0" smtClean="0"/>
              <a:t>по </a:t>
            </a:r>
            <a:r>
              <a:rPr lang="ru-RU" b="1" dirty="0"/>
              <a:t>периметру – ограждение, на входе – кодовый замок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876635" y="3868270"/>
            <a:ext cx="3118398" cy="1200329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</a:t>
            </a:r>
            <a:r>
              <a:rPr lang="ru-RU" b="1" dirty="0" smtClean="0"/>
              <a:t>адики</a:t>
            </a:r>
            <a:r>
              <a:rPr lang="ru-RU" b="1" dirty="0"/>
              <a:t>, построенные за последние 20 лет, обязаны быть оборудованы </a:t>
            </a:r>
            <a:r>
              <a:rPr lang="ru-RU" b="1" dirty="0" smtClean="0"/>
              <a:t>бомбоубежищем</a:t>
            </a:r>
            <a:endParaRPr lang="ru-RU" b="1" dirty="0"/>
          </a:p>
        </p:txBody>
      </p:sp>
      <p:pic>
        <p:nvPicPr>
          <p:cNvPr id="38" name="Изображение 37" descr="Kindergarten-1024x768.jpg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27503" y="5260125"/>
            <a:ext cx="3508174" cy="1338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605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75511" y="387048"/>
            <a:ext cx="5019524" cy="49244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Особенности</a:t>
            </a:r>
            <a:endParaRPr lang="ru-RU" sz="2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623728" y="1096779"/>
            <a:ext cx="3722251" cy="36933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в</a:t>
            </a:r>
            <a:r>
              <a:rPr lang="ru-RU" sz="1800" dirty="0" smtClean="0"/>
              <a:t> </a:t>
            </a:r>
            <a:r>
              <a:rPr lang="ru-RU" sz="1800" dirty="0"/>
              <a:t>садиках нет </a:t>
            </a:r>
            <a:r>
              <a:rPr lang="ru-RU" sz="1800" dirty="0" smtClean="0"/>
              <a:t>медсестер</a:t>
            </a:r>
            <a:endParaRPr lang="ru-RU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4623727" y="1686653"/>
            <a:ext cx="3722251" cy="36933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н</a:t>
            </a:r>
            <a:r>
              <a:rPr lang="ru-RU" sz="1800" dirty="0" smtClean="0"/>
              <a:t>ет карантинов, не надо справок</a:t>
            </a:r>
            <a:endParaRPr lang="ru-RU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4623730" y="5154146"/>
            <a:ext cx="3722249" cy="1200329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b="1"/>
            </a:lvl1pPr>
          </a:lstStyle>
          <a:p>
            <a:r>
              <a:rPr lang="ru-RU" dirty="0"/>
              <a:t>к</a:t>
            </a:r>
            <a:r>
              <a:rPr lang="ru-RU" dirty="0" smtClean="0"/>
              <a:t>онцепция </a:t>
            </a:r>
            <a:r>
              <a:rPr lang="ru-RU" dirty="0"/>
              <a:t>детского сада предполагает интеллектуальную, физическую и эмоциональную подготовку к </a:t>
            </a:r>
            <a:r>
              <a:rPr lang="ru-RU" dirty="0" smtClean="0"/>
              <a:t>школе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623729" y="3143400"/>
            <a:ext cx="3722250" cy="64633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в</a:t>
            </a:r>
            <a:r>
              <a:rPr lang="ru-RU" sz="1800" dirty="0" smtClean="0"/>
              <a:t> детских садах должны быть камеры наблюдения</a:t>
            </a:r>
            <a:endParaRPr lang="ru-RU" sz="1800" dirty="0"/>
          </a:p>
        </p:txBody>
      </p:sp>
      <p:sp>
        <p:nvSpPr>
          <p:cNvPr id="16" name="TextBox 15"/>
          <p:cNvSpPr txBox="1"/>
          <p:nvPr/>
        </p:nvSpPr>
        <p:spPr>
          <a:xfrm>
            <a:off x="4623727" y="2276527"/>
            <a:ext cx="3722251" cy="64633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есть более религиозные, менее религиозные и светские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23729" y="4010273"/>
            <a:ext cx="3722250" cy="92333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родителей не пускают внутрь, ребенка забирают и выдают на входе или в </a:t>
            </a:r>
            <a:r>
              <a:rPr lang="ru-RU" sz="1800" dirty="0" smtClean="0"/>
              <a:t>коридоре</a:t>
            </a:r>
            <a:endParaRPr lang="ru-RU" sz="1800" dirty="0"/>
          </a:p>
        </p:txBody>
      </p:sp>
      <p:pic>
        <p:nvPicPr>
          <p:cNvPr id="12" name="Изображение 11" descr="foto1392746114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222" y="4334523"/>
            <a:ext cx="4159596" cy="2400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Изображение 23" descr="foto139274615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223" y="2054764"/>
            <a:ext cx="3270596" cy="21790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Изображение 12" descr="1329_large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223" y="86852"/>
            <a:ext cx="2433170" cy="18248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709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75511" y="387048"/>
            <a:ext cx="5019524" cy="49244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Программа обучения</a:t>
            </a:r>
            <a:endParaRPr lang="ru-RU" sz="2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153982" y="1035928"/>
            <a:ext cx="4662583" cy="64633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приобщение детей к основным традициям еврейского народа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094" y="5736104"/>
            <a:ext cx="3805419" cy="64633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b="1"/>
            </a:lvl1pPr>
          </a:lstStyle>
          <a:p>
            <a:r>
              <a:rPr lang="ru-RU" dirty="0"/>
              <a:t>з</a:t>
            </a:r>
            <a:r>
              <a:rPr lang="ru-RU" dirty="0" smtClean="0"/>
              <a:t>анятия направлены </a:t>
            </a:r>
            <a:r>
              <a:rPr lang="ru-RU" dirty="0"/>
              <a:t>на развитие </a:t>
            </a:r>
            <a:r>
              <a:rPr lang="ru-RU" dirty="0" smtClean="0"/>
              <a:t>креативности, логики, творчества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153982" y="2970051"/>
            <a:ext cx="4662583" cy="64633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д</a:t>
            </a:r>
            <a:r>
              <a:rPr lang="ru-RU" sz="1800" dirty="0" smtClean="0"/>
              <a:t>ва </a:t>
            </a:r>
            <a:r>
              <a:rPr lang="ru-RU" sz="1800" dirty="0"/>
              <a:t>раза в </a:t>
            </a:r>
            <a:r>
              <a:rPr lang="ru-RU" sz="1800" dirty="0" smtClean="0"/>
              <a:t>неделю занятия ритмики </a:t>
            </a:r>
            <a:r>
              <a:rPr lang="ru-RU" sz="1800" dirty="0"/>
              <a:t>(музыки) и один раз – </a:t>
            </a:r>
            <a:r>
              <a:rPr lang="ru-RU" sz="1800" dirty="0" smtClean="0"/>
              <a:t>спорт</a:t>
            </a:r>
            <a:endParaRPr lang="ru-RU" sz="1800" dirty="0"/>
          </a:p>
        </p:txBody>
      </p:sp>
      <p:sp>
        <p:nvSpPr>
          <p:cNvPr id="16" name="TextBox 15"/>
          <p:cNvSpPr txBox="1"/>
          <p:nvPr/>
        </p:nvSpPr>
        <p:spPr>
          <a:xfrm>
            <a:off x="4153982" y="1864490"/>
            <a:ext cx="4662583" cy="92333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обучение общим </a:t>
            </a:r>
            <a:r>
              <a:rPr lang="ru-RU" sz="1800" dirty="0" smtClean="0"/>
              <a:t>понятиям: название </a:t>
            </a:r>
            <a:r>
              <a:rPr lang="ru-RU" sz="1800" dirty="0"/>
              <a:t>и </a:t>
            </a:r>
            <a:r>
              <a:rPr lang="ru-RU" sz="1800" dirty="0" smtClean="0"/>
              <a:t>функции частей </a:t>
            </a:r>
            <a:r>
              <a:rPr lang="ru-RU" sz="1800" dirty="0"/>
              <a:t>тела, простейшие геометрические </a:t>
            </a:r>
            <a:r>
              <a:rPr lang="ru-RU" sz="1800" dirty="0" smtClean="0"/>
              <a:t>формы</a:t>
            </a:r>
            <a:endParaRPr lang="ru-RU" sz="1800" dirty="0"/>
          </a:p>
        </p:txBody>
      </p:sp>
      <p:sp>
        <p:nvSpPr>
          <p:cNvPr id="18" name="TextBox 17"/>
          <p:cNvSpPr txBox="1"/>
          <p:nvPr/>
        </p:nvSpPr>
        <p:spPr>
          <a:xfrm>
            <a:off x="4153982" y="5732736"/>
            <a:ext cx="4662583" cy="92333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 smtClean="0"/>
              <a:t>обучают </a:t>
            </a:r>
            <a:r>
              <a:rPr lang="ru-RU" sz="1800" dirty="0"/>
              <a:t>важнейшим принципам классификации предметов, </a:t>
            </a:r>
            <a:r>
              <a:rPr lang="ru-RU" sz="1800" dirty="0" smtClean="0"/>
              <a:t>основным </a:t>
            </a:r>
            <a:r>
              <a:rPr lang="ru-RU" sz="1800" dirty="0"/>
              <a:t>математическим </a:t>
            </a:r>
            <a:r>
              <a:rPr lang="ru-RU" sz="1800" dirty="0" smtClean="0"/>
              <a:t>понятиям</a:t>
            </a:r>
            <a:endParaRPr lang="ru-RU" sz="1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153981" y="3798613"/>
            <a:ext cx="4662584" cy="92333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учат различать цвета, рисовать акварелью, </a:t>
            </a:r>
            <a:endParaRPr lang="ru-RU" b="1" dirty="0" smtClean="0"/>
          </a:p>
          <a:p>
            <a:pPr algn="ctr"/>
            <a:r>
              <a:rPr lang="ru-RU" b="1" dirty="0" smtClean="0"/>
              <a:t>знакомят  </a:t>
            </a:r>
            <a:r>
              <a:rPr lang="ru-RU" b="1" dirty="0"/>
              <a:t>с различными материалами (дерево, стекло, металл, глина и т.д.)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153982" y="4904174"/>
            <a:ext cx="4662583" cy="64633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 </a:t>
            </a:r>
            <a:r>
              <a:rPr lang="ru-RU" b="1" dirty="0"/>
              <a:t>четырех лет </a:t>
            </a:r>
            <a:r>
              <a:rPr lang="ru-RU" b="1" dirty="0" smtClean="0"/>
              <a:t>учат алфавиту, ещё раньше знакомят с детской литературой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0094" y="4914553"/>
            <a:ext cx="3805419" cy="64633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ручной труд </a:t>
            </a:r>
            <a:r>
              <a:rPr lang="ru-RU" b="1" dirty="0"/>
              <a:t>в атмосфере полной свободы творчества</a:t>
            </a:r>
          </a:p>
        </p:txBody>
      </p:sp>
      <p:pic>
        <p:nvPicPr>
          <p:cNvPr id="17" name="Изображение 16" descr="56439_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094" y="2409302"/>
            <a:ext cx="3468963" cy="23126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Изображение 20" descr="foto139274626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094" y="111399"/>
            <a:ext cx="3168685" cy="2111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056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0089" y="297847"/>
            <a:ext cx="8824943" cy="49244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Специальное образование</a:t>
            </a:r>
            <a:endParaRPr lang="ru-RU" sz="2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75513" y="1106639"/>
            <a:ext cx="5019522" cy="64633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инклюзивное образование </a:t>
            </a:r>
            <a:r>
              <a:rPr lang="ru-RU" sz="1800" dirty="0" smtClean="0"/>
              <a:t>закреплено </a:t>
            </a:r>
            <a:r>
              <a:rPr lang="ru-RU" sz="1800" dirty="0"/>
              <a:t>на высшем законодательном уровне </a:t>
            </a:r>
            <a:r>
              <a:rPr lang="ru-RU" sz="1800" dirty="0" smtClean="0"/>
              <a:t>уже 30 лет</a:t>
            </a:r>
            <a:endParaRPr lang="ru-RU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3975512" y="3325586"/>
            <a:ext cx="5019522" cy="64633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в</a:t>
            </a:r>
            <a:r>
              <a:rPr lang="ru-RU" sz="1800" dirty="0" smtClean="0"/>
              <a:t>се дети раннего возраста проходят </a:t>
            </a:r>
            <a:r>
              <a:rPr lang="ru-RU" sz="1800" dirty="0" err="1"/>
              <a:t>ежемесячныи</a:t>
            </a:r>
            <a:r>
              <a:rPr lang="ru-RU" sz="1800" dirty="0"/>
              <a:t>̆ скрининг состояния здоровья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75513" y="2077613"/>
            <a:ext cx="5019522" cy="92333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г</a:t>
            </a:r>
            <a:r>
              <a:rPr lang="ru-RU" sz="1800" dirty="0" smtClean="0"/>
              <a:t>осударство </a:t>
            </a:r>
            <a:r>
              <a:rPr lang="ru-RU" sz="1800" dirty="0"/>
              <a:t>уделяет огромное внимание программе «</a:t>
            </a:r>
            <a:r>
              <a:rPr lang="ru-RU" sz="1800" dirty="0" err="1"/>
              <a:t>From</a:t>
            </a:r>
            <a:r>
              <a:rPr lang="ru-RU" sz="1800" dirty="0"/>
              <a:t> </a:t>
            </a:r>
            <a:r>
              <a:rPr lang="ru-RU" sz="1800" dirty="0" err="1"/>
              <a:t>prevention</a:t>
            </a:r>
            <a:r>
              <a:rPr lang="ru-RU" sz="1800" dirty="0"/>
              <a:t> </a:t>
            </a:r>
            <a:r>
              <a:rPr lang="ru-RU" sz="1800" dirty="0" err="1"/>
              <a:t>to</a:t>
            </a:r>
            <a:r>
              <a:rPr lang="ru-RU" sz="1800" dirty="0"/>
              <a:t> </a:t>
            </a:r>
            <a:r>
              <a:rPr lang="ru-RU" sz="1800" dirty="0" err="1"/>
              <a:t>inclusion</a:t>
            </a:r>
            <a:r>
              <a:rPr lang="ru-RU" sz="1800" dirty="0" smtClean="0"/>
              <a:t>»</a:t>
            </a:r>
          </a:p>
          <a:p>
            <a:r>
              <a:rPr lang="ru-RU" sz="1800" dirty="0" smtClean="0"/>
              <a:t> </a:t>
            </a:r>
            <a:r>
              <a:rPr lang="ru-RU" sz="1800" dirty="0"/>
              <a:t>(«От предупреждения к инклюзии»)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75512" y="4296560"/>
            <a:ext cx="5019522" cy="92333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д</a:t>
            </a:r>
            <a:r>
              <a:rPr lang="ru-RU" sz="1800" dirty="0" smtClean="0"/>
              <a:t>етьми </a:t>
            </a:r>
            <a:r>
              <a:rPr lang="ru-RU" sz="1800" dirty="0"/>
              <a:t>с физическими или умственными недостатками занимаются специальные воспитательные учреждения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75513" y="5544534"/>
            <a:ext cx="5019523" cy="92333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 центрах </a:t>
            </a:r>
            <a:r>
              <a:rPr lang="ru-RU" b="1" dirty="0"/>
              <a:t>развития ребенок получает помощь специалистов до 3 </a:t>
            </a:r>
            <a:r>
              <a:rPr lang="ru-RU" b="1" dirty="0" smtClean="0"/>
              <a:t>лет, далее </a:t>
            </a:r>
            <a:r>
              <a:rPr lang="mr-IN" b="1" dirty="0" smtClean="0"/>
              <a:t>–</a:t>
            </a:r>
            <a:r>
              <a:rPr lang="ru-RU" b="1" dirty="0" smtClean="0"/>
              <a:t> специальный или массовый сад	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0089" y="1095956"/>
            <a:ext cx="3638973" cy="20313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i="1" dirty="0"/>
              <a:t>Цель инклюзивного образования в Израиле </a:t>
            </a:r>
            <a:r>
              <a:rPr lang="ru-RU" b="1" dirty="0"/>
              <a:t>- обеспечить каждому ученику наилучшую возможность создать для себя качественное будущее в толерантном и справедливом </a:t>
            </a:r>
            <a:r>
              <a:rPr lang="ru-RU" b="1" dirty="0" smtClean="0"/>
              <a:t>обществе</a:t>
            </a:r>
            <a:endParaRPr lang="ru-RU" b="1" dirty="0"/>
          </a:p>
        </p:txBody>
      </p:sp>
      <p:pic>
        <p:nvPicPr>
          <p:cNvPr id="12" name="Изображение 11" descr="2016621095035-250x176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089" y="3621274"/>
            <a:ext cx="3638973" cy="2561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032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75511" y="387048"/>
            <a:ext cx="5019524" cy="49244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Принципы воспитания</a:t>
            </a:r>
            <a:endParaRPr lang="ru-RU" sz="2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430666" y="3718571"/>
            <a:ext cx="4109213" cy="64633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воспитателю нельзя кричать </a:t>
            </a:r>
            <a:r>
              <a:rPr lang="ru-RU" sz="1800" dirty="0" smtClean="0"/>
              <a:t>на ребенка, никакого рукоприкладства </a:t>
            </a:r>
            <a:endParaRPr lang="ru-RU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4430667" y="2606113"/>
            <a:ext cx="4109212" cy="92333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u="sng" dirty="0"/>
              <a:t>главный </a:t>
            </a:r>
            <a:r>
              <a:rPr lang="ru-RU" sz="1800" u="sng" dirty="0" smtClean="0"/>
              <a:t>принцип</a:t>
            </a:r>
            <a:r>
              <a:rPr lang="ru-RU" sz="1800" dirty="0" smtClean="0"/>
              <a:t>: не </a:t>
            </a:r>
            <a:r>
              <a:rPr lang="ru-RU" sz="1800" dirty="0"/>
              <a:t>заставлять ребенка делать что-то против его воли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430666" y="4554030"/>
            <a:ext cx="4109213" cy="64633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ребенок </a:t>
            </a:r>
            <a:r>
              <a:rPr lang="mr-IN" b="1" dirty="0" smtClean="0"/>
              <a:t>–</a:t>
            </a:r>
            <a:r>
              <a:rPr lang="ru-RU" b="1" dirty="0" smtClean="0"/>
              <a:t> король, его </a:t>
            </a:r>
            <a:r>
              <a:rPr lang="ru-RU" b="1" dirty="0"/>
              <a:t>все время </a:t>
            </a:r>
            <a:r>
              <a:rPr lang="ru-RU" b="1" dirty="0" smtClean="0"/>
              <a:t>хвалят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30666" y="5389489"/>
            <a:ext cx="4109213" cy="1200329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детство </a:t>
            </a:r>
            <a:r>
              <a:rPr lang="ru-RU" b="1" dirty="0"/>
              <a:t>-  время только положительных </a:t>
            </a:r>
            <a:r>
              <a:rPr lang="ru-RU" b="1" dirty="0" smtClean="0"/>
              <a:t>эмоций, в садах </a:t>
            </a:r>
            <a:r>
              <a:rPr lang="ru-RU" b="1" dirty="0"/>
              <a:t>воспитатели и няни в саду всегда целуют и обнимают </a:t>
            </a:r>
            <a:r>
              <a:rPr lang="ru-RU" b="1" dirty="0" smtClean="0"/>
              <a:t>детей</a:t>
            </a:r>
            <a:endParaRPr lang="ru-RU" b="1" dirty="0"/>
          </a:p>
        </p:txBody>
      </p:sp>
      <p:pic>
        <p:nvPicPr>
          <p:cNvPr id="5" name="Изображение 4" descr="5061346381_5b3e8ff04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419" y="761517"/>
            <a:ext cx="3575217" cy="5373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4191000" y="1212426"/>
            <a:ext cx="4572000" cy="1200329"/>
          </a:xfrm>
          <a:prstGeom prst="rect">
            <a:avLst/>
          </a:prstGeom>
          <a:solidFill>
            <a:srgbClr val="FEFBE7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Основной принцип израильтян – воспитывать только пряником, не применяя кнута, – действует в полной мере в </a:t>
            </a:r>
            <a:r>
              <a:rPr lang="ru-RU" b="1" dirty="0" smtClean="0"/>
              <a:t>ДДУ.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8228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3918" y="2505363"/>
            <a:ext cx="6056165" cy="830997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b" anchorCtr="0">
            <a:noAutofit/>
          </a:bodyPr>
          <a:lstStyle>
            <a:lvl1pPr algn="ctr" defTabSz="914400">
              <a:spcBef>
                <a:spcPct val="0"/>
              </a:spcBef>
              <a:buNone/>
              <a:defRPr sz="48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i="1" dirty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73870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81434" y="192784"/>
            <a:ext cx="8776879" cy="1394847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/>
            <a:r>
              <a:rPr lang="ru-RU" sz="4000" b="1" dirty="0" smtClean="0"/>
              <a:t>Система образования Израиля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4818" y="1793500"/>
            <a:ext cx="8462817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Четыре основные ступени: </a:t>
            </a:r>
          </a:p>
          <a:p>
            <a:pPr algn="ctr"/>
            <a:endParaRPr lang="ru-RU" sz="900" dirty="0"/>
          </a:p>
          <a:p>
            <a:pPr marL="342900" indent="-342900">
              <a:buAutoNum type="arabicPeriod"/>
            </a:pPr>
            <a:r>
              <a:rPr lang="ru-RU" sz="2000" b="1" dirty="0" smtClean="0"/>
              <a:t>Дошкольное </a:t>
            </a:r>
            <a:r>
              <a:rPr lang="ru-RU" sz="2000" b="1" dirty="0"/>
              <a:t>образование: </a:t>
            </a:r>
            <a:endParaRPr lang="ru-RU" sz="2000" b="1" dirty="0" smtClean="0"/>
          </a:p>
          <a:p>
            <a:pPr marL="800100" lvl="1" indent="-342900">
              <a:buFont typeface="Arial"/>
              <a:buChar char="•"/>
            </a:pPr>
            <a:r>
              <a:rPr lang="ru-RU" sz="2000" dirty="0"/>
              <a:t>м</a:t>
            </a:r>
            <a:r>
              <a:rPr lang="ru-RU" sz="2000" dirty="0" smtClean="0"/>
              <a:t>ладшее/среднее дошкольное образование (</a:t>
            </a:r>
            <a:r>
              <a:rPr lang="ru-RU" sz="2000" dirty="0" err="1" smtClean="0"/>
              <a:t>тром</a:t>
            </a:r>
            <a:r>
              <a:rPr lang="ru-RU" sz="2000" dirty="0" smtClean="0"/>
              <a:t> </a:t>
            </a:r>
            <a:r>
              <a:rPr lang="ru-RU" sz="2000" dirty="0" err="1" smtClean="0"/>
              <a:t>хова</a:t>
            </a:r>
            <a:r>
              <a:rPr lang="ru-RU" sz="2000" dirty="0" smtClean="0"/>
              <a:t> </a:t>
            </a:r>
            <a:r>
              <a:rPr lang="ru-RU" sz="2000" dirty="0"/>
              <a:t>и </a:t>
            </a:r>
            <a:r>
              <a:rPr lang="ru-RU" sz="2000" dirty="0" err="1" smtClean="0"/>
              <a:t>тром-тром</a:t>
            </a:r>
            <a:r>
              <a:rPr lang="ru-RU" sz="2000" dirty="0" smtClean="0"/>
              <a:t> </a:t>
            </a:r>
            <a:r>
              <a:rPr lang="ru-RU" sz="2000" dirty="0" err="1" smtClean="0"/>
              <a:t>хова</a:t>
            </a:r>
            <a:r>
              <a:rPr lang="ru-RU" sz="2000" dirty="0" smtClean="0"/>
              <a:t>) </a:t>
            </a:r>
            <a:r>
              <a:rPr lang="ru-RU" sz="2000" dirty="0"/>
              <a:t>– </a:t>
            </a:r>
            <a:r>
              <a:rPr lang="ru-RU" sz="2000" dirty="0" smtClean="0"/>
              <a:t>с 3</a:t>
            </a:r>
            <a:r>
              <a:rPr lang="ru-RU" sz="2000" dirty="0"/>
              <a:t>-4 </a:t>
            </a:r>
            <a:r>
              <a:rPr lang="ru-RU" sz="2000" dirty="0" smtClean="0"/>
              <a:t>лет; </a:t>
            </a:r>
          </a:p>
          <a:p>
            <a:pPr marL="800100" lvl="1" indent="-342900">
              <a:buFont typeface="Arial"/>
              <a:buChar char="•"/>
            </a:pPr>
            <a:r>
              <a:rPr lang="ru-RU" sz="2000" dirty="0" smtClean="0"/>
              <a:t>подготовительное дошкольное образование (</a:t>
            </a:r>
            <a:r>
              <a:rPr lang="ru-RU" sz="2000" dirty="0" err="1" smtClean="0"/>
              <a:t>ганхова</a:t>
            </a:r>
            <a:r>
              <a:rPr lang="ru-RU" sz="2000" dirty="0" smtClean="0"/>
              <a:t>) с 5 лет.</a:t>
            </a:r>
          </a:p>
          <a:p>
            <a:r>
              <a:rPr lang="ru-RU" sz="2000" b="1" dirty="0" smtClean="0"/>
              <a:t>2.  Начальное </a:t>
            </a:r>
            <a:r>
              <a:rPr lang="ru-RU" sz="2000" b="1" dirty="0"/>
              <a:t>образование </a:t>
            </a:r>
            <a:r>
              <a:rPr lang="ru-RU" sz="2000" dirty="0"/>
              <a:t>(</a:t>
            </a:r>
            <a:r>
              <a:rPr lang="ru-RU" sz="2000" dirty="0" err="1"/>
              <a:t>Хинух</a:t>
            </a:r>
            <a:r>
              <a:rPr lang="ru-RU" sz="2000" dirty="0"/>
              <a:t> </a:t>
            </a:r>
            <a:r>
              <a:rPr lang="ru-RU" sz="2000" dirty="0" err="1"/>
              <a:t>Йесоди</a:t>
            </a:r>
            <a:r>
              <a:rPr lang="ru-RU" sz="2000" dirty="0"/>
              <a:t>): классы 1-</a:t>
            </a:r>
            <a:r>
              <a:rPr lang="ru-RU" sz="2000" dirty="0" smtClean="0"/>
              <a:t>6 (</a:t>
            </a:r>
            <a:r>
              <a:rPr lang="ru-RU" sz="2000" dirty="0"/>
              <a:t>от 6 до 11 </a:t>
            </a:r>
            <a:r>
              <a:rPr lang="ru-RU" sz="2000" dirty="0" smtClean="0"/>
              <a:t>	лет</a:t>
            </a:r>
            <a:r>
              <a:rPr lang="ru-RU" sz="2000" dirty="0"/>
              <a:t>); </a:t>
            </a:r>
            <a:r>
              <a:rPr lang="ru-RU" sz="2000" dirty="0" smtClean="0"/>
              <a:t>	или классы </a:t>
            </a:r>
            <a:r>
              <a:rPr lang="ru-RU" sz="2000" dirty="0"/>
              <a:t>1-</a:t>
            </a:r>
            <a:r>
              <a:rPr lang="ru-RU" sz="2000" dirty="0" smtClean="0"/>
              <a:t>8 (</a:t>
            </a:r>
            <a:r>
              <a:rPr lang="ru-RU" sz="2000" dirty="0"/>
              <a:t>от 6 до 13 лет). </a:t>
            </a:r>
            <a:endParaRPr lang="ru-RU" sz="2000" dirty="0" smtClean="0"/>
          </a:p>
          <a:p>
            <a:r>
              <a:rPr lang="ru-RU" sz="2000" b="1" dirty="0" smtClean="0"/>
              <a:t>3.  Старшее </a:t>
            </a:r>
            <a:r>
              <a:rPr lang="ru-RU" sz="2000" b="1" dirty="0"/>
              <a:t>и среднее образование </a:t>
            </a:r>
            <a:r>
              <a:rPr lang="ru-RU" sz="2000" dirty="0"/>
              <a:t>(</a:t>
            </a:r>
            <a:r>
              <a:rPr lang="ru-RU" sz="2000" dirty="0" err="1"/>
              <a:t>Хинух</a:t>
            </a:r>
            <a:r>
              <a:rPr lang="ru-RU" sz="2000" dirty="0"/>
              <a:t> </a:t>
            </a:r>
            <a:r>
              <a:rPr lang="ru-RU" sz="2000" dirty="0" err="1"/>
              <a:t>Аль-йесоди</a:t>
            </a:r>
            <a:r>
              <a:rPr lang="ru-RU" sz="2000" dirty="0"/>
              <a:t>): </a:t>
            </a:r>
          </a:p>
          <a:p>
            <a:pPr marL="800100" lvl="1" indent="-342900">
              <a:buFont typeface="Arial"/>
              <a:buChar char="•"/>
            </a:pPr>
            <a:r>
              <a:rPr lang="ru-RU" sz="2000" dirty="0" smtClean="0"/>
              <a:t>Средняя школа - </a:t>
            </a:r>
            <a:r>
              <a:rPr lang="ru-RU" sz="2000" dirty="0"/>
              <a:t>классы 7-9: </a:t>
            </a:r>
            <a:r>
              <a:rPr lang="ru-RU" sz="2000" dirty="0" smtClean="0"/>
              <a:t>(</a:t>
            </a:r>
            <a:r>
              <a:rPr lang="ru-RU" sz="2000" dirty="0"/>
              <a:t>от 12 до 14 лет); </a:t>
            </a:r>
          </a:p>
          <a:p>
            <a:pPr marL="800100" lvl="1" indent="-342900">
              <a:buFont typeface="Arial"/>
              <a:buChar char="•"/>
            </a:pPr>
            <a:r>
              <a:rPr lang="ru-RU" sz="2000" dirty="0" smtClean="0"/>
              <a:t>Старшая школа - </a:t>
            </a:r>
            <a:r>
              <a:rPr lang="ru-RU" sz="2000" dirty="0"/>
              <a:t>классы 10-12: </a:t>
            </a:r>
            <a:r>
              <a:rPr lang="ru-RU" sz="2000" dirty="0" smtClean="0"/>
              <a:t>(</a:t>
            </a:r>
            <a:r>
              <a:rPr lang="ru-RU" sz="2000" dirty="0"/>
              <a:t>от 15 до 17 </a:t>
            </a:r>
            <a:r>
              <a:rPr lang="ru-RU" sz="2000" dirty="0" smtClean="0"/>
              <a:t>лет</a:t>
            </a:r>
            <a:r>
              <a:rPr lang="ru-RU" sz="2000" dirty="0"/>
              <a:t>); </a:t>
            </a:r>
          </a:p>
          <a:p>
            <a:pPr marL="800100" lvl="1" indent="-342900">
              <a:buFont typeface="Arial"/>
              <a:buChar char="•"/>
            </a:pPr>
            <a:r>
              <a:rPr lang="ru-RU" sz="2000" dirty="0" smtClean="0"/>
              <a:t>Тихон </a:t>
            </a:r>
            <a:r>
              <a:rPr lang="ru-RU" sz="2000" dirty="0"/>
              <a:t>- классы 7-12: </a:t>
            </a:r>
            <a:r>
              <a:rPr lang="ru-RU" sz="2000" dirty="0" smtClean="0"/>
              <a:t>(</a:t>
            </a:r>
            <a:r>
              <a:rPr lang="ru-RU" sz="2000" dirty="0"/>
              <a:t>от 12 до 17 лет); </a:t>
            </a:r>
          </a:p>
          <a:p>
            <a:pPr marL="800100" lvl="1" indent="-342900">
              <a:buFont typeface="Arial"/>
              <a:buChar char="•"/>
            </a:pPr>
            <a:r>
              <a:rPr lang="ru-RU" sz="2000" dirty="0" smtClean="0"/>
              <a:t>Тихон </a:t>
            </a:r>
            <a:r>
              <a:rPr lang="ru-RU" sz="2000" dirty="0"/>
              <a:t>- классы 9-12: </a:t>
            </a:r>
            <a:r>
              <a:rPr lang="ru-RU" sz="2000" dirty="0" smtClean="0"/>
              <a:t>(</a:t>
            </a:r>
            <a:r>
              <a:rPr lang="ru-RU" sz="2000" dirty="0"/>
              <a:t>от </a:t>
            </a:r>
            <a:r>
              <a:rPr lang="ru-RU" sz="2000" dirty="0" smtClean="0"/>
              <a:t>14 до 17 </a:t>
            </a:r>
            <a:r>
              <a:rPr lang="ru-RU" sz="2000" dirty="0"/>
              <a:t>лет)</a:t>
            </a:r>
            <a:r>
              <a:rPr lang="ru-RU" sz="2000" dirty="0" smtClean="0"/>
              <a:t>.</a:t>
            </a:r>
            <a:endParaRPr lang="ru-RU" sz="2000" dirty="0"/>
          </a:p>
          <a:p>
            <a:pPr marL="457200" indent="-457200">
              <a:buAutoNum type="arabicPeriod" startAt="4"/>
            </a:pPr>
            <a:r>
              <a:rPr lang="ru-RU" sz="2000" b="1" dirty="0" smtClean="0"/>
              <a:t>Среднее специальное и высшее образование </a:t>
            </a:r>
          </a:p>
          <a:p>
            <a:r>
              <a:rPr lang="ru-RU" sz="2000" b="1" dirty="0"/>
              <a:t>	</a:t>
            </a:r>
            <a:r>
              <a:rPr lang="ru-RU" sz="2000" dirty="0" smtClean="0"/>
              <a:t>(</a:t>
            </a:r>
            <a:r>
              <a:rPr lang="ru-RU" sz="2000" dirty="0" err="1"/>
              <a:t>Л</a:t>
            </a:r>
            <a:r>
              <a:rPr lang="ru-RU" sz="2000" dirty="0" err="1" smtClean="0"/>
              <a:t>имудим</a:t>
            </a:r>
            <a:r>
              <a:rPr lang="ru-RU" sz="2000" dirty="0" smtClean="0"/>
              <a:t> аль </a:t>
            </a:r>
            <a:r>
              <a:rPr lang="ru-RU" sz="2000" dirty="0" err="1" smtClean="0"/>
              <a:t>тихониим</a:t>
            </a:r>
            <a:r>
              <a:rPr lang="ru-RU" sz="2000" dirty="0" smtClean="0"/>
              <a:t> и </a:t>
            </a:r>
            <a:r>
              <a:rPr lang="ru-RU" sz="2000" dirty="0" err="1" smtClean="0"/>
              <a:t>академаим</a:t>
            </a:r>
            <a:r>
              <a:rPr lang="ru-RU" sz="2000" dirty="0" smtClean="0"/>
              <a:t>) - от 18 лет и старше. </a:t>
            </a:r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855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Изображение 16" descr="181647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546" y="470007"/>
            <a:ext cx="3842262" cy="26602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Изображение 17" descr="0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546" y="3312679"/>
            <a:ext cx="3842262" cy="2643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Прямоугольник 19"/>
          <p:cNvSpPr/>
          <p:nvPr/>
        </p:nvSpPr>
        <p:spPr>
          <a:xfrm>
            <a:off x="4294910" y="354552"/>
            <a:ext cx="4572000" cy="89255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n-US" sz="2600" b="1" dirty="0" err="1">
                <a:solidFill>
                  <a:schemeClr val="bg1"/>
                </a:solidFill>
              </a:rPr>
              <a:t>более</a:t>
            </a:r>
            <a:r>
              <a:rPr lang="en-US" sz="2600" b="1" dirty="0">
                <a:solidFill>
                  <a:schemeClr val="bg1"/>
                </a:solidFill>
              </a:rPr>
              <a:t> 80%</a:t>
            </a:r>
            <a:r>
              <a:rPr lang="ru-RU" sz="2600" b="1" dirty="0">
                <a:solidFill>
                  <a:schemeClr val="bg1"/>
                </a:solidFill>
              </a:rPr>
              <a:t> - </a:t>
            </a:r>
            <a:r>
              <a:rPr lang="en-US" sz="2600" b="1" dirty="0" err="1">
                <a:solidFill>
                  <a:schemeClr val="bg1"/>
                </a:solidFill>
              </a:rPr>
              <a:t>охват</a:t>
            </a:r>
            <a:r>
              <a:rPr lang="en-US" sz="2600" b="1" dirty="0">
                <a:solidFill>
                  <a:schemeClr val="bg1"/>
                </a:solidFill>
              </a:rPr>
              <a:t> </a:t>
            </a:r>
            <a:r>
              <a:rPr lang="en-US" sz="2600" b="1" dirty="0" err="1">
                <a:solidFill>
                  <a:schemeClr val="bg1"/>
                </a:solidFill>
              </a:rPr>
              <a:t>детеи</a:t>
            </a:r>
            <a:r>
              <a:rPr lang="en-US" sz="2600" b="1" dirty="0">
                <a:solidFill>
                  <a:schemeClr val="bg1"/>
                </a:solidFill>
              </a:rPr>
              <a:t>̆ </a:t>
            </a:r>
            <a:r>
              <a:rPr lang="en-US" sz="2600" b="1" dirty="0" err="1">
                <a:solidFill>
                  <a:schemeClr val="bg1"/>
                </a:solidFill>
              </a:rPr>
              <a:t>дошкольным</a:t>
            </a:r>
            <a:r>
              <a:rPr lang="en-US" sz="2600" b="1" dirty="0">
                <a:solidFill>
                  <a:schemeClr val="bg1"/>
                </a:solidFill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</a:rPr>
              <a:t>образование</a:t>
            </a:r>
            <a:r>
              <a:rPr lang="ru-RU" sz="2600" b="1" dirty="0" smtClean="0">
                <a:solidFill>
                  <a:schemeClr val="bg1"/>
                </a:solidFill>
              </a:rPr>
              <a:t>м</a:t>
            </a:r>
            <a:endParaRPr lang="ru-RU" sz="2600" b="1" dirty="0">
              <a:solidFill>
                <a:schemeClr val="bg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94910" y="1619908"/>
            <a:ext cx="4572000" cy="169277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n-US" sz="2600" b="1" dirty="0" err="1" smtClean="0">
                <a:solidFill>
                  <a:schemeClr val="bg1"/>
                </a:solidFill>
              </a:rPr>
              <a:t>час</a:t>
            </a:r>
            <a:r>
              <a:rPr lang="ru-RU" sz="2600" b="1" dirty="0" smtClean="0">
                <a:solidFill>
                  <a:schemeClr val="bg1"/>
                </a:solidFill>
              </a:rPr>
              <a:t>т</a:t>
            </a:r>
            <a:r>
              <a:rPr lang="en-US" sz="2600" b="1" dirty="0" err="1" smtClean="0">
                <a:solidFill>
                  <a:schemeClr val="bg1"/>
                </a:solidFill>
              </a:rPr>
              <a:t>ныи</a:t>
            </a:r>
            <a:r>
              <a:rPr lang="en-US" sz="2600" b="1" dirty="0">
                <a:solidFill>
                  <a:schemeClr val="bg1"/>
                </a:solidFill>
              </a:rPr>
              <a:t>̆ </a:t>
            </a:r>
            <a:r>
              <a:rPr lang="en-US" sz="2600" b="1" dirty="0" err="1">
                <a:solidFill>
                  <a:schemeClr val="bg1"/>
                </a:solidFill>
              </a:rPr>
              <a:t>сектор</a:t>
            </a:r>
            <a:r>
              <a:rPr lang="en-US" sz="2600" b="1" dirty="0">
                <a:solidFill>
                  <a:schemeClr val="bg1"/>
                </a:solidFill>
              </a:rPr>
              <a:t> </a:t>
            </a:r>
            <a:r>
              <a:rPr lang="en-US" sz="2600" b="1" dirty="0" err="1">
                <a:solidFill>
                  <a:schemeClr val="bg1"/>
                </a:solidFill>
              </a:rPr>
              <a:t>обеспечивает</a:t>
            </a:r>
            <a:r>
              <a:rPr lang="en-US" sz="2600" b="1" dirty="0">
                <a:solidFill>
                  <a:schemeClr val="bg1"/>
                </a:solidFill>
              </a:rPr>
              <a:t> </a:t>
            </a:r>
            <a:r>
              <a:rPr lang="en-US" sz="2600" b="1" dirty="0" err="1">
                <a:solidFill>
                  <a:schemeClr val="bg1"/>
                </a:solidFill>
              </a:rPr>
              <a:t>почти</a:t>
            </a:r>
            <a:r>
              <a:rPr lang="en-US" sz="2600" b="1" dirty="0">
                <a:solidFill>
                  <a:schemeClr val="bg1"/>
                </a:solidFill>
              </a:rPr>
              <a:t> 25% </a:t>
            </a:r>
            <a:r>
              <a:rPr lang="en-US" sz="2600" b="1" dirty="0" err="1">
                <a:solidFill>
                  <a:schemeClr val="bg1"/>
                </a:solidFill>
              </a:rPr>
              <a:t>общего</a:t>
            </a:r>
            <a:r>
              <a:rPr lang="en-US" sz="2600" b="1" dirty="0">
                <a:solidFill>
                  <a:schemeClr val="bg1"/>
                </a:solidFill>
              </a:rPr>
              <a:t> </a:t>
            </a:r>
            <a:r>
              <a:rPr lang="en-US" sz="2600" b="1" dirty="0" err="1">
                <a:solidFill>
                  <a:schemeClr val="bg1"/>
                </a:solidFill>
              </a:rPr>
              <a:t>финансирования</a:t>
            </a:r>
            <a:r>
              <a:rPr lang="en-US" sz="2600" b="1" dirty="0">
                <a:solidFill>
                  <a:schemeClr val="bg1"/>
                </a:solidFill>
              </a:rPr>
              <a:t> </a:t>
            </a:r>
            <a:r>
              <a:rPr lang="en-US" sz="2600" b="1" dirty="0" err="1">
                <a:solidFill>
                  <a:schemeClr val="bg1"/>
                </a:solidFill>
              </a:rPr>
              <a:t>дошкольных</a:t>
            </a:r>
            <a:r>
              <a:rPr lang="en-US" sz="2600" b="1" dirty="0">
                <a:solidFill>
                  <a:schemeClr val="bg1"/>
                </a:solidFill>
              </a:rPr>
              <a:t> </a:t>
            </a:r>
            <a:r>
              <a:rPr lang="en-US" sz="2600" b="1" dirty="0" err="1">
                <a:solidFill>
                  <a:schemeClr val="bg1"/>
                </a:solidFill>
              </a:rPr>
              <a:t>организации</a:t>
            </a:r>
            <a:r>
              <a:rPr lang="en-US" sz="2600" b="1" dirty="0">
                <a:solidFill>
                  <a:schemeClr val="bg1"/>
                </a:solidFill>
              </a:rPr>
              <a:t>̆</a:t>
            </a:r>
            <a:endParaRPr lang="ru-RU" sz="2600" b="1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294910" y="3685484"/>
            <a:ext cx="4572000" cy="249299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en-US" sz="2600" b="1" dirty="0" err="1">
                <a:solidFill>
                  <a:schemeClr val="bg1"/>
                </a:solidFill>
              </a:rPr>
              <a:t>стандарт</a:t>
            </a:r>
            <a:r>
              <a:rPr lang="en-US" sz="2600" b="1" dirty="0">
                <a:solidFill>
                  <a:schemeClr val="bg1"/>
                </a:solidFill>
              </a:rPr>
              <a:t> </a:t>
            </a:r>
            <a:r>
              <a:rPr lang="en-US" sz="2600" b="1" dirty="0" err="1">
                <a:solidFill>
                  <a:schemeClr val="bg1"/>
                </a:solidFill>
              </a:rPr>
              <a:t>обязательного</a:t>
            </a:r>
            <a:r>
              <a:rPr lang="en-US" sz="2600" b="1" dirty="0">
                <a:solidFill>
                  <a:schemeClr val="bg1"/>
                </a:solidFill>
              </a:rPr>
              <a:t> </a:t>
            </a:r>
            <a:r>
              <a:rPr lang="en-US" sz="2600" b="1" dirty="0" err="1">
                <a:solidFill>
                  <a:schemeClr val="bg1"/>
                </a:solidFill>
              </a:rPr>
              <a:t>дошкольного</a:t>
            </a:r>
            <a:r>
              <a:rPr lang="en-US" sz="2600" b="1" dirty="0">
                <a:solidFill>
                  <a:schemeClr val="bg1"/>
                </a:solidFill>
              </a:rPr>
              <a:t> </a:t>
            </a:r>
            <a:r>
              <a:rPr lang="en-US" sz="2600" b="1" dirty="0" err="1" smtClean="0">
                <a:solidFill>
                  <a:schemeClr val="bg1"/>
                </a:solidFill>
              </a:rPr>
              <a:t>образования</a:t>
            </a:r>
            <a:r>
              <a:rPr lang="ru-RU" sz="2600" b="1" dirty="0" smtClean="0">
                <a:solidFill>
                  <a:schemeClr val="bg1"/>
                </a:solidFill>
              </a:rPr>
              <a:t> предусматривает </a:t>
            </a:r>
            <a:r>
              <a:rPr lang="en-US" sz="2600" b="1" dirty="0" err="1" smtClean="0">
                <a:solidFill>
                  <a:schemeClr val="bg1"/>
                </a:solidFill>
              </a:rPr>
              <a:t>краткосрочные</a:t>
            </a:r>
            <a:r>
              <a:rPr lang="en-US" sz="2600" b="1" dirty="0" smtClean="0">
                <a:solidFill>
                  <a:schemeClr val="bg1"/>
                </a:solidFill>
              </a:rPr>
              <a:t> </a:t>
            </a:r>
            <a:r>
              <a:rPr lang="en-US" sz="2600" b="1" dirty="0">
                <a:solidFill>
                  <a:schemeClr val="bg1"/>
                </a:solidFill>
              </a:rPr>
              <a:t>4-часовые </a:t>
            </a:r>
            <a:r>
              <a:rPr lang="en-US" sz="2600" b="1" dirty="0" err="1">
                <a:solidFill>
                  <a:schemeClr val="bg1"/>
                </a:solidFill>
              </a:rPr>
              <a:t>программы</a:t>
            </a:r>
            <a:r>
              <a:rPr lang="en-US" sz="2600" b="1" dirty="0">
                <a:solidFill>
                  <a:schemeClr val="bg1"/>
                </a:solidFill>
              </a:rPr>
              <a:t> </a:t>
            </a:r>
            <a:r>
              <a:rPr lang="en-US" sz="2600" b="1" dirty="0" err="1">
                <a:solidFill>
                  <a:schemeClr val="bg1"/>
                </a:solidFill>
              </a:rPr>
              <a:t>без</a:t>
            </a:r>
            <a:r>
              <a:rPr lang="en-US" sz="2600" b="1" dirty="0">
                <a:solidFill>
                  <a:schemeClr val="bg1"/>
                </a:solidFill>
              </a:rPr>
              <a:t> </a:t>
            </a:r>
            <a:r>
              <a:rPr lang="en-US" sz="2600" b="1" dirty="0" err="1">
                <a:solidFill>
                  <a:schemeClr val="bg1"/>
                </a:solidFill>
              </a:rPr>
              <a:t>услуг</a:t>
            </a:r>
            <a:r>
              <a:rPr lang="en-US" sz="2600" b="1" dirty="0">
                <a:solidFill>
                  <a:schemeClr val="bg1"/>
                </a:solidFill>
              </a:rPr>
              <a:t> </a:t>
            </a:r>
            <a:r>
              <a:rPr lang="en-US" sz="2600" b="1" dirty="0" err="1">
                <a:solidFill>
                  <a:schemeClr val="bg1"/>
                </a:solidFill>
              </a:rPr>
              <a:t>по</a:t>
            </a:r>
            <a:r>
              <a:rPr lang="en-US" sz="2600" b="1" dirty="0">
                <a:solidFill>
                  <a:schemeClr val="bg1"/>
                </a:solidFill>
              </a:rPr>
              <a:t> </a:t>
            </a:r>
            <a:r>
              <a:rPr lang="en-US" sz="2600" b="1" dirty="0" err="1">
                <a:solidFill>
                  <a:schemeClr val="bg1"/>
                </a:solidFill>
              </a:rPr>
              <a:t>присмотру</a:t>
            </a:r>
            <a:r>
              <a:rPr lang="en-US" sz="2600" b="1" dirty="0">
                <a:solidFill>
                  <a:schemeClr val="bg1"/>
                </a:solidFill>
              </a:rPr>
              <a:t> </a:t>
            </a:r>
            <a:r>
              <a:rPr lang="en-US" sz="2600" b="1" dirty="0" err="1">
                <a:solidFill>
                  <a:schemeClr val="bg1"/>
                </a:solidFill>
              </a:rPr>
              <a:t>и</a:t>
            </a:r>
            <a:r>
              <a:rPr lang="en-US" sz="2600" b="1" dirty="0">
                <a:solidFill>
                  <a:schemeClr val="bg1"/>
                </a:solidFill>
              </a:rPr>
              <a:t> </a:t>
            </a:r>
            <a:r>
              <a:rPr lang="en-US" sz="2600" b="1" dirty="0" err="1">
                <a:solidFill>
                  <a:schemeClr val="bg1"/>
                </a:solidFill>
              </a:rPr>
              <a:t>уходу</a:t>
            </a:r>
            <a:endParaRPr lang="ru-RU" sz="2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87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58755" y="158763"/>
            <a:ext cx="8788219" cy="1417528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/>
            <a:r>
              <a:rPr lang="ru-RU" sz="4000" b="1" dirty="0" smtClean="0"/>
              <a:t>Государственное регулирование дошкольного образования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9619" y="1791782"/>
            <a:ext cx="8250093" cy="5247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Закон об обязательном образовании (1949 г.) </a:t>
            </a:r>
            <a:r>
              <a:rPr lang="ru-RU" b="1" dirty="0" smtClean="0"/>
              <a:t> </a:t>
            </a:r>
            <a:r>
              <a:rPr lang="ru-RU" dirty="0" smtClean="0"/>
              <a:t>+ реформы разных лет</a:t>
            </a:r>
          </a:p>
          <a:p>
            <a:endParaRPr lang="ru-RU" dirty="0"/>
          </a:p>
          <a:p>
            <a:r>
              <a:rPr lang="ru-RU" dirty="0" smtClean="0"/>
              <a:t>С 3 </a:t>
            </a:r>
            <a:r>
              <a:rPr lang="en-US" dirty="0" err="1" smtClean="0"/>
              <a:t>лет</a:t>
            </a:r>
            <a:r>
              <a:rPr lang="en-US" dirty="0" smtClean="0"/>
              <a:t> </a:t>
            </a:r>
            <a:r>
              <a:rPr lang="en-US" dirty="0" err="1" smtClean="0"/>
              <a:t>дошкольное</a:t>
            </a:r>
            <a:r>
              <a:rPr lang="en-US" dirty="0" smtClean="0"/>
              <a:t> </a:t>
            </a:r>
            <a:r>
              <a:rPr lang="en-US" dirty="0" err="1" smtClean="0"/>
              <a:t>образование</a:t>
            </a:r>
            <a:r>
              <a:rPr lang="ru-RU" dirty="0"/>
              <a:t> </a:t>
            </a:r>
            <a:r>
              <a:rPr lang="en-US" dirty="0" err="1" smtClean="0"/>
              <a:t>бесплатное</a:t>
            </a:r>
            <a:r>
              <a:rPr lang="ru-RU" dirty="0" smtClean="0"/>
              <a:t>, с 5 лет - обязательное.</a:t>
            </a:r>
          </a:p>
          <a:p>
            <a:endParaRPr lang="ru-RU" dirty="0"/>
          </a:p>
          <a:p>
            <a:pPr algn="ctr"/>
            <a:r>
              <a:rPr lang="ru-RU" sz="2000" b="1" dirty="0" smtClean="0"/>
              <a:t>Дошкольные учреждения:</a:t>
            </a:r>
          </a:p>
          <a:p>
            <a:pPr algn="ctr"/>
            <a:endParaRPr lang="ru-RU" sz="900" b="1" dirty="0" smtClean="0"/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ru-RU" dirty="0" smtClean="0"/>
              <a:t>ясли, </a:t>
            </a:r>
            <a:r>
              <a:rPr lang="ru-RU" dirty="0"/>
              <a:t>находящиеся в ведении Министерства </a:t>
            </a:r>
            <a:r>
              <a:rPr lang="ru-RU" dirty="0" smtClean="0"/>
              <a:t>экономики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ru-RU" dirty="0"/>
              <a:t>я</a:t>
            </a:r>
            <a:r>
              <a:rPr lang="ru-RU" dirty="0" smtClean="0"/>
              <a:t>сли системы </a:t>
            </a:r>
            <a:r>
              <a:rPr lang="ru-RU" dirty="0" err="1" smtClean="0"/>
              <a:t>Вицо</a:t>
            </a:r>
            <a:r>
              <a:rPr lang="ru-RU" dirty="0" smtClean="0"/>
              <a:t>, </a:t>
            </a:r>
            <a:r>
              <a:rPr lang="ru-RU" dirty="0" err="1" smtClean="0"/>
              <a:t>Наамат</a:t>
            </a:r>
            <a:r>
              <a:rPr lang="ru-RU" dirty="0" smtClean="0"/>
              <a:t>, ИГУМ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ru-RU" dirty="0" smtClean="0"/>
              <a:t>детские сады муниципального подчинения под надзором Министерства образования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ru-RU" dirty="0" smtClean="0"/>
              <a:t>частные </a:t>
            </a:r>
            <a:r>
              <a:rPr lang="ru-RU" dirty="0"/>
              <a:t>детские </a:t>
            </a:r>
            <a:r>
              <a:rPr lang="ru-RU" dirty="0" smtClean="0"/>
              <a:t>учреждения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ru-RU" dirty="0"/>
              <a:t>г</a:t>
            </a:r>
            <a:r>
              <a:rPr lang="ru-RU" dirty="0" smtClean="0"/>
              <a:t>руппы продленного дня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ru-RU" dirty="0"/>
              <a:t>л</a:t>
            </a:r>
            <a:r>
              <a:rPr lang="ru-RU" dirty="0" smtClean="0"/>
              <a:t>етние детские сады</a:t>
            </a:r>
          </a:p>
          <a:p>
            <a:endParaRPr lang="ru-RU" dirty="0" smtClean="0"/>
          </a:p>
          <a:p>
            <a:r>
              <a:rPr lang="ru-RU" dirty="0" smtClean="0"/>
              <a:t>	Применяется государственная и общественная аккредитация, лицензирование детских садов (с сентября 2019 года всех, где содержится более 7 детей), помещения проходят сертификацию </a:t>
            </a:r>
            <a:r>
              <a:rPr lang="ru-RU" dirty="0"/>
              <a:t>б</a:t>
            </a:r>
            <a:r>
              <a:rPr lang="ru-RU" dirty="0" smtClean="0"/>
              <a:t>езопасности.</a:t>
            </a:r>
          </a:p>
          <a:p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7003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347430" y="295833"/>
            <a:ext cx="8362282" cy="1143000"/>
          </a:xfrm>
        </p:spPr>
        <p:txBody>
          <a:bodyPr anchor="ctr">
            <a:noAutofit/>
          </a:bodyPr>
          <a:lstStyle/>
          <a:p>
            <a:r>
              <a:rPr lang="ru-RU" sz="4000" b="1" dirty="0" smtClean="0"/>
              <a:t>Система дошкольного образования</a:t>
            </a:r>
            <a:endParaRPr lang="ru-RU" sz="40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683825"/>
              </p:ext>
            </p:extLst>
          </p:nvPr>
        </p:nvGraphicFramePr>
        <p:xfrm>
          <a:off x="179704" y="1698035"/>
          <a:ext cx="8793576" cy="4926491"/>
        </p:xfrm>
        <a:graphic>
          <a:graphicData uri="http://schemas.openxmlformats.org/drawingml/2006/table">
            <a:tbl>
              <a:tblPr firstRow="1" firstCol="1">
                <a:tableStyleId>{7E9639D4-E3E2-4D34-9284-5A2195B3D0D7}</a:tableStyleId>
              </a:tblPr>
              <a:tblGrid>
                <a:gridCol w="11749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489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2155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34814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9636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Возраст детей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Детское</a:t>
                      </a:r>
                      <a:r>
                        <a:rPr lang="ru-RU" baseline="0" dirty="0" smtClean="0"/>
                        <a:t> учреждение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Часы работы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Управление, оплата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5371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месяца</a:t>
                      </a:r>
                      <a:r>
                        <a:rPr lang="ru-RU" baseline="0" dirty="0" smtClean="0"/>
                        <a:t> </a:t>
                      </a:r>
                      <a:r>
                        <a:rPr lang="mr-IN" baseline="0" dirty="0" smtClean="0"/>
                        <a:t>–</a:t>
                      </a:r>
                      <a:r>
                        <a:rPr lang="ru-RU" baseline="0" dirty="0" smtClean="0"/>
                        <a:t> 3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Семейные</a:t>
                      </a:r>
                      <a:r>
                        <a:rPr lang="ru-RU" baseline="0" dirty="0" smtClean="0"/>
                        <a:t> ясли, ясли на дому, детский сад-ясли (</a:t>
                      </a:r>
                      <a:r>
                        <a:rPr lang="ru-RU" baseline="0" dirty="0" err="1" smtClean="0"/>
                        <a:t>мишпахтон</a:t>
                      </a:r>
                      <a:r>
                        <a:rPr lang="ru-RU" baseline="0" dirty="0" smtClean="0"/>
                        <a:t>, </a:t>
                      </a:r>
                      <a:r>
                        <a:rPr lang="ru-RU" baseline="0" dirty="0" err="1" smtClean="0"/>
                        <a:t>пеутон</a:t>
                      </a:r>
                      <a:r>
                        <a:rPr lang="ru-RU" baseline="0" dirty="0" smtClean="0"/>
                        <a:t>, </a:t>
                      </a:r>
                      <a:r>
                        <a:rPr lang="ru-RU" baseline="0" dirty="0" err="1" smtClean="0"/>
                        <a:t>маон</a:t>
                      </a:r>
                      <a:r>
                        <a:rPr lang="ru-RU" baseline="0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7.00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mr-IN" sz="1600" baseline="0" dirty="0" smtClean="0"/>
                        <a:t>–</a:t>
                      </a:r>
                      <a:r>
                        <a:rPr lang="ru-RU" sz="1600" baseline="0" dirty="0" smtClean="0"/>
                        <a:t> 16.00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Частные, субсидированные, муниципальные,</a:t>
                      </a:r>
                      <a:r>
                        <a:rPr lang="ru-RU" sz="1600" baseline="0" dirty="0" smtClean="0"/>
                        <a:t> платно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490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года </a:t>
                      </a:r>
                    </a:p>
                    <a:p>
                      <a:pPr algn="ctr"/>
                      <a:r>
                        <a:rPr lang="mr-IN" dirty="0" smtClean="0"/>
                        <a:t>–</a:t>
                      </a:r>
                      <a:r>
                        <a:rPr lang="ru-RU" dirty="0" smtClean="0"/>
                        <a:t> 5 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Детский сад</a:t>
                      </a:r>
                      <a:r>
                        <a:rPr lang="ru-RU" baseline="0" dirty="0" smtClean="0"/>
                        <a:t> младшая, средняя группы (ген </a:t>
                      </a:r>
                      <a:r>
                        <a:rPr lang="ru-RU" baseline="0" dirty="0" err="1" smtClean="0"/>
                        <a:t>еладим</a:t>
                      </a:r>
                      <a:r>
                        <a:rPr lang="ru-RU" baseline="0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7.30 </a:t>
                      </a:r>
                      <a:r>
                        <a:rPr lang="mr-IN" sz="1600" dirty="0" smtClean="0"/>
                        <a:t>–</a:t>
                      </a:r>
                      <a:r>
                        <a:rPr lang="ru-RU" sz="1600" dirty="0" smtClean="0"/>
                        <a:t> 14.00</a:t>
                      </a:r>
                      <a:r>
                        <a:rPr lang="ru-RU" sz="1600" baseline="0" dirty="0" smtClean="0"/>
                        <a:t>                            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Частные, субсидированные, муниципальные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2571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r>
                        <a:rPr lang="ru-RU" baseline="0" dirty="0" smtClean="0"/>
                        <a:t> - 6 </a:t>
                      </a:r>
                      <a:r>
                        <a:rPr lang="ru-RU" dirty="0" smtClean="0"/>
                        <a:t> 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Старшая</a:t>
                      </a:r>
                      <a:r>
                        <a:rPr lang="ru-RU" baseline="0" dirty="0" smtClean="0"/>
                        <a:t> подготовительная группа (</a:t>
                      </a:r>
                      <a:r>
                        <a:rPr lang="ru-RU" baseline="0" dirty="0" err="1" smtClean="0"/>
                        <a:t>ган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хова</a:t>
                      </a:r>
                      <a:r>
                        <a:rPr lang="ru-RU" baseline="0" dirty="0" smtClean="0"/>
                        <a:t>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8.00 </a:t>
                      </a:r>
                      <a:r>
                        <a:rPr lang="mr-IN" sz="1600" dirty="0" smtClean="0"/>
                        <a:t>–</a:t>
                      </a:r>
                      <a:r>
                        <a:rPr lang="ru-RU" sz="1600" dirty="0" smtClean="0"/>
                        <a:t> 13.00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Муниципальные,</a:t>
                      </a:r>
                      <a:r>
                        <a:rPr lang="ru-RU" sz="1600" baseline="0" dirty="0" smtClean="0"/>
                        <a:t> бесплатно, обязательно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969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года </a:t>
                      </a:r>
                    </a:p>
                    <a:p>
                      <a:pPr algn="ctr"/>
                      <a:r>
                        <a:rPr lang="mr-IN" dirty="0" smtClean="0"/>
                        <a:t>–</a:t>
                      </a:r>
                      <a:r>
                        <a:rPr lang="ru-RU" dirty="0" smtClean="0"/>
                        <a:t> 5 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Группа продленного дня (</a:t>
                      </a:r>
                      <a:r>
                        <a:rPr lang="ru-RU" dirty="0" err="1" smtClean="0"/>
                        <a:t>цахарон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 18.00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Платно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1785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Летний детский сад (</a:t>
                      </a:r>
                      <a:r>
                        <a:rPr lang="ru-RU" dirty="0" err="1" smtClean="0"/>
                        <a:t>кайтана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</a:t>
                      </a:r>
                      <a:r>
                        <a:rPr lang="ru-RU" sz="1600" baseline="0" dirty="0" smtClean="0"/>
                        <a:t> 18.00 во время каникул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Платно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907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56643_2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760" y="2019772"/>
            <a:ext cx="3878751" cy="24679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Изображение 2" descr="27093340335_430860e5c5_z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760" y="73551"/>
            <a:ext cx="2754967" cy="1852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975511" y="387048"/>
            <a:ext cx="5019524" cy="49244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Ясли от 3 месяцев до 3 лет</a:t>
            </a:r>
            <a:endParaRPr lang="ru-RU" sz="2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242214" y="1111993"/>
            <a:ext cx="4569545" cy="1754327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Домашний детский </a:t>
            </a:r>
            <a:r>
              <a:rPr lang="ru-RU" sz="1800" dirty="0" smtClean="0"/>
              <a:t>сад (семейные ясли)</a:t>
            </a:r>
          </a:p>
          <a:p>
            <a:endParaRPr lang="ru-RU" sz="1800" dirty="0"/>
          </a:p>
          <a:p>
            <a:r>
              <a:rPr lang="ru-RU" sz="1800" dirty="0"/>
              <a:t>Частный детский сад</a:t>
            </a:r>
          </a:p>
          <a:p>
            <a:endParaRPr lang="ru-RU" sz="1800" dirty="0" smtClean="0"/>
          </a:p>
          <a:p>
            <a:r>
              <a:rPr lang="ru-RU" sz="1800" dirty="0"/>
              <a:t>Субсидированный детский сад </a:t>
            </a:r>
          </a:p>
          <a:p>
            <a:r>
              <a:rPr lang="ru-RU" sz="1800" dirty="0"/>
              <a:t>от </a:t>
            </a:r>
            <a:r>
              <a:rPr lang="ru-RU" sz="1800" dirty="0" smtClean="0"/>
              <a:t>организации</a:t>
            </a:r>
            <a:endParaRPr lang="ru-RU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4835019" y="3108309"/>
            <a:ext cx="3371273" cy="49244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Условия</a:t>
            </a:r>
            <a:endParaRPr lang="ru-RU" sz="2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061454" y="5684355"/>
            <a:ext cx="2906706" cy="36933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з</a:t>
            </a:r>
            <a:r>
              <a:rPr lang="ru-RU" sz="1800" dirty="0" smtClean="0"/>
              <a:t>анятия</a:t>
            </a:r>
            <a:endParaRPr lang="ru-RU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5061454" y="4775281"/>
            <a:ext cx="2906706" cy="36933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д</a:t>
            </a:r>
            <a:r>
              <a:rPr lang="ru-RU" sz="1800" dirty="0" smtClean="0"/>
              <a:t>невной сон</a:t>
            </a:r>
            <a:endParaRPr lang="ru-RU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5061454" y="5229818"/>
            <a:ext cx="2906706" cy="36933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п</a:t>
            </a:r>
            <a:r>
              <a:rPr lang="ru-RU" sz="1800" dirty="0" smtClean="0"/>
              <a:t>итание</a:t>
            </a:r>
            <a:endParaRPr lang="ru-RU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5061454" y="4320744"/>
            <a:ext cx="2906706" cy="36933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р</a:t>
            </a:r>
            <a:r>
              <a:rPr lang="ru-RU" sz="1800" dirty="0" smtClean="0"/>
              <a:t>ежим работы до 17-00</a:t>
            </a:r>
            <a:endParaRPr lang="ru-RU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5061454" y="3866207"/>
            <a:ext cx="2906706" cy="36933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п</a:t>
            </a:r>
            <a:r>
              <a:rPr lang="ru-RU" sz="1800" dirty="0" smtClean="0"/>
              <a:t>латные</a:t>
            </a:r>
            <a:endParaRPr lang="ru-RU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5061454" y="6138893"/>
            <a:ext cx="2906706" cy="36933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р</a:t>
            </a:r>
            <a:r>
              <a:rPr lang="ru-RU" sz="1800" dirty="0" smtClean="0"/>
              <a:t>азвозка детей</a:t>
            </a:r>
            <a:endParaRPr lang="ru-RU" sz="1800" dirty="0"/>
          </a:p>
        </p:txBody>
      </p:sp>
      <p:pic>
        <p:nvPicPr>
          <p:cNvPr id="5" name="Изображение 4" descr="PEUTON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760" y="4581901"/>
            <a:ext cx="4504435" cy="211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15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81434" y="192784"/>
            <a:ext cx="8776879" cy="1394847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/>
            <a:r>
              <a:rPr lang="ru-RU" sz="4000" b="1" dirty="0" smtClean="0"/>
              <a:t>Особенности воспитания. </a:t>
            </a:r>
            <a:br>
              <a:rPr lang="ru-RU" sz="4000" b="1" dirty="0" smtClean="0"/>
            </a:br>
            <a:r>
              <a:rPr lang="ru-RU" sz="4000" b="1" dirty="0" smtClean="0"/>
              <a:t>Мнение профессионала.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1529" y="6193507"/>
            <a:ext cx="8516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err="1"/>
              <a:t>Михаль</a:t>
            </a:r>
            <a:r>
              <a:rPr lang="ru-RU" dirty="0"/>
              <a:t>, заведующая яслями с 30-летним стажем в </a:t>
            </a:r>
            <a:r>
              <a:rPr lang="ru-RU" dirty="0" err="1"/>
              <a:t>М</a:t>
            </a:r>
            <a:r>
              <a:rPr lang="ru-RU" dirty="0" err="1" smtClean="0"/>
              <a:t>ошаве</a:t>
            </a:r>
            <a:r>
              <a:rPr lang="ru-RU" dirty="0" smtClean="0"/>
              <a:t> </a:t>
            </a:r>
            <a:r>
              <a:rPr lang="ru-RU" dirty="0"/>
              <a:t>(поселке) </a:t>
            </a:r>
            <a:r>
              <a:rPr lang="ru-RU" dirty="0" err="1"/>
              <a:t>Шаар</a:t>
            </a:r>
            <a:r>
              <a:rPr lang="ru-RU" dirty="0"/>
              <a:t> </a:t>
            </a:r>
            <a:r>
              <a:rPr lang="ru-RU" dirty="0" err="1" smtClean="0"/>
              <a:t>Эфраим</a:t>
            </a: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51529" y="1839799"/>
            <a:ext cx="8436690" cy="424731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	«</a:t>
            </a:r>
            <a:r>
              <a:rPr lang="mr-IN" dirty="0" smtClean="0"/>
              <a:t>…</a:t>
            </a:r>
            <a:r>
              <a:rPr lang="ru-RU" dirty="0" smtClean="0"/>
              <a:t>Детей </a:t>
            </a:r>
            <a:r>
              <a:rPr lang="ru-RU" dirty="0"/>
              <a:t>следует разделять на несколько групп.</a:t>
            </a:r>
          </a:p>
          <a:p>
            <a:r>
              <a:rPr lang="ru-RU" dirty="0" smtClean="0"/>
              <a:t>	Так</a:t>
            </a:r>
            <a:r>
              <a:rPr lang="ru-RU" dirty="0"/>
              <a:t>, распорядок дня младенцев (</a:t>
            </a:r>
            <a:r>
              <a:rPr lang="ru-RU" b="1" dirty="0"/>
              <a:t>до 1,5 лет</a:t>
            </a:r>
            <a:r>
              <a:rPr lang="ru-RU" dirty="0"/>
              <a:t>) планируется с учетом их физиологических особенностей. </a:t>
            </a:r>
            <a:r>
              <a:rPr lang="ru-RU" b="1" dirty="0"/>
              <a:t>Малышам не навязываются занятия</a:t>
            </a:r>
            <a:r>
              <a:rPr lang="ru-RU" dirty="0"/>
              <a:t>: чтение книг, музыка, игры (в том числе на развитие крупной и мелкой моторики). Занятия проводятся в атмосфере душевного тепла, с любовью и улыбкой, поскольку самое важное в этом возрасте – </a:t>
            </a:r>
            <a:r>
              <a:rPr lang="ru-RU" b="1" dirty="0"/>
              <a:t>окружить детишек лаской и заботой</a:t>
            </a:r>
            <a:r>
              <a:rPr lang="ru-RU" dirty="0"/>
              <a:t>.</a:t>
            </a:r>
          </a:p>
          <a:p>
            <a:r>
              <a:rPr lang="ru-RU" dirty="0" smtClean="0"/>
              <a:t>	Возраст </a:t>
            </a:r>
            <a:r>
              <a:rPr lang="ru-RU" b="1" dirty="0"/>
              <a:t>от 1,5 лет </a:t>
            </a:r>
            <a:r>
              <a:rPr lang="ru-RU" dirty="0"/>
              <a:t>– это период активных исследований. Дети с интересом познают все, что попадает в их поле зрения, изучают различные материалы под присмотром персонала и участвуют в организованных занятиях. В этом же возрасте малышей знакомят с </a:t>
            </a:r>
            <a:r>
              <a:rPr lang="ru-RU" b="1" dirty="0"/>
              <a:t>определением границ дозволенного </a:t>
            </a:r>
            <a:r>
              <a:rPr lang="ru-RU" dirty="0"/>
              <a:t>и закладывают </a:t>
            </a:r>
            <a:r>
              <a:rPr lang="ru-RU" b="1" dirty="0"/>
              <a:t>основы понятий дружбы и взаимности</a:t>
            </a:r>
            <a:r>
              <a:rPr lang="ru-RU" dirty="0"/>
              <a:t>.</a:t>
            </a:r>
          </a:p>
          <a:p>
            <a:r>
              <a:rPr lang="ru-RU" dirty="0" smtClean="0"/>
              <a:t>	Перед </a:t>
            </a:r>
            <a:r>
              <a:rPr lang="ru-RU" dirty="0"/>
              <a:t>детьми </a:t>
            </a:r>
            <a:r>
              <a:rPr lang="ru-RU" b="1" dirty="0" smtClean="0"/>
              <a:t>от </a:t>
            </a:r>
            <a:r>
              <a:rPr lang="ru-RU" b="1" dirty="0"/>
              <a:t>2 </a:t>
            </a:r>
            <a:r>
              <a:rPr lang="ru-RU" b="1" dirty="0" smtClean="0"/>
              <a:t>лет</a:t>
            </a:r>
            <a:r>
              <a:rPr lang="ru-RU" dirty="0" smtClean="0"/>
              <a:t> </a:t>
            </a:r>
            <a:r>
              <a:rPr lang="ru-RU" dirty="0"/>
              <a:t>персонал предстает незаменимым посредником в процессе обучения и познания. Большое внимание уделяется </a:t>
            </a:r>
            <a:r>
              <a:rPr lang="ru-RU" b="1" dirty="0"/>
              <a:t>развитию речи</a:t>
            </a:r>
            <a:r>
              <a:rPr lang="ru-RU" dirty="0"/>
              <a:t>. Но ключевой момент – обучение детишек </a:t>
            </a:r>
            <a:r>
              <a:rPr lang="ru-RU" b="1" dirty="0"/>
              <a:t>самостоятельности</a:t>
            </a:r>
            <a:r>
              <a:rPr lang="ru-RU" dirty="0"/>
              <a:t>, так необходимой им уже на следующей ступени».</a:t>
            </a:r>
          </a:p>
        </p:txBody>
      </p:sp>
    </p:spTree>
    <p:extLst>
      <p:ext uri="{BB962C8B-B14F-4D97-AF65-F5344CB8AC3E}">
        <p14:creationId xmlns:p14="http://schemas.microsoft.com/office/powerpoint/2010/main" val="386237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70342" y="365848"/>
            <a:ext cx="5019524" cy="492443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Детский сад от 3 до 5 лет</a:t>
            </a:r>
            <a:endParaRPr lang="ru-RU" sz="2600" b="1" dirty="0"/>
          </a:p>
        </p:txBody>
      </p:sp>
      <p:sp>
        <p:nvSpPr>
          <p:cNvPr id="6" name="TextBox 5"/>
          <p:cNvSpPr txBox="1"/>
          <p:nvPr/>
        </p:nvSpPr>
        <p:spPr>
          <a:xfrm rot="10800000" flipV="1">
            <a:off x="3503952" y="1192355"/>
            <a:ext cx="267615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 anchor="b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 smtClean="0"/>
              <a:t>Государственный сад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06435" y="1053856"/>
            <a:ext cx="2676155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 smtClean="0"/>
              <a:t>Субсидированный / частный </a:t>
            </a:r>
            <a:r>
              <a:rPr lang="ru-RU" sz="1800" dirty="0"/>
              <a:t>детский сад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59801" y="1884040"/>
            <a:ext cx="2693268" cy="49244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Условия</a:t>
            </a:r>
            <a:endParaRPr lang="ru-RU" sz="2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306433" y="4760425"/>
            <a:ext cx="2676152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р</a:t>
            </a:r>
            <a:r>
              <a:rPr lang="ru-RU" sz="1800" dirty="0" smtClean="0"/>
              <a:t>азнообразные </a:t>
            </a:r>
            <a:r>
              <a:rPr lang="ru-RU" sz="1800" dirty="0"/>
              <a:t>з</a:t>
            </a:r>
            <a:r>
              <a:rPr lang="ru-RU" sz="1800" dirty="0" smtClean="0"/>
              <a:t>анятия</a:t>
            </a:r>
            <a:endParaRPr lang="ru-RU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6306433" y="3521885"/>
            <a:ext cx="267615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 smtClean="0"/>
              <a:t>дневной сон</a:t>
            </a:r>
            <a:endParaRPr lang="ru-RU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6306435" y="4276653"/>
            <a:ext cx="2676155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п</a:t>
            </a:r>
            <a:r>
              <a:rPr lang="ru-RU" sz="1800" dirty="0" smtClean="0"/>
              <a:t>итание</a:t>
            </a:r>
            <a:endParaRPr lang="ru-RU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6306435" y="3032110"/>
            <a:ext cx="2676155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 err="1" smtClean="0"/>
              <a:t>Вс</a:t>
            </a:r>
            <a:r>
              <a:rPr lang="ru-RU" sz="1800" dirty="0" smtClean="0"/>
              <a:t> - </a:t>
            </a:r>
            <a:r>
              <a:rPr lang="ru-RU" sz="1800" dirty="0" err="1" smtClean="0"/>
              <a:t>пт</a:t>
            </a:r>
            <a:r>
              <a:rPr lang="ru-RU" sz="1800" dirty="0" smtClean="0"/>
              <a:t> с 7-30 до 17-00</a:t>
            </a:r>
            <a:endParaRPr lang="ru-RU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6306438" y="2548338"/>
            <a:ext cx="2676155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п</a:t>
            </a:r>
            <a:r>
              <a:rPr lang="ru-RU" sz="1800" dirty="0" smtClean="0"/>
              <a:t>латные</a:t>
            </a:r>
            <a:endParaRPr lang="ru-RU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6306441" y="5398085"/>
            <a:ext cx="2676152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р</a:t>
            </a:r>
            <a:r>
              <a:rPr lang="ru-RU" sz="1800" dirty="0" smtClean="0"/>
              <a:t>азвозка детей</a:t>
            </a:r>
            <a:endParaRPr lang="ru-RU" sz="1800" dirty="0"/>
          </a:p>
        </p:txBody>
      </p:sp>
      <p:pic>
        <p:nvPicPr>
          <p:cNvPr id="5" name="Изображение 4" descr="gal2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10" y="157001"/>
            <a:ext cx="3280861" cy="21763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Изображение 15" descr="maxresdefault-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54" y="2473834"/>
            <a:ext cx="3280861" cy="18454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3503949" y="4760425"/>
            <a:ext cx="2676152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400" dirty="0"/>
              <a:t>п</a:t>
            </a:r>
            <a:r>
              <a:rPr lang="ru-RU" sz="1400" dirty="0" smtClean="0"/>
              <a:t>рограмма от Министерства образования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502775" y="3515882"/>
            <a:ext cx="2676154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п</a:t>
            </a:r>
            <a:r>
              <a:rPr lang="ru-RU" sz="1800" dirty="0" smtClean="0"/>
              <a:t>латная продленка с обедом, обычно без сна</a:t>
            </a:r>
            <a:endParaRPr lang="ru-RU" sz="1800" dirty="0"/>
          </a:p>
        </p:txBody>
      </p:sp>
      <p:sp>
        <p:nvSpPr>
          <p:cNvPr id="20" name="TextBox 19"/>
          <p:cNvSpPr txBox="1"/>
          <p:nvPr/>
        </p:nvSpPr>
        <p:spPr>
          <a:xfrm>
            <a:off x="3502775" y="4276653"/>
            <a:ext cx="2676155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з</a:t>
            </a:r>
            <a:r>
              <a:rPr lang="ru-RU" sz="1800" dirty="0" smtClean="0"/>
              <a:t>автрак с собой</a:t>
            </a:r>
            <a:endParaRPr lang="ru-RU" sz="1800" dirty="0"/>
          </a:p>
        </p:txBody>
      </p:sp>
      <p:sp>
        <p:nvSpPr>
          <p:cNvPr id="21" name="TextBox 20"/>
          <p:cNvSpPr txBox="1"/>
          <p:nvPr/>
        </p:nvSpPr>
        <p:spPr>
          <a:xfrm>
            <a:off x="3502776" y="3032110"/>
            <a:ext cx="2676155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 err="1" smtClean="0"/>
              <a:t>Вс</a:t>
            </a:r>
            <a:r>
              <a:rPr lang="ru-RU" sz="1800" dirty="0" smtClean="0"/>
              <a:t> - </a:t>
            </a:r>
            <a:r>
              <a:rPr lang="ru-RU" sz="1800" dirty="0" err="1" smtClean="0"/>
              <a:t>пт</a:t>
            </a:r>
            <a:r>
              <a:rPr lang="ru-RU" sz="1800" dirty="0" smtClean="0"/>
              <a:t> с 7-30 до 14-00</a:t>
            </a:r>
            <a:endParaRPr lang="ru-RU" sz="1800" dirty="0"/>
          </a:p>
        </p:txBody>
      </p:sp>
      <p:sp>
        <p:nvSpPr>
          <p:cNvPr id="22" name="TextBox 21"/>
          <p:cNvSpPr txBox="1"/>
          <p:nvPr/>
        </p:nvSpPr>
        <p:spPr>
          <a:xfrm>
            <a:off x="3503949" y="2548338"/>
            <a:ext cx="2676155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б</a:t>
            </a:r>
            <a:r>
              <a:rPr lang="ru-RU" sz="1800" dirty="0" smtClean="0"/>
              <a:t>есплатные</a:t>
            </a:r>
            <a:endParaRPr lang="ru-RU" sz="1800" dirty="0"/>
          </a:p>
        </p:txBody>
      </p:sp>
      <p:sp>
        <p:nvSpPr>
          <p:cNvPr id="23" name="TextBox 22"/>
          <p:cNvSpPr txBox="1"/>
          <p:nvPr/>
        </p:nvSpPr>
        <p:spPr>
          <a:xfrm>
            <a:off x="3502775" y="5398085"/>
            <a:ext cx="267615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п</a:t>
            </a:r>
            <a:r>
              <a:rPr lang="ru-RU" sz="1800" dirty="0" smtClean="0"/>
              <a:t>латная развозка детей</a:t>
            </a:r>
            <a:endParaRPr lang="ru-RU" sz="1800" dirty="0"/>
          </a:p>
        </p:txBody>
      </p:sp>
      <p:sp>
        <p:nvSpPr>
          <p:cNvPr id="24" name="TextBox 23"/>
          <p:cNvSpPr txBox="1"/>
          <p:nvPr/>
        </p:nvSpPr>
        <p:spPr>
          <a:xfrm>
            <a:off x="3503949" y="5881859"/>
            <a:ext cx="267615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д</a:t>
            </a:r>
            <a:r>
              <a:rPr lang="ru-RU" sz="1800" dirty="0" smtClean="0"/>
              <a:t>о 35 детей в группе</a:t>
            </a:r>
            <a:endParaRPr lang="ru-RU" sz="1800" dirty="0"/>
          </a:p>
        </p:txBody>
      </p:sp>
      <p:sp>
        <p:nvSpPr>
          <p:cNvPr id="25" name="TextBox 24"/>
          <p:cNvSpPr txBox="1"/>
          <p:nvPr/>
        </p:nvSpPr>
        <p:spPr>
          <a:xfrm>
            <a:off x="6306438" y="5881859"/>
            <a:ext cx="2676152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 smtClean="0"/>
              <a:t>До 30 детей в группе</a:t>
            </a:r>
            <a:endParaRPr lang="ru-RU" sz="1800" dirty="0"/>
          </a:p>
        </p:txBody>
      </p:sp>
      <p:sp>
        <p:nvSpPr>
          <p:cNvPr id="26" name="TextBox 25"/>
          <p:cNvSpPr txBox="1"/>
          <p:nvPr/>
        </p:nvSpPr>
        <p:spPr>
          <a:xfrm>
            <a:off x="3503952" y="6339971"/>
            <a:ext cx="267615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в</a:t>
            </a:r>
            <a:r>
              <a:rPr lang="ru-RU" sz="1800" dirty="0" smtClean="0"/>
              <a:t>оспитатель, 2 нянечки</a:t>
            </a:r>
            <a:endParaRPr lang="ru-RU" sz="1800" dirty="0"/>
          </a:p>
        </p:txBody>
      </p:sp>
      <p:sp>
        <p:nvSpPr>
          <p:cNvPr id="28" name="TextBox 27"/>
          <p:cNvSpPr txBox="1"/>
          <p:nvPr/>
        </p:nvSpPr>
        <p:spPr>
          <a:xfrm>
            <a:off x="6306435" y="6339971"/>
            <a:ext cx="2676152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600" b="1"/>
            </a:lvl1pPr>
          </a:lstStyle>
          <a:p>
            <a:r>
              <a:rPr lang="ru-RU" sz="1800" dirty="0"/>
              <a:t>в</a:t>
            </a:r>
            <a:r>
              <a:rPr lang="ru-RU" sz="1800" dirty="0" smtClean="0"/>
              <a:t>оспитатели, няни</a:t>
            </a:r>
            <a:endParaRPr lang="ru-RU" sz="1800" dirty="0"/>
          </a:p>
        </p:txBody>
      </p:sp>
      <p:pic>
        <p:nvPicPr>
          <p:cNvPr id="29" name="Изображение 28" descr="detskie-sadiki-v-izraile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54" y="4459846"/>
            <a:ext cx="3280861" cy="2087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04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81434" y="192784"/>
            <a:ext cx="8776879" cy="1394847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/>
            <a:r>
              <a:rPr lang="ru-RU" sz="4000" b="1" dirty="0" smtClean="0"/>
              <a:t>Особенности воспитания. </a:t>
            </a:r>
            <a:br>
              <a:rPr lang="ru-RU" sz="4000" b="1" dirty="0" smtClean="0"/>
            </a:br>
            <a:r>
              <a:rPr lang="ru-RU" sz="4000" b="1" dirty="0" smtClean="0"/>
              <a:t>Мнение профессионала.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98585" y="6206592"/>
            <a:ext cx="7777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err="1"/>
              <a:t>Рики</a:t>
            </a:r>
            <a:r>
              <a:rPr lang="ru-RU" dirty="0"/>
              <a:t>, воспитательница муниципального детского сада в г. </a:t>
            </a:r>
            <a:r>
              <a:rPr lang="ru-RU" dirty="0" err="1" smtClean="0"/>
              <a:t>Нетания</a:t>
            </a:r>
            <a:endParaRPr lang="ru-RU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83001" y="1911383"/>
            <a:ext cx="8291822" cy="4185761"/>
          </a:xfrm>
          <a:prstGeom prst="rect">
            <a:avLst/>
          </a:prstGeom>
          <a:solidFill>
            <a:srgbClr val="FEFBE7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r>
              <a:rPr lang="ru-RU" sz="1900" dirty="0" smtClean="0"/>
              <a:t>«Дети </a:t>
            </a:r>
            <a:r>
              <a:rPr lang="ru-RU" sz="1900" dirty="0"/>
              <a:t>в возрасте 3-6 лет хотят быть в центре событий, и мы поддерживаем их в этом стремлении, пытаясь максимально разнообразить их повседневную жизнь</a:t>
            </a:r>
            <a:r>
              <a:rPr lang="ru-RU" sz="1900" dirty="0" smtClean="0"/>
              <a:t>.</a:t>
            </a:r>
            <a:endParaRPr lang="ru-RU" sz="1900" dirty="0"/>
          </a:p>
          <a:p>
            <a:r>
              <a:rPr lang="ru-RU" sz="1900" dirty="0" smtClean="0"/>
              <a:t>	Система </a:t>
            </a:r>
            <a:r>
              <a:rPr lang="ru-RU" sz="1900" dirty="0"/>
              <a:t>воспитания базируется на </a:t>
            </a:r>
            <a:r>
              <a:rPr lang="ru-RU" sz="1900" b="1" dirty="0"/>
              <a:t>расстановке границ дозволенного </a:t>
            </a:r>
            <a:r>
              <a:rPr lang="ru-RU" sz="1900" dirty="0"/>
              <a:t>в сочетании с </a:t>
            </a:r>
            <a:r>
              <a:rPr lang="ru-RU" sz="1900" b="1" dirty="0"/>
              <a:t>созданием теплой и дружелюбной атмосферы </a:t>
            </a:r>
            <a:r>
              <a:rPr lang="ru-RU" sz="1900" dirty="0"/>
              <a:t>для развития таких качеств, как </a:t>
            </a:r>
            <a:r>
              <a:rPr lang="ru-RU" sz="1900" b="1" dirty="0"/>
              <a:t>самостоятельность, ответственность, последовательность, уважение к людям, умение слушать</a:t>
            </a:r>
            <a:r>
              <a:rPr lang="ru-RU" sz="1900" dirty="0" smtClean="0"/>
              <a:t>.</a:t>
            </a:r>
            <a:endParaRPr lang="ru-RU" sz="1900" dirty="0"/>
          </a:p>
          <a:p>
            <a:r>
              <a:rPr lang="ru-RU" sz="1900" dirty="0" smtClean="0"/>
              <a:t>	Особое </a:t>
            </a:r>
            <a:r>
              <a:rPr lang="ru-RU" sz="1900" dirty="0"/>
              <a:t>внимание уделяется формированию жизненных навыков: </a:t>
            </a:r>
            <a:r>
              <a:rPr lang="ru-RU" sz="1900" b="1" dirty="0"/>
              <a:t>умению противостоять трудностям и находить решение в случае конфликта</a:t>
            </a:r>
            <a:r>
              <a:rPr lang="ru-RU" sz="1900" dirty="0" smtClean="0"/>
              <a:t>.</a:t>
            </a:r>
            <a:endParaRPr lang="ru-RU" sz="1900" dirty="0"/>
          </a:p>
          <a:p>
            <a:r>
              <a:rPr lang="ru-RU" sz="1900" dirty="0" smtClean="0"/>
              <a:t>	В </a:t>
            </a:r>
            <a:r>
              <a:rPr lang="ru-RU" sz="1900" dirty="0"/>
              <a:t>садике </a:t>
            </a:r>
            <a:r>
              <a:rPr lang="ru-RU" sz="1900" b="1" dirty="0"/>
              <a:t>нет понятия «наказание»</a:t>
            </a:r>
            <a:r>
              <a:rPr lang="ru-RU" sz="1900" dirty="0"/>
              <a:t>. Спорные ситуации тщательно разбираются и обсуждаются с детьми для достижения взаимопонимания. Это помогает ребятам овладеть хорошими коммуникативными навыками к моменту поступления в школу».</a:t>
            </a:r>
          </a:p>
        </p:txBody>
      </p:sp>
    </p:spTree>
    <p:extLst>
      <p:ext uri="{BB962C8B-B14F-4D97-AF65-F5344CB8AC3E}">
        <p14:creationId xmlns:p14="http://schemas.microsoft.com/office/powerpoint/2010/main" val="94256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иксель">
  <a:themeElements>
    <a:clrScheme name="Пиксель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Пиксель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Пиксель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3987</TotalTime>
  <Words>849</Words>
  <Application>Microsoft Office PowerPoint</Application>
  <PresentationFormat>Экран (4:3)</PresentationFormat>
  <Paragraphs>162</Paragraphs>
  <Slides>16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Пиксель</vt:lpstr>
      <vt:lpstr>Дошкольное образование в Израиле</vt:lpstr>
      <vt:lpstr>Система образования Израиля</vt:lpstr>
      <vt:lpstr>Презентация PowerPoint</vt:lpstr>
      <vt:lpstr>Государственное регулирование дошкольного образования</vt:lpstr>
      <vt:lpstr>Система дошкольного образования</vt:lpstr>
      <vt:lpstr>Презентация PowerPoint</vt:lpstr>
      <vt:lpstr>Особенности воспитания.  Мнение профессионала.</vt:lpstr>
      <vt:lpstr>Презентация PowerPoint</vt:lpstr>
      <vt:lpstr>Особенности воспитания.  Мнение профессионала.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Дошкольное образование в Израиле</dc:title>
  <dc:creator>Сергей</dc:creator>
  <cp:lastModifiedBy>Nikola</cp:lastModifiedBy>
  <cp:revision>99</cp:revision>
  <cp:lastPrinted>2019-04-30T11:02:20Z</cp:lastPrinted>
  <dcterms:created xsi:type="dcterms:W3CDTF">2019-04-27T16:27:12Z</dcterms:created>
  <dcterms:modified xsi:type="dcterms:W3CDTF">2022-04-07T05:44:14Z</dcterms:modified>
</cp:coreProperties>
</file>