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revisionInfo.xml" ContentType="application/vnd.ms-powerpoint.revisioninfo+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70" r:id="rId14"/>
    <p:sldId id="269" r:id="rId15"/>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53CE170-A37D-4202-8683-D28EE45359DB}" v="827" dt="2021-01-10T15:12:11.307"/>
    <p1510:client id="{60EF1AD0-1A57-4D0C-B011-CD887C1568AA}" v="89" dt="2021-01-18T19:48:24.414"/>
    <p1510:client id="{AD5A8BA9-4BB3-4C6C-8B82-EBDDB8BD8791}" v="13" dt="2021-01-10T00:31:3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2" autoAdjust="0"/>
    <p:restoredTop sz="94660"/>
  </p:normalViewPr>
  <p:slideViewPr>
    <p:cSldViewPr snapToGrid="0">
      <p:cViewPr varScale="1">
        <p:scale>
          <a:sx n="75" d="100"/>
          <a:sy n="75" d="100"/>
        </p:scale>
        <p:origin x="-456" y="-84"/>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p:cNvSpPr>
            <a:spLocks noGrp="1"/>
          </p:cNvSpPr>
          <p:nvPr>
            <p:ph type="dt" sz="half" idx="10"/>
          </p:nvPr>
        </p:nvSpPr>
        <p:spPr/>
        <p:txBody>
          <a:bodyPr/>
          <a:lstStyle/>
          <a:p>
            <a:fld id="{F2FFB779-270B-4192-84BA-A697F48306DC}" type="datetimeFigureOut">
              <a:rPr lang="ru-RU" smtClean="0"/>
              <a:pPr/>
              <a:t>07.04.2022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5DC19C-03DA-4066-9FF7-D0BF1BC6D6F6}" type="slidenum">
              <a:rPr lang="ru-RU" smtClean="0"/>
              <a:pPr/>
              <a:t>‹#›</a:t>
            </a:fld>
            <a:endParaRPr lang="ru-RU"/>
          </a:p>
        </p:txBody>
      </p:sp>
    </p:spTree>
    <p:extLst>
      <p:ext uri="{BB962C8B-B14F-4D97-AF65-F5344CB8AC3E}">
        <p14:creationId xmlns:p14="http://schemas.microsoft.com/office/powerpoint/2010/main" xmlns="" val="1610799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F2FFB779-270B-4192-84BA-A697F48306DC}" type="datetimeFigureOut">
              <a:rPr lang="ru-RU" smtClean="0"/>
              <a:pPr/>
              <a:t>07.04.2022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5DC19C-03DA-4066-9FF7-D0BF1BC6D6F6}" type="slidenum">
              <a:rPr lang="ru-RU" smtClean="0"/>
              <a:pPr/>
              <a:t>‹#›</a:t>
            </a:fld>
            <a:endParaRPr lang="ru-RU"/>
          </a:p>
        </p:txBody>
      </p:sp>
    </p:spTree>
    <p:extLst>
      <p:ext uri="{BB962C8B-B14F-4D97-AF65-F5344CB8AC3E}">
        <p14:creationId xmlns:p14="http://schemas.microsoft.com/office/powerpoint/2010/main" xmlns="" val="20657274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F2FFB779-270B-4192-84BA-A697F48306DC}" type="datetimeFigureOut">
              <a:rPr lang="ru-RU" smtClean="0"/>
              <a:pPr/>
              <a:t>07.04.2022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5DC19C-03DA-4066-9FF7-D0BF1BC6D6F6}" type="slidenum">
              <a:rPr lang="ru-RU" smtClean="0"/>
              <a:pPr/>
              <a:t>‹#›</a:t>
            </a:fld>
            <a:endParaRPr lang="ru-RU"/>
          </a:p>
        </p:txBody>
      </p:sp>
    </p:spTree>
    <p:extLst>
      <p:ext uri="{BB962C8B-B14F-4D97-AF65-F5344CB8AC3E}">
        <p14:creationId xmlns:p14="http://schemas.microsoft.com/office/powerpoint/2010/main" xmlns="" val="8122617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F2FFB779-270B-4192-84BA-A697F48306DC}" type="datetimeFigureOut">
              <a:rPr lang="ru-RU" smtClean="0"/>
              <a:pPr/>
              <a:t>07.04.2022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5DC19C-03DA-4066-9FF7-D0BF1BC6D6F6}" type="slidenum">
              <a:rPr lang="ru-RU" smtClean="0"/>
              <a:pPr/>
              <a:t>‹#›</a:t>
            </a:fld>
            <a:endParaRPr lang="ru-RU"/>
          </a:p>
        </p:txBody>
      </p:sp>
    </p:spTree>
    <p:extLst>
      <p:ext uri="{BB962C8B-B14F-4D97-AF65-F5344CB8AC3E}">
        <p14:creationId xmlns:p14="http://schemas.microsoft.com/office/powerpoint/2010/main" xmlns="" val="27037117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F2FFB779-270B-4192-84BA-A697F48306DC}" type="datetimeFigureOut">
              <a:rPr lang="ru-RU" smtClean="0"/>
              <a:pPr/>
              <a:t>07.04.2022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5DC19C-03DA-4066-9FF7-D0BF1BC6D6F6}" type="slidenum">
              <a:rPr lang="ru-RU" smtClean="0"/>
              <a:pPr/>
              <a:t>‹#›</a:t>
            </a:fld>
            <a:endParaRPr lang="ru-RU"/>
          </a:p>
        </p:txBody>
      </p:sp>
    </p:spTree>
    <p:extLst>
      <p:ext uri="{BB962C8B-B14F-4D97-AF65-F5344CB8AC3E}">
        <p14:creationId xmlns:p14="http://schemas.microsoft.com/office/powerpoint/2010/main" xmlns="" val="40763698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F2FFB779-270B-4192-84BA-A697F48306DC}" type="datetimeFigureOut">
              <a:rPr lang="ru-RU" smtClean="0"/>
              <a:pPr/>
              <a:t>07.04.2022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85DC19C-03DA-4066-9FF7-D0BF1BC6D6F6}" type="slidenum">
              <a:rPr lang="ru-RU" smtClean="0"/>
              <a:pPr/>
              <a:t>‹#›</a:t>
            </a:fld>
            <a:endParaRPr lang="ru-RU"/>
          </a:p>
        </p:txBody>
      </p:sp>
    </p:spTree>
    <p:extLst>
      <p:ext uri="{BB962C8B-B14F-4D97-AF65-F5344CB8AC3E}">
        <p14:creationId xmlns:p14="http://schemas.microsoft.com/office/powerpoint/2010/main" xmlns="" val="26257622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F2FFB779-270B-4192-84BA-A697F48306DC}" type="datetimeFigureOut">
              <a:rPr lang="ru-RU" smtClean="0"/>
              <a:pPr/>
              <a:t>07.04.2022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85DC19C-03DA-4066-9FF7-D0BF1BC6D6F6}" type="slidenum">
              <a:rPr lang="ru-RU" smtClean="0"/>
              <a:pPr/>
              <a:t>‹#›</a:t>
            </a:fld>
            <a:endParaRPr lang="ru-RU"/>
          </a:p>
        </p:txBody>
      </p:sp>
    </p:spTree>
    <p:extLst>
      <p:ext uri="{BB962C8B-B14F-4D97-AF65-F5344CB8AC3E}">
        <p14:creationId xmlns:p14="http://schemas.microsoft.com/office/powerpoint/2010/main" xmlns="" val="1880027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F2FFB779-270B-4192-84BA-A697F48306DC}" type="datetimeFigureOut">
              <a:rPr lang="ru-RU" smtClean="0"/>
              <a:pPr/>
              <a:t>07.04.2022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85DC19C-03DA-4066-9FF7-D0BF1BC6D6F6}" type="slidenum">
              <a:rPr lang="ru-RU" smtClean="0"/>
              <a:pPr/>
              <a:t>‹#›</a:t>
            </a:fld>
            <a:endParaRPr lang="ru-RU"/>
          </a:p>
        </p:txBody>
      </p:sp>
    </p:spTree>
    <p:extLst>
      <p:ext uri="{BB962C8B-B14F-4D97-AF65-F5344CB8AC3E}">
        <p14:creationId xmlns:p14="http://schemas.microsoft.com/office/powerpoint/2010/main" xmlns="" val="22953355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2FFB779-270B-4192-84BA-A697F48306DC}" type="datetimeFigureOut">
              <a:rPr lang="ru-RU" smtClean="0"/>
              <a:pPr/>
              <a:t>07.04.2022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85DC19C-03DA-4066-9FF7-D0BF1BC6D6F6}" type="slidenum">
              <a:rPr lang="ru-RU" smtClean="0"/>
              <a:pPr/>
              <a:t>‹#›</a:t>
            </a:fld>
            <a:endParaRPr lang="ru-RU"/>
          </a:p>
        </p:txBody>
      </p:sp>
    </p:spTree>
    <p:extLst>
      <p:ext uri="{BB962C8B-B14F-4D97-AF65-F5344CB8AC3E}">
        <p14:creationId xmlns:p14="http://schemas.microsoft.com/office/powerpoint/2010/main" xmlns="" val="19887541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F2FFB779-270B-4192-84BA-A697F48306DC}" type="datetimeFigureOut">
              <a:rPr lang="ru-RU" smtClean="0"/>
              <a:pPr/>
              <a:t>07.04.2022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85DC19C-03DA-4066-9FF7-D0BF1BC6D6F6}" type="slidenum">
              <a:rPr lang="ru-RU" smtClean="0"/>
              <a:pPr/>
              <a:t>‹#›</a:t>
            </a:fld>
            <a:endParaRPr lang="ru-RU"/>
          </a:p>
        </p:txBody>
      </p:sp>
    </p:spTree>
    <p:extLst>
      <p:ext uri="{BB962C8B-B14F-4D97-AF65-F5344CB8AC3E}">
        <p14:creationId xmlns:p14="http://schemas.microsoft.com/office/powerpoint/2010/main" xmlns="" val="36656952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F2FFB779-270B-4192-84BA-A697F48306DC}" type="datetimeFigureOut">
              <a:rPr lang="ru-RU" smtClean="0"/>
              <a:pPr/>
              <a:t>07.04.2022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85DC19C-03DA-4066-9FF7-D0BF1BC6D6F6}" type="slidenum">
              <a:rPr lang="ru-RU" smtClean="0"/>
              <a:pPr/>
              <a:t>‹#›</a:t>
            </a:fld>
            <a:endParaRPr lang="ru-RU"/>
          </a:p>
        </p:txBody>
      </p:sp>
    </p:spTree>
    <p:extLst>
      <p:ext uri="{BB962C8B-B14F-4D97-AF65-F5344CB8AC3E}">
        <p14:creationId xmlns:p14="http://schemas.microsoft.com/office/powerpoint/2010/main" xmlns="" val="21341692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FFB779-270B-4192-84BA-A697F48306DC}" type="datetimeFigureOut">
              <a:rPr lang="ru-RU" smtClean="0"/>
              <a:pPr/>
              <a:t>07.04.2022</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5DC19C-03DA-4066-9FF7-D0BF1BC6D6F6}" type="slidenum">
              <a:rPr lang="ru-RU" smtClean="0"/>
              <a:pPr/>
              <a:t>‹#›</a:t>
            </a:fld>
            <a:endParaRPr lang="ru-RU"/>
          </a:p>
        </p:txBody>
      </p:sp>
    </p:spTree>
    <p:extLst>
      <p:ext uri="{BB962C8B-B14F-4D97-AF65-F5344CB8AC3E}">
        <p14:creationId xmlns:p14="http://schemas.microsoft.com/office/powerpoint/2010/main" xmlns="" val="3154979492"/>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7.xml"/><Relationship Id="rId1" Type="http://schemas.openxmlformats.org/officeDocument/2006/relationships/video" Target="file:///I:\&#1076;&#1077;&#1090;&#1089;&#1082;&#1086;-&#1088;&#1086;&#1076;&#1080;&#1090;&#1077;&#1083;&#1100;&#1089;&#1082;&#1080;&#1081;%20&#1087;&#1088;&#1086;&#1077;&#1082;&#1090;\&#1052;&#1072;&#1089;&#1090;&#1077;&#1088;%20&#1082;&#1083;&#1072;&#1089;&#1089;%20&#1076;&#1083;&#1103;%20&#1088;&#1086;&#1076;&#1080;&#1090;&#1077;&#1083;&#1077;&#1081;..mp4"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59123B0E-2320-463D-8C99-88C840828795}"/>
              </a:ext>
            </a:extLst>
          </p:cNvPr>
          <p:cNvSpPr txBox="1"/>
          <p:nvPr/>
        </p:nvSpPr>
        <p:spPr>
          <a:xfrm>
            <a:off x="7304442" y="2688834"/>
            <a:ext cx="4399878" cy="2889114"/>
          </a:xfrm>
          <a:prstGeom prst="rect">
            <a:avLst/>
          </a:prstGeom>
        </p:spPr>
        <p:txBody>
          <a:bodyPr rot="0" spcFirstLastPara="0" vertOverflow="overflow" horzOverflow="overflow" vert="horz" lIns="91440" tIns="45720" rIns="91440" bIns="45720" numCol="1" spcCol="0" rtlCol="0" fromWordArt="0" anchor="b" anchorCtr="0" forceAA="0" compatLnSpc="1">
            <a:prstTxWarp prst="textNoShape">
              <a:avLst/>
            </a:prstTxWarp>
            <a:normAutofit fontScale="92500" lnSpcReduction="10000"/>
          </a:bodyPr>
          <a:lstStyle/>
          <a:p>
            <a:pPr>
              <a:lnSpc>
                <a:spcPct val="90000"/>
              </a:lnSpc>
              <a:spcBef>
                <a:spcPct val="0"/>
              </a:spcBef>
              <a:spcAft>
                <a:spcPts val="600"/>
              </a:spcAft>
            </a:pPr>
            <a:r>
              <a:rPr lang="en-US" sz="5000" b="1" dirty="0" err="1">
                <a:latin typeface="+mj-lt"/>
                <a:ea typeface="+mj-ea"/>
                <a:cs typeface="+mj-cs"/>
              </a:rPr>
              <a:t>Как</a:t>
            </a:r>
            <a:r>
              <a:rPr lang="en-US" sz="5000" b="1" dirty="0">
                <a:latin typeface="+mj-lt"/>
                <a:ea typeface="+mj-ea"/>
                <a:cs typeface="+mj-cs"/>
              </a:rPr>
              <a:t> </a:t>
            </a:r>
            <a:r>
              <a:rPr lang="en-US" sz="5000" b="1" dirty="0" err="1">
                <a:latin typeface="+mj-lt"/>
                <a:ea typeface="+mj-ea"/>
                <a:cs typeface="+mj-cs"/>
              </a:rPr>
              <a:t>нарисовать</a:t>
            </a:r>
            <a:r>
              <a:rPr lang="en-US" sz="5000" b="1" dirty="0">
                <a:latin typeface="+mj-lt"/>
                <a:ea typeface="+mj-ea"/>
                <a:cs typeface="+mj-cs"/>
              </a:rPr>
              <a:t> </a:t>
            </a:r>
            <a:r>
              <a:rPr lang="en-US" sz="5000" b="1" dirty="0" err="1">
                <a:latin typeface="+mj-lt"/>
                <a:ea typeface="+mj-ea"/>
                <a:cs typeface="+mj-cs"/>
              </a:rPr>
              <a:t>герб</a:t>
            </a:r>
            <a:r>
              <a:rPr lang="en-US" sz="5000" b="1" dirty="0">
                <a:latin typeface="+mj-lt"/>
                <a:ea typeface="+mj-ea"/>
                <a:cs typeface="+mj-cs"/>
              </a:rPr>
              <a:t> </a:t>
            </a:r>
            <a:r>
              <a:rPr lang="en-US" sz="5000" b="1" dirty="0" err="1">
                <a:latin typeface="+mj-lt"/>
                <a:ea typeface="+mj-ea"/>
                <a:cs typeface="+mj-cs"/>
              </a:rPr>
              <a:t>своей</a:t>
            </a:r>
            <a:r>
              <a:rPr lang="en-US" sz="5000" b="1" dirty="0">
                <a:latin typeface="+mj-lt"/>
                <a:ea typeface="+mj-ea"/>
                <a:cs typeface="+mj-cs"/>
              </a:rPr>
              <a:t> </a:t>
            </a:r>
            <a:r>
              <a:rPr lang="en-US" sz="5000" b="1" dirty="0" err="1">
                <a:latin typeface="+mj-lt"/>
                <a:ea typeface="+mj-ea"/>
                <a:cs typeface="+mj-cs"/>
              </a:rPr>
              <a:t>семьи</a:t>
            </a:r>
            <a:endParaRPr lang="en-US" dirty="0">
              <a:solidFill>
                <a:schemeClr val="bg1"/>
              </a:solidFill>
              <a:latin typeface="Times New Roman"/>
              <a:ea typeface="+mj-ea"/>
              <a:cs typeface="Calibri"/>
            </a:endParaRPr>
          </a:p>
          <a:p>
            <a:pPr>
              <a:lnSpc>
                <a:spcPct val="90000"/>
              </a:lnSpc>
              <a:spcBef>
                <a:spcPct val="0"/>
              </a:spcBef>
              <a:spcAft>
                <a:spcPts val="600"/>
              </a:spcAft>
            </a:pPr>
            <a:r>
              <a:rPr lang="en-US" b="1" i="1" dirty="0">
                <a:latin typeface="Times New Roman"/>
                <a:ea typeface="+mj-ea"/>
                <a:cs typeface="Times New Roman"/>
              </a:rPr>
              <a:t>                                                                  </a:t>
            </a:r>
            <a:endParaRPr lang="ru-RU" b="1" i="1" dirty="0" smtClean="0">
              <a:latin typeface="Times New Roman"/>
              <a:ea typeface="+mj-ea"/>
              <a:cs typeface="Times New Roman"/>
            </a:endParaRPr>
          </a:p>
          <a:p>
            <a:pPr>
              <a:lnSpc>
                <a:spcPct val="90000"/>
              </a:lnSpc>
              <a:spcBef>
                <a:spcPct val="0"/>
              </a:spcBef>
              <a:spcAft>
                <a:spcPts val="600"/>
              </a:spcAft>
            </a:pPr>
            <a:r>
              <a:rPr lang="en-US" b="1" i="1" dirty="0" smtClean="0">
                <a:latin typeface="Times New Roman"/>
                <a:ea typeface="+mj-ea"/>
                <a:cs typeface="Times New Roman"/>
              </a:rPr>
              <a:t> </a:t>
            </a:r>
            <a:r>
              <a:rPr lang="en-US" b="1" i="1" dirty="0" err="1" smtClean="0">
                <a:latin typeface="Times New Roman"/>
                <a:ea typeface="+mj-ea"/>
                <a:cs typeface="Times New Roman"/>
              </a:rPr>
              <a:t>Составитель</a:t>
            </a:r>
            <a:r>
              <a:rPr lang="ru-RU" b="1" i="1" dirty="0" smtClean="0">
                <a:latin typeface="Times New Roman"/>
                <a:ea typeface="+mj-ea"/>
                <a:cs typeface="Times New Roman"/>
              </a:rPr>
              <a:t>  </a:t>
            </a:r>
            <a:r>
              <a:rPr lang="en-US" b="1" i="1" dirty="0">
                <a:latin typeface="Times New Roman"/>
                <a:ea typeface="+mj-ea"/>
                <a:cs typeface="Times New Roman"/>
              </a:rPr>
              <a:t/>
            </a:r>
            <a:br>
              <a:rPr lang="en-US" b="1" i="1" dirty="0">
                <a:latin typeface="Times New Roman"/>
                <a:ea typeface="+mj-ea"/>
                <a:cs typeface="Times New Roman"/>
              </a:rPr>
            </a:br>
            <a:r>
              <a:rPr lang="en-US" b="1" i="1" dirty="0" err="1">
                <a:latin typeface="Times New Roman"/>
                <a:ea typeface="+mj-ea"/>
                <a:cs typeface="Times New Roman"/>
              </a:rPr>
              <a:t>воспитатель</a:t>
            </a:r>
            <a:r>
              <a:rPr lang="en-US" b="1" i="1" dirty="0">
                <a:latin typeface="Times New Roman"/>
                <a:ea typeface="+mj-ea"/>
                <a:cs typeface="Times New Roman"/>
              </a:rPr>
              <a:t> </a:t>
            </a:r>
            <a:r>
              <a:rPr lang="en-US" b="1" i="1" dirty="0" smtClean="0">
                <a:latin typeface="Times New Roman"/>
                <a:ea typeface="+mj-ea"/>
                <a:cs typeface="Times New Roman"/>
              </a:rPr>
              <a:t>Г</a:t>
            </a:r>
            <a:r>
              <a:rPr lang="ru-RU" b="1" i="1" smtClean="0">
                <a:latin typeface="Times New Roman"/>
                <a:ea typeface="+mj-ea"/>
                <a:cs typeface="Times New Roman"/>
              </a:rPr>
              <a:t> </a:t>
            </a:r>
            <a:r>
              <a:rPr lang="en-US" b="1" i="1" smtClean="0">
                <a:latin typeface="Times New Roman"/>
                <a:ea typeface="+mj-ea"/>
                <a:cs typeface="Times New Roman"/>
              </a:rPr>
              <a:t>БДОУ </a:t>
            </a:r>
            <a:r>
              <a:rPr lang="en-US" b="1" i="1" dirty="0" err="1">
                <a:latin typeface="Times New Roman"/>
                <a:ea typeface="+mj-ea"/>
                <a:cs typeface="Times New Roman"/>
              </a:rPr>
              <a:t>детского</a:t>
            </a:r>
            <a:r>
              <a:rPr lang="en-US" b="1" i="1" dirty="0">
                <a:latin typeface="Times New Roman"/>
                <a:ea typeface="+mj-ea"/>
                <a:cs typeface="Times New Roman"/>
              </a:rPr>
              <a:t> </a:t>
            </a:r>
            <a:r>
              <a:rPr lang="en-US" b="1" i="1" dirty="0" err="1">
                <a:latin typeface="Times New Roman"/>
                <a:ea typeface="+mj-ea"/>
                <a:cs typeface="Times New Roman"/>
              </a:rPr>
              <a:t>сада</a:t>
            </a:r>
            <a:r>
              <a:rPr lang="en-US" b="1" i="1" dirty="0">
                <a:latin typeface="Times New Roman"/>
                <a:ea typeface="+mj-ea"/>
                <a:cs typeface="Times New Roman"/>
              </a:rPr>
              <a:t>      № 30 Василеостровского района Санкт-Петербурга</a:t>
            </a:r>
            <a:br>
              <a:rPr lang="en-US" b="1" i="1" dirty="0">
                <a:latin typeface="Times New Roman"/>
                <a:ea typeface="+mj-ea"/>
                <a:cs typeface="Times New Roman"/>
              </a:rPr>
            </a:br>
            <a:r>
              <a:rPr lang="en-US" b="1" i="1" dirty="0">
                <a:latin typeface="Times New Roman"/>
                <a:ea typeface="+mj-ea"/>
                <a:cs typeface="Times New Roman"/>
              </a:rPr>
              <a:t>Коханская Е.С.</a:t>
            </a:r>
            <a:endParaRPr lang="en-US" b="1" i="1" dirty="0">
              <a:latin typeface="Times New Roman"/>
              <a:ea typeface="+mn-lt"/>
              <a:cs typeface="Times New Roman"/>
            </a:endParaRPr>
          </a:p>
          <a:p>
            <a:pPr algn="ctr">
              <a:lnSpc>
                <a:spcPct val="90000"/>
              </a:lnSpc>
              <a:spcBef>
                <a:spcPct val="0"/>
              </a:spcBef>
            </a:pPr>
            <a:endParaRPr lang="en-US" dirty="0">
              <a:solidFill>
                <a:schemeClr val="bg1"/>
              </a:solidFill>
              <a:latin typeface="Times New Roman"/>
              <a:ea typeface="+mn-lt"/>
              <a:cs typeface="+mn-lt"/>
            </a:endParaRPr>
          </a:p>
          <a:p>
            <a:pPr>
              <a:lnSpc>
                <a:spcPct val="90000"/>
              </a:lnSpc>
              <a:spcBef>
                <a:spcPct val="0"/>
              </a:spcBef>
              <a:spcAft>
                <a:spcPts val="600"/>
              </a:spcAft>
            </a:pPr>
            <a:endParaRPr lang="en-US" sz="5000" b="1" dirty="0">
              <a:latin typeface="+mj-lt"/>
              <a:ea typeface="+mj-ea"/>
              <a:cs typeface="Calibri Light"/>
            </a:endParaRPr>
          </a:p>
        </p:txBody>
      </p:sp>
      <p:sp>
        <p:nvSpPr>
          <p:cNvPr id="14" name="Freeform: Shape 14">
            <a:extLst>
              <a:ext uri="{FF2B5EF4-FFF2-40B4-BE49-F238E27FC236}">
                <a16:creationId xmlns:a16="http://schemas.microsoft.com/office/drawing/2014/main" xmlns="" id="{E49CC64F-7275-4E33-961B-0C5CDC43987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flipH="1" flipV="1">
            <a:off x="1" y="0"/>
            <a:ext cx="7188051" cy="6858000"/>
          </a:xfrm>
          <a:custGeom>
            <a:avLst/>
            <a:gdLst>
              <a:gd name="connsiteX0" fmla="*/ 7188051 w 7188051"/>
              <a:gd name="connsiteY0" fmla="*/ 6858000 h 6858000"/>
              <a:gd name="connsiteX1" fmla="*/ 108694 w 7188051"/>
              <a:gd name="connsiteY1" fmla="*/ 6858000 h 6858000"/>
              <a:gd name="connsiteX2" fmla="*/ 79127 w 7188051"/>
              <a:gd name="connsiteY2" fmla="*/ 6681235 h 6858000"/>
              <a:gd name="connsiteX3" fmla="*/ 0 w 7188051"/>
              <a:gd name="connsiteY3" fmla="*/ 5565888 h 6858000"/>
              <a:gd name="connsiteX4" fmla="*/ 2190696 w 7188051"/>
              <a:gd name="connsiteY4" fmla="*/ 145339 h 6858000"/>
              <a:gd name="connsiteX5" fmla="*/ 2339431 w 7188051"/>
              <a:gd name="connsiteY5" fmla="*/ 0 h 6858000"/>
              <a:gd name="connsiteX6" fmla="*/ 7188051 w 7188051"/>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88051" h="6858000">
                <a:moveTo>
                  <a:pt x="7188051" y="6858000"/>
                </a:moveTo>
                <a:lnTo>
                  <a:pt x="108694" y="6858000"/>
                </a:lnTo>
                <a:lnTo>
                  <a:pt x="79127" y="6681235"/>
                </a:lnTo>
                <a:cubicBezTo>
                  <a:pt x="26981" y="6316967"/>
                  <a:pt x="0" y="5944579"/>
                  <a:pt x="0" y="5565888"/>
                </a:cubicBezTo>
                <a:cubicBezTo>
                  <a:pt x="0" y="3459953"/>
                  <a:pt x="834428" y="1548908"/>
                  <a:pt x="2190696" y="145339"/>
                </a:cubicBezTo>
                <a:lnTo>
                  <a:pt x="2339431" y="0"/>
                </a:lnTo>
                <a:lnTo>
                  <a:pt x="7188051"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2" name="Рисунок 2" descr="Изображение выглядит как стол, слон, фотография, украшен&#10;&#10;Автоматически созданное описание">
            <a:extLst>
              <a:ext uri="{FF2B5EF4-FFF2-40B4-BE49-F238E27FC236}">
                <a16:creationId xmlns:a16="http://schemas.microsoft.com/office/drawing/2014/main" xmlns="" id="{1D3F4879-FB12-4EE5-B719-AA0F8663E699}"/>
              </a:ext>
            </a:extLst>
          </p:cNvPr>
          <p:cNvPicPr>
            <a:picLocks noChangeAspect="1"/>
          </p:cNvPicPr>
          <p:nvPr/>
        </p:nvPicPr>
        <p:blipFill rotWithShape="1">
          <a:blip r:embed="rId2" cstate="screen"/>
          <a:srcRect t="2426" r="-1" b="-1"/>
          <a:stretch/>
        </p:blipFill>
        <p:spPr>
          <a:xfrm>
            <a:off x="1" y="10"/>
            <a:ext cx="7028495" cy="6857990"/>
          </a:xfrm>
          <a:custGeom>
            <a:avLst/>
            <a:gdLst/>
            <a:ahLst/>
            <a:cxnLst/>
            <a:rect l="l" t="t" r="r" b="b"/>
            <a:pathLst>
              <a:path w="7028495" h="6858000">
                <a:moveTo>
                  <a:pt x="0" y="0"/>
                </a:moveTo>
                <a:lnTo>
                  <a:pt x="6915668" y="0"/>
                </a:lnTo>
                <a:lnTo>
                  <a:pt x="6952411" y="219663"/>
                </a:lnTo>
                <a:cubicBezTo>
                  <a:pt x="7002551" y="569921"/>
                  <a:pt x="7028495" y="927986"/>
                  <a:pt x="7028495" y="1292112"/>
                </a:cubicBezTo>
                <a:cubicBezTo>
                  <a:pt x="7028495" y="3343346"/>
                  <a:pt x="6205186" y="5202289"/>
                  <a:pt x="4870994" y="6556512"/>
                </a:cubicBezTo>
                <a:lnTo>
                  <a:pt x="4556185" y="6858000"/>
                </a:lnTo>
                <a:lnTo>
                  <a:pt x="0" y="6858000"/>
                </a:lnTo>
                <a:close/>
              </a:path>
            </a:pathLst>
          </a:custGeom>
        </p:spPr>
      </p:pic>
      <p:sp>
        <p:nvSpPr>
          <p:cNvPr id="3" name="TextBox 2">
            <a:extLst>
              <a:ext uri="{FF2B5EF4-FFF2-40B4-BE49-F238E27FC236}">
                <a16:creationId xmlns:a16="http://schemas.microsoft.com/office/drawing/2014/main" xmlns="" id="{83E16BE1-C4D3-4539-AF54-920B0AEF6BCE}"/>
              </a:ext>
            </a:extLst>
          </p:cNvPr>
          <p:cNvSpPr txBox="1"/>
          <p:nvPr/>
        </p:nvSpPr>
        <p:spPr>
          <a:xfrm>
            <a:off x="7464614" y="1783959"/>
            <a:ext cx="4087306" cy="2889114"/>
          </a:xfrm>
          <a:prstGeom prst="rect">
            <a:avLst/>
          </a:prstGeom>
        </p:spPr>
        <p:txBody>
          <a:bodyPr rot="0" spcFirstLastPara="0" vertOverflow="overflow" horzOverflow="overflow" vert="horz" lIns="91440" tIns="45720" rIns="91440" bIns="45720" numCol="1" spcCol="0" rtlCol="0" fromWordArt="0" anchor="b" anchorCtr="0" forceAA="0" compatLnSpc="1">
            <a:prstTxWarp prst="textNoShape">
              <a:avLst/>
            </a:prstTxWarp>
            <a:normAutofit/>
          </a:bodyPr>
          <a:lstStyle/>
          <a:p>
            <a:pPr>
              <a:lnSpc>
                <a:spcPct val="90000"/>
              </a:lnSpc>
              <a:spcBef>
                <a:spcPct val="0"/>
              </a:spcBef>
              <a:spcAft>
                <a:spcPts val="600"/>
              </a:spcAft>
            </a:pPr>
            <a:endParaRPr lang="en-US" sz="5400" dirty="0">
              <a:latin typeface="+mj-lt"/>
              <a:ea typeface="+mj-ea"/>
              <a:cs typeface="Calibri Light"/>
            </a:endParaRPr>
          </a:p>
        </p:txBody>
      </p:sp>
    </p:spTree>
    <p:extLst>
      <p:ext uri="{BB962C8B-B14F-4D97-AF65-F5344CB8AC3E}">
        <p14:creationId xmlns:p14="http://schemas.microsoft.com/office/powerpoint/2010/main" xmlns="" val="8950774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2ACAE874-2011-4F3C-B68B-5A26D71AFFFE}"/>
              </a:ext>
            </a:extLst>
          </p:cNvPr>
          <p:cNvSpPr txBox="1"/>
          <p:nvPr/>
        </p:nvSpPr>
        <p:spPr>
          <a:xfrm>
            <a:off x="281797" y="238664"/>
            <a:ext cx="11642783" cy="63709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ru-RU" sz="2400" b="1" i="0" u="none" strike="noStrike">
                <a:solidFill>
                  <a:schemeClr val="accent2"/>
                </a:solidFill>
                <a:latin typeface="Calibri"/>
                <a:ea typeface="&amp;quot"/>
                <a:cs typeface="&amp;quot"/>
              </a:rPr>
              <a:t>Идеи семейного герба своими руками</a:t>
            </a:r>
            <a:r>
              <a:rPr lang="ru-RU" sz="2400" b="0" i="0" u="none" strike="noStrike" dirty="0">
                <a:solidFill>
                  <a:schemeClr val="accent2"/>
                </a:solidFill>
                <a:latin typeface="Calibri"/>
                <a:ea typeface="&amp;quot"/>
                <a:cs typeface="&amp;quot"/>
              </a:rPr>
              <a:t> </a:t>
            </a:r>
          </a:p>
          <a:p>
            <a:r>
              <a:rPr lang="ru-RU" sz="2400">
                <a:solidFill>
                  <a:schemeClr val="bg1"/>
                </a:solidFill>
                <a:ea typeface="+mn-lt"/>
                <a:cs typeface="+mn-lt"/>
              </a:rPr>
              <a:t>Как нарисовать герб семьи легко? Подключите к созданию как можно больше родственников, чтобы у вас было множество оригинальных идей. Вместе вам будет проще отыскать информацию, которая поможет вам в выборе текста, цвета и рисунков. Вспомните важные для вашей семьи места, события и даты. Поинтересуйтесь, какие любимые занятия и хобби у ваших родителей, детей или супругов, перечислите ваши семейные ценности. Чтобы ничего не упустить, составьте список того, что особенно важно для вас и ваших близких. Все это может быть использовано в качестве символов на вашем гербе. Так же есть смысл поинтересоваться историей вашего рода. Вероятно, в ней случались события или встречались выдающиеся личности, память которых можно отразить на эмблеме. А может оказаться, что вашем роду уже были родовые предки, которые имели свою символику. Можно заимствовать его или совместить с новым, отразив преемственность поколений.</a:t>
            </a:r>
          </a:p>
          <a:p>
            <a:r>
              <a:rPr lang="ru-RU" sz="2400">
                <a:solidFill>
                  <a:schemeClr val="bg1"/>
                </a:solidFill>
                <a:ea typeface="+mn-lt"/>
                <a:cs typeface="+mn-lt"/>
              </a:rPr>
              <a:t>Постарайтесь на рисунке уместить всю наиболее важную информацию о вашей семье. Но не переусердствуйте. Перегружать рисунок не стоит. Запомните, что оптимальное количество фигур - не более четырех. Их будет вполне достаточно.</a:t>
            </a:r>
          </a:p>
          <a:p>
            <a:endParaRPr lang="ru-RU" sz="2400" dirty="0">
              <a:solidFill>
                <a:schemeClr val="accent2"/>
              </a:solidFill>
              <a:latin typeface="Calibri"/>
              <a:cs typeface="Calibri"/>
            </a:endParaRPr>
          </a:p>
        </p:txBody>
      </p:sp>
    </p:spTree>
    <p:extLst>
      <p:ext uri="{BB962C8B-B14F-4D97-AF65-F5344CB8AC3E}">
        <p14:creationId xmlns:p14="http://schemas.microsoft.com/office/powerpoint/2010/main" xmlns="" val="36546203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5F2D3963-26B8-4B45-820B-37694360D5C7}"/>
              </a:ext>
            </a:extLst>
          </p:cNvPr>
          <p:cNvSpPr txBox="1"/>
          <p:nvPr/>
        </p:nvSpPr>
        <p:spPr>
          <a:xfrm>
            <a:off x="6171534" y="4228110"/>
            <a:ext cx="5924834" cy="2889114"/>
          </a:xfrm>
          <a:prstGeom prst="rect">
            <a:avLst/>
          </a:prstGeom>
        </p:spPr>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p>
            <a:r>
              <a:rPr lang="ru-RU" sz="1400" b="1" dirty="0">
                <a:ea typeface="+mn-lt"/>
                <a:cs typeface="+mn-lt"/>
              </a:rPr>
              <a:t> </a:t>
            </a:r>
            <a:r>
              <a:rPr lang="ru-RU" sz="1400">
                <a:solidFill>
                  <a:schemeClr val="accent2"/>
                </a:solidFill>
                <a:ea typeface="+mn-lt"/>
                <a:cs typeface="+mn-lt"/>
              </a:rPr>
              <a:t>Как нарисовать герб семьи поэтапно.</a:t>
            </a:r>
            <a:endParaRPr lang="en-US" sz="1400">
              <a:solidFill>
                <a:schemeClr val="accent2"/>
              </a:solidFill>
              <a:ea typeface="+mn-lt"/>
              <a:cs typeface="+mn-lt"/>
            </a:endParaRPr>
          </a:p>
          <a:p>
            <a:r>
              <a:rPr lang="ru-RU" sz="1400">
                <a:ea typeface="+mn-lt"/>
                <a:cs typeface="+mn-lt"/>
              </a:rPr>
              <a:t>Карандашом набросок делать гораздо лучше, чем сразу красками или фломастерами. В случае неудачи изображение можно легко стереть ластиком и исправить. Собирайте все нужные материалы, зовите родственников и принимайтесь за </a:t>
            </a:r>
            <a:r>
              <a:rPr lang="ru-RU" sz="1400" dirty="0">
                <a:ea typeface="+mn-lt"/>
                <a:cs typeface="+mn-lt"/>
              </a:rPr>
              <a:t>дело.</a:t>
            </a:r>
            <a:endParaRPr lang="en-US" sz="1400">
              <a:ea typeface="+mn-lt"/>
              <a:cs typeface="+mn-lt"/>
            </a:endParaRPr>
          </a:p>
          <a:p>
            <a:pPr marL="285750" indent="-285750">
              <a:buFont typeface="Symbol"/>
              <a:buChar char="•"/>
            </a:pPr>
            <a:r>
              <a:rPr lang="ru-RU" sz="1400">
                <a:ea typeface="+mn-lt"/>
                <a:cs typeface="+mn-lt"/>
              </a:rPr>
              <a:t>Возьмите плотный лист картона или ватмана. Не стоит делать герб из тонкой непрочной бумаги. Он будет выглядеть менее солидно, может помяться или разорваться.</a:t>
            </a:r>
            <a:endParaRPr lang="en-US" sz="1400">
              <a:ea typeface="+mn-lt"/>
              <a:cs typeface="+mn-lt"/>
            </a:endParaRPr>
          </a:p>
          <a:p>
            <a:pPr marL="285750" indent="-285750">
              <a:buFont typeface="Symbol"/>
              <a:buChar char="•"/>
            </a:pPr>
            <a:r>
              <a:rPr lang="ru-RU" sz="1400">
                <a:ea typeface="+mn-lt"/>
                <a:cs typeface="+mn-lt"/>
              </a:rPr>
              <a:t>Чтобы ваша эмблема была большой и красивой, используйте фрмат А4 и больше.</a:t>
            </a:r>
            <a:endParaRPr lang="en-US" sz="1400">
              <a:ea typeface="+mn-lt"/>
              <a:cs typeface="+mn-lt"/>
            </a:endParaRPr>
          </a:p>
          <a:p>
            <a:pPr marL="285750" indent="-285750">
              <a:buFont typeface="Symbol"/>
              <a:buChar char="•"/>
            </a:pPr>
            <a:r>
              <a:rPr lang="ru-RU" sz="1400">
                <a:ea typeface="+mn-lt"/>
                <a:cs typeface="+mn-lt"/>
              </a:rPr>
              <a:t>С помощью простого карандаша сделайте набросок. Вначале нарисуйте форму герба и его основные элементы, затем фигуры и вспомогательные элементы.</a:t>
            </a:r>
            <a:endParaRPr lang="en-US" sz="1400">
              <a:ea typeface="+mn-lt"/>
              <a:cs typeface="+mn-lt"/>
            </a:endParaRPr>
          </a:p>
          <a:p>
            <a:pPr marL="285750" indent="-285750">
              <a:buFont typeface="Symbol"/>
              <a:buChar char="•"/>
            </a:pPr>
            <a:r>
              <a:rPr lang="ru-RU" sz="1400">
                <a:ea typeface="+mn-lt"/>
                <a:cs typeface="+mn-lt"/>
              </a:rPr>
              <a:t>Фигуры можно нарисовать на отдельном бумажном листе или распечатать изображения, а затем вырезать и приклеить сверху.</a:t>
            </a:r>
            <a:endParaRPr lang="en-US" sz="1400">
              <a:ea typeface="+mn-lt"/>
              <a:cs typeface="+mn-lt"/>
            </a:endParaRPr>
          </a:p>
          <a:p>
            <a:pPr marL="285750" indent="-285750">
              <a:buFont typeface="Symbol"/>
              <a:buChar char="•"/>
            </a:pPr>
            <a:r>
              <a:rPr lang="ru-RU" sz="1400">
                <a:ea typeface="+mn-lt"/>
                <a:cs typeface="+mn-lt"/>
              </a:rPr>
              <a:t>Аккуратно вырежьте по контуру. Создайте необычные декоративные элементы: узоры, вензеля, зубья.</a:t>
            </a:r>
            <a:endParaRPr lang="en-US" sz="1400">
              <a:ea typeface="+mn-lt"/>
              <a:cs typeface="+mn-lt"/>
            </a:endParaRPr>
          </a:p>
          <a:p>
            <a:pPr marL="285750" indent="-285750">
              <a:buFont typeface="Symbol"/>
              <a:buChar char="•"/>
            </a:pPr>
            <a:r>
              <a:rPr lang="ru-RU" sz="1400">
                <a:ea typeface="+mn-lt"/>
                <a:cs typeface="+mn-lt"/>
              </a:rPr>
              <a:t>Раскрасьте вашу эмблему яркими красками. Акварель и цветные карандаши для этого не очень подойдут, лучше взять гуашь, маркеры, фломастеры, разноцветные гелевые ручки, чтобы обвести линии.</a:t>
            </a:r>
            <a:endParaRPr lang="en-US" sz="1400">
              <a:ea typeface="+mn-lt"/>
              <a:cs typeface="+mn-lt"/>
            </a:endParaRPr>
          </a:p>
          <a:p>
            <a:pPr marL="285750" indent="-285750">
              <a:buFont typeface="Symbol"/>
              <a:buChar char="•"/>
            </a:pPr>
            <a:r>
              <a:rPr lang="ru-RU" sz="1400">
                <a:ea typeface="+mn-lt"/>
                <a:cs typeface="+mn-lt"/>
              </a:rPr>
              <a:t>Для украшения воспользуйтесь вырезанными из цветной бумаги или ткани элементами. По контуру сделайте обрамление из тесьмы и атласной ленты.</a:t>
            </a:r>
            <a:endParaRPr lang="en-US" sz="1400">
              <a:ea typeface="+mn-lt"/>
              <a:cs typeface="+mn-lt"/>
            </a:endParaRPr>
          </a:p>
          <a:p>
            <a:pPr marL="285750" indent="-285750">
              <a:buFont typeface="Symbol"/>
              <a:buChar char="•"/>
            </a:pPr>
            <a:r>
              <a:rPr lang="ru-RU" sz="1400">
                <a:ea typeface="+mn-lt"/>
                <a:cs typeface="+mn-lt"/>
              </a:rPr>
              <a:t>Разместите девиз вашего рода. Буквы также можно вырезать, сделать объёмными, или просто написать красивым оригинальным шрифтом.</a:t>
            </a:r>
            <a:endParaRPr lang="en-US" sz="1400">
              <a:ea typeface="+mn-lt"/>
              <a:cs typeface="+mn-lt"/>
            </a:endParaRPr>
          </a:p>
          <a:p>
            <a:pPr>
              <a:lnSpc>
                <a:spcPct val="90000"/>
              </a:lnSpc>
              <a:spcBef>
                <a:spcPct val="0"/>
              </a:spcBef>
              <a:spcAft>
                <a:spcPts val="600"/>
              </a:spcAft>
            </a:pPr>
            <a:endParaRPr lang="en-US" sz="6000" dirty="0">
              <a:latin typeface="+mj-lt"/>
              <a:ea typeface="+mj-ea"/>
              <a:cs typeface="Calibri Light"/>
            </a:endParaRPr>
          </a:p>
        </p:txBody>
      </p:sp>
      <p:sp>
        <p:nvSpPr>
          <p:cNvPr id="11" name="Freeform: Shape 12">
            <a:extLst>
              <a:ext uri="{FF2B5EF4-FFF2-40B4-BE49-F238E27FC236}">
                <a16:creationId xmlns:a16="http://schemas.microsoft.com/office/drawing/2014/main" xmlns="" id="{1DB7C82F-AB7E-4F0C-B829-FA1B9C41518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 name="Рисунок 2" descr="Изображение выглядит как шиферная плитка, комната, воздушный змей, закрытый&#10;&#10;Автоматически созданное описание">
            <a:extLst>
              <a:ext uri="{FF2B5EF4-FFF2-40B4-BE49-F238E27FC236}">
                <a16:creationId xmlns:a16="http://schemas.microsoft.com/office/drawing/2014/main" xmlns="" id="{AFFDE64C-7BA1-416A-A466-DDF205D0B99F}"/>
              </a:ext>
            </a:extLst>
          </p:cNvPr>
          <p:cNvPicPr>
            <a:picLocks noChangeAspect="1"/>
          </p:cNvPicPr>
          <p:nvPr/>
        </p:nvPicPr>
        <p:blipFill rotWithShape="1">
          <a:blip r:embed="rId2" cstate="screen"/>
          <a:srcRect/>
          <a:stretch/>
        </p:blipFill>
        <p:spPr>
          <a:xfrm>
            <a:off x="20" y="10"/>
            <a:ext cx="6024134" cy="6857990"/>
          </a:xfrm>
          <a:custGeom>
            <a:avLst/>
            <a:gdLst/>
            <a:ahLst/>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p:spPr>
      </p:pic>
    </p:spTree>
    <p:extLst>
      <p:ext uri="{BB962C8B-B14F-4D97-AF65-F5344CB8AC3E}">
        <p14:creationId xmlns:p14="http://schemas.microsoft.com/office/powerpoint/2010/main" xmlns="" val="41748516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8">
            <a:extLst>
              <a:ext uri="{FF2B5EF4-FFF2-40B4-BE49-F238E27FC236}">
                <a16:creationId xmlns:a16="http://schemas.microsoft.com/office/drawing/2014/main" xmlns="" id="{2F4D5922-434B-4829-B93E-02DC38A2951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048" y="0"/>
            <a:ext cx="1218895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10">
            <a:extLst>
              <a:ext uri="{FF2B5EF4-FFF2-40B4-BE49-F238E27FC236}">
                <a16:creationId xmlns:a16="http://schemas.microsoft.com/office/drawing/2014/main" xmlns="" id="{F35FBA24-5C01-4635-A984-1DB6E340B05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88952" cy="6858000"/>
          </a:xfrm>
          <a:prstGeom prst="rect">
            <a:avLst/>
          </a:prstGeom>
          <a:solidFill>
            <a:schemeClr val="tx1">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2">
            <a:extLst>
              <a:ext uri="{FF2B5EF4-FFF2-40B4-BE49-F238E27FC236}">
                <a16:creationId xmlns:a16="http://schemas.microsoft.com/office/drawing/2014/main" xmlns="" id="{D89A5114-55F8-4976-BBE9-EB03D131439D}"/>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1" y="2075420"/>
            <a:ext cx="12048729" cy="4093306"/>
            <a:chOff x="1" y="2075420"/>
            <a:chExt cx="12048729" cy="4093306"/>
          </a:xfrm>
        </p:grpSpPr>
        <p:sp>
          <p:nvSpPr>
            <p:cNvPr id="14" name="Oval 13">
              <a:extLst>
                <a:ext uri="{FF2B5EF4-FFF2-40B4-BE49-F238E27FC236}">
                  <a16:creationId xmlns:a16="http://schemas.microsoft.com/office/drawing/2014/main" xmlns="" id="{B68E7F15-1BC6-438A-8D72-8DC7AED5121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rot="4500000">
              <a:off x="7942191" y="2507571"/>
              <a:ext cx="3563871" cy="3563871"/>
            </a:xfrm>
            <a:prstGeom prst="ellipse">
              <a:avLst/>
            </a:prstGeom>
            <a:noFill/>
            <a:ln w="31750">
              <a:gradFill>
                <a:gsLst>
                  <a:gs pos="0">
                    <a:schemeClr val="tx2">
                      <a:lumMod val="60000"/>
                      <a:lumOff val="40000"/>
                      <a:alpha val="10000"/>
                    </a:schemeClr>
                  </a:gs>
                  <a:gs pos="100000">
                    <a:schemeClr val="tx2">
                      <a:lumMod val="50000"/>
                      <a:alpha val="20000"/>
                    </a:schemeClr>
                  </a:gs>
                </a:gsLst>
                <a:lin ang="5400000" scaled="1"/>
              </a:gra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xmlns="" id="{61641807-6842-4066-AF10-93EC82C9F30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rot="16200000">
              <a:off x="10435065" y="4048931"/>
              <a:ext cx="1381607" cy="1381607"/>
            </a:xfrm>
            <a:prstGeom prst="ellipse">
              <a:avLst/>
            </a:prstGeom>
            <a:noFill/>
            <a:ln w="31750">
              <a:gradFill>
                <a:gsLst>
                  <a:gs pos="0">
                    <a:schemeClr val="tx2">
                      <a:lumMod val="60000"/>
                      <a:lumOff val="40000"/>
                      <a:alpha val="20000"/>
                    </a:schemeClr>
                  </a:gs>
                  <a:gs pos="100000">
                    <a:schemeClr val="tx2">
                      <a:lumMod val="50000"/>
                      <a:alpha val="20000"/>
                    </a:schemeClr>
                  </a:gs>
                </a:gsLst>
                <a:lin ang="5400000" scaled="1"/>
              </a:gra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xmlns="" id="{F982CAD2-2793-4D56-BE4D-E6CEF77D767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rot="16200000">
              <a:off x="1" y="2075420"/>
              <a:ext cx="3144364" cy="3144364"/>
            </a:xfrm>
            <a:prstGeom prst="ellipse">
              <a:avLst/>
            </a:prstGeom>
            <a:gradFill>
              <a:gsLst>
                <a:gs pos="0">
                  <a:schemeClr val="tx2">
                    <a:lumMod val="75000"/>
                    <a:alpha val="20000"/>
                  </a:schemeClr>
                </a:gs>
                <a:gs pos="100000">
                  <a:schemeClr val="tx2">
                    <a:lumMod val="50000"/>
                    <a:alpha val="1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xmlns="" id="{02ADA1AD-25F7-4EE1-9E91-CB4534B5650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rot="12600000">
              <a:off x="10150845" y="4270841"/>
              <a:ext cx="1897885" cy="1897885"/>
            </a:xfrm>
            <a:prstGeom prst="ellipse">
              <a:avLst/>
            </a:prstGeom>
            <a:gradFill>
              <a:gsLst>
                <a:gs pos="0">
                  <a:schemeClr val="tx2">
                    <a:lumMod val="75000"/>
                    <a:alpha val="10000"/>
                  </a:schemeClr>
                </a:gs>
                <a:gs pos="100000">
                  <a:schemeClr val="tx2">
                    <a:lumMod val="75000"/>
                    <a:alpha val="2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Oval 17">
              <a:extLst>
                <a:ext uri="{FF2B5EF4-FFF2-40B4-BE49-F238E27FC236}">
                  <a16:creationId xmlns:a16="http://schemas.microsoft.com/office/drawing/2014/main" xmlns="" id="{07625553-33A6-42A6-BA58-B6F60A4E539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rot="4500000">
              <a:off x="2046780" y="3040492"/>
              <a:ext cx="2579322" cy="2579322"/>
            </a:xfrm>
            <a:prstGeom prst="ellipse">
              <a:avLst/>
            </a:prstGeom>
            <a:noFill/>
            <a:ln w="31750">
              <a:gradFill>
                <a:gsLst>
                  <a:gs pos="0">
                    <a:schemeClr val="tx2">
                      <a:lumMod val="60000"/>
                      <a:lumOff val="40000"/>
                      <a:alpha val="20000"/>
                    </a:schemeClr>
                  </a:gs>
                  <a:gs pos="100000">
                    <a:schemeClr val="tx2">
                      <a:lumMod val="50000"/>
                      <a:alpha val="20000"/>
                    </a:schemeClr>
                  </a:gs>
                </a:gsLst>
                <a:lin ang="5400000" scaled="1"/>
              </a:gra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xmlns="" id="{75B990D2-1682-41A9-850F-4DC602C318E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rot="4500000">
              <a:off x="2224640" y="3193975"/>
              <a:ext cx="2243193" cy="2243193"/>
            </a:xfrm>
            <a:prstGeom prst="ellipse">
              <a:avLst/>
            </a:prstGeom>
            <a:noFill/>
            <a:ln w="31750">
              <a:gradFill>
                <a:gsLst>
                  <a:gs pos="0">
                    <a:schemeClr val="tx2">
                      <a:lumMod val="60000"/>
                      <a:lumOff val="40000"/>
                      <a:alpha val="10000"/>
                    </a:schemeClr>
                  </a:gs>
                  <a:gs pos="100000">
                    <a:schemeClr val="tx2">
                      <a:lumMod val="50000"/>
                      <a:alpha val="1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Rectangle 20">
            <a:extLst>
              <a:ext uri="{FF2B5EF4-FFF2-40B4-BE49-F238E27FC236}">
                <a16:creationId xmlns:a16="http://schemas.microsoft.com/office/drawing/2014/main" xmlns="" id="{5819102A-0400-4C1F-8614-973F5262EF5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16200000">
            <a:off x="10438146" y="1042605"/>
            <a:ext cx="2796461" cy="711252"/>
          </a:xfrm>
          <a:prstGeom prst="rect">
            <a:avLst/>
          </a:prstGeom>
          <a:gradFill flip="none" rotWithShape="1">
            <a:gsLst>
              <a:gs pos="0">
                <a:schemeClr val="tx2">
                  <a:lumMod val="40000"/>
                  <a:lumOff val="60000"/>
                  <a:alpha val="0"/>
                </a:schemeClr>
              </a:gs>
              <a:gs pos="100000">
                <a:schemeClr val="tx2">
                  <a:lumMod val="75000"/>
                  <a:alpha val="10000"/>
                </a:scheme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22">
            <a:extLst>
              <a:ext uri="{FF2B5EF4-FFF2-40B4-BE49-F238E27FC236}">
                <a16:creationId xmlns:a16="http://schemas.microsoft.com/office/drawing/2014/main" xmlns="" id="{EA8FBDFC-CF2A-4A9A-88B1-15D45D68BC88}"/>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11259539" y="317578"/>
            <a:ext cx="548640" cy="549007"/>
            <a:chOff x="7029447" y="3514725"/>
            <a:chExt cx="1285875" cy="549007"/>
          </a:xfrm>
        </p:grpSpPr>
        <p:cxnSp>
          <p:nvCxnSpPr>
            <p:cNvPr id="24" name="Straight Connector 23">
              <a:extLst>
                <a:ext uri="{FF2B5EF4-FFF2-40B4-BE49-F238E27FC236}">
                  <a16:creationId xmlns:a16="http://schemas.microsoft.com/office/drawing/2014/main" xmlns="" id="{4EC299EF-4D18-40D1-AAB9-5082B26ABFB0}"/>
                </a:ext>
                <a:ext uri="{C183D7F6-B498-43B3-948B-1728B52AA6E4}">
                  <adec:decorative xmlns:adec="http://schemas.microsoft.com/office/drawing/2017/decorative" xmlns="" val="1"/>
                </a:ext>
              </a:extLst>
            </p:cNvPr>
            <p:cNvCxnSpPr>
              <a:cxnSpLocks/>
            </p:cNvCxnSpPr>
            <p:nvPr>
              <p:extLst>
                <p:ext uri="{386F3935-93C4-4BCD-93E2-E3B085C9AB24}">
                  <p16:designElem xmlns:p16="http://schemas.microsoft.com/office/powerpoint/2015/main" xmlns="" val="1"/>
                </p:ext>
              </p:extLst>
            </p:nvPr>
          </p:nvCxnSpPr>
          <p:spPr>
            <a:xfrm>
              <a:off x="7029447" y="3514725"/>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xmlns="" id="{C649880C-55B6-4C46-A7F6-6A2856231B7A}"/>
                </a:ext>
                <a:ext uri="{C183D7F6-B498-43B3-948B-1728B52AA6E4}">
                  <adec:decorative xmlns:adec="http://schemas.microsoft.com/office/drawing/2017/decorative" xmlns="" val="1"/>
                </a:ext>
              </a:extLst>
            </p:cNvPr>
            <p:cNvCxnSpPr>
              <a:cxnSpLocks/>
            </p:cNvCxnSpPr>
            <p:nvPr>
              <p:extLst>
                <p:ext uri="{386F3935-93C4-4BCD-93E2-E3B085C9AB24}">
                  <p16:designElem xmlns:p16="http://schemas.microsoft.com/office/powerpoint/2015/main" xmlns="" val="1"/>
                </p:ext>
              </p:extLst>
            </p:nvPr>
          </p:nvCxnSpPr>
          <p:spPr>
            <a:xfrm>
              <a:off x="7029447" y="3697727"/>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xmlns="" id="{2C809907-F418-42B7-B7DA-7578B44AAB6D}"/>
                </a:ext>
                <a:ext uri="{C183D7F6-B498-43B3-948B-1728B52AA6E4}">
                  <adec:decorative xmlns:adec="http://schemas.microsoft.com/office/drawing/2017/decorative" xmlns="" val="1"/>
                </a:ext>
              </a:extLst>
            </p:cNvPr>
            <p:cNvCxnSpPr>
              <a:cxnSpLocks/>
            </p:cNvCxnSpPr>
            <p:nvPr>
              <p:extLst>
                <p:ext uri="{386F3935-93C4-4BCD-93E2-E3B085C9AB24}">
                  <p16:designElem xmlns:p16="http://schemas.microsoft.com/office/powerpoint/2015/main" xmlns="" val="1"/>
                </p:ext>
              </p:extLst>
            </p:nvPr>
          </p:nvCxnSpPr>
          <p:spPr>
            <a:xfrm>
              <a:off x="7029447" y="3880729"/>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xmlns="" id="{F71152CA-C7C6-498B-AC68-B4620D2421CD}"/>
                </a:ext>
                <a:ext uri="{C183D7F6-B498-43B3-948B-1728B52AA6E4}">
                  <adec:decorative xmlns:adec="http://schemas.microsoft.com/office/drawing/2017/decorative" xmlns="" val="1"/>
                </a:ext>
              </a:extLst>
            </p:cNvPr>
            <p:cNvCxnSpPr>
              <a:cxnSpLocks/>
            </p:cNvCxnSpPr>
            <p:nvPr>
              <p:extLst>
                <p:ext uri="{386F3935-93C4-4BCD-93E2-E3B085C9AB24}">
                  <p16:designElem xmlns:p16="http://schemas.microsoft.com/office/powerpoint/2015/main" xmlns="" val="1"/>
                </p:ext>
              </p:extLst>
            </p:nvPr>
          </p:nvCxnSpPr>
          <p:spPr>
            <a:xfrm>
              <a:off x="7029447" y="4063732"/>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grpSp>
      <p:sp>
        <p:nvSpPr>
          <p:cNvPr id="20" name="Rectangle 28">
            <a:extLst>
              <a:ext uri="{FF2B5EF4-FFF2-40B4-BE49-F238E27FC236}">
                <a16:creationId xmlns:a16="http://schemas.microsoft.com/office/drawing/2014/main" xmlns="" id="{CF1485CA-41D2-421F-B28D-15EF845D5FE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10800000">
            <a:off x="-1" y="6140785"/>
            <a:ext cx="6095997" cy="711252"/>
          </a:xfrm>
          <a:prstGeom prst="rect">
            <a:avLst/>
          </a:prstGeom>
          <a:gradFill flip="none" rotWithShape="1">
            <a:gsLst>
              <a:gs pos="10000">
                <a:schemeClr val="tx2">
                  <a:lumMod val="50000"/>
                  <a:alpha val="10000"/>
                </a:schemeClr>
              </a:gs>
              <a:gs pos="100000">
                <a:schemeClr val="tx2">
                  <a:lumMod val="60000"/>
                  <a:lumOff val="40000"/>
                  <a:alpha val="0"/>
                </a:scheme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 name="Group 30">
            <a:extLst>
              <a:ext uri="{FF2B5EF4-FFF2-40B4-BE49-F238E27FC236}">
                <a16:creationId xmlns:a16="http://schemas.microsoft.com/office/drawing/2014/main" xmlns="" id="{04ED96A1-E6CA-493F-8610-6B8B7A28E3EB}"/>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rot="5400000">
            <a:off x="616345" y="5940560"/>
            <a:ext cx="1285875" cy="549007"/>
            <a:chOff x="7029447" y="3514725"/>
            <a:chExt cx="1285875" cy="549007"/>
          </a:xfrm>
        </p:grpSpPr>
        <p:cxnSp>
          <p:nvCxnSpPr>
            <p:cNvPr id="32" name="Straight Connector 31">
              <a:extLst>
                <a:ext uri="{FF2B5EF4-FFF2-40B4-BE49-F238E27FC236}">
                  <a16:creationId xmlns:a16="http://schemas.microsoft.com/office/drawing/2014/main" xmlns="" id="{3C9231B8-0812-4FDE-9AC6-94984E20AC0F}"/>
                </a:ext>
                <a:ext uri="{C183D7F6-B498-43B3-948B-1728B52AA6E4}">
                  <adec:decorative xmlns:adec="http://schemas.microsoft.com/office/drawing/2017/decorative" xmlns="" val="1"/>
                </a:ext>
              </a:extLst>
            </p:cNvPr>
            <p:cNvCxnSpPr>
              <a:cxnSpLocks/>
            </p:cNvCxnSpPr>
            <p:nvPr>
              <p:extLst>
                <p:ext uri="{386F3935-93C4-4BCD-93E2-E3B085C9AB24}">
                  <p16:designElem xmlns:p16="http://schemas.microsoft.com/office/powerpoint/2015/main" xmlns="" val="1"/>
                </p:ext>
              </p:extLst>
            </p:nvPr>
          </p:nvCxnSpPr>
          <p:spPr>
            <a:xfrm>
              <a:off x="7029447" y="3514725"/>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xmlns="" id="{4BF59FE3-7AD8-46E8-9440-D26863994258}"/>
                </a:ext>
                <a:ext uri="{C183D7F6-B498-43B3-948B-1728B52AA6E4}">
                  <adec:decorative xmlns:adec="http://schemas.microsoft.com/office/drawing/2017/decorative" xmlns="" val="1"/>
                </a:ext>
              </a:extLst>
            </p:cNvPr>
            <p:cNvCxnSpPr>
              <a:cxnSpLocks/>
            </p:cNvCxnSpPr>
            <p:nvPr>
              <p:extLst>
                <p:ext uri="{386F3935-93C4-4BCD-93E2-E3B085C9AB24}">
                  <p16:designElem xmlns:p16="http://schemas.microsoft.com/office/powerpoint/2015/main" xmlns="" val="1"/>
                </p:ext>
              </p:extLst>
            </p:nvPr>
          </p:nvCxnSpPr>
          <p:spPr>
            <a:xfrm>
              <a:off x="7029447" y="3697727"/>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xmlns="" id="{6EEEDF00-F676-4147-BAF0-64840E2857BD}"/>
                </a:ext>
                <a:ext uri="{C183D7F6-B498-43B3-948B-1728B52AA6E4}">
                  <adec:decorative xmlns:adec="http://schemas.microsoft.com/office/drawing/2017/decorative" xmlns="" val="1"/>
                </a:ext>
              </a:extLst>
            </p:cNvPr>
            <p:cNvCxnSpPr>
              <a:cxnSpLocks/>
            </p:cNvCxnSpPr>
            <p:nvPr>
              <p:extLst>
                <p:ext uri="{386F3935-93C4-4BCD-93E2-E3B085C9AB24}">
                  <p16:designElem xmlns:p16="http://schemas.microsoft.com/office/powerpoint/2015/main" xmlns="" val="1"/>
                </p:ext>
              </p:extLst>
            </p:nvPr>
          </p:nvCxnSpPr>
          <p:spPr>
            <a:xfrm>
              <a:off x="7029447" y="3880729"/>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xmlns="" id="{94D3F73A-55E6-4A58-872D-BE9E9C7C30E3}"/>
                </a:ext>
                <a:ext uri="{C183D7F6-B498-43B3-948B-1728B52AA6E4}">
                  <adec:decorative xmlns:adec="http://schemas.microsoft.com/office/drawing/2017/decorative" xmlns="" val="1"/>
                </a:ext>
              </a:extLst>
            </p:cNvPr>
            <p:cNvCxnSpPr>
              <a:cxnSpLocks/>
            </p:cNvCxnSpPr>
            <p:nvPr>
              <p:extLst>
                <p:ext uri="{386F3935-93C4-4BCD-93E2-E3B085C9AB24}">
                  <p16:designElem xmlns:p16="http://schemas.microsoft.com/office/powerpoint/2015/main" xmlns="" val="1"/>
                </p:ext>
              </p:extLst>
            </p:nvPr>
          </p:nvCxnSpPr>
          <p:spPr>
            <a:xfrm>
              <a:off x="7029447" y="4063732"/>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grpSp>
      <p:pic>
        <p:nvPicPr>
          <p:cNvPr id="3" name="Рисунок 3">
            <a:extLst>
              <a:ext uri="{FF2B5EF4-FFF2-40B4-BE49-F238E27FC236}">
                <a16:creationId xmlns:a16="http://schemas.microsoft.com/office/drawing/2014/main" xmlns="" id="{D5D66590-E63F-48DE-A41F-C839C73539D9}"/>
              </a:ext>
            </a:extLst>
          </p:cNvPr>
          <p:cNvPicPr>
            <a:picLocks noChangeAspect="1"/>
          </p:cNvPicPr>
          <p:nvPr/>
        </p:nvPicPr>
        <p:blipFill rotWithShape="1">
          <a:blip r:embed="rId2" cstate="screen"/>
          <a:srcRect/>
          <a:stretch/>
        </p:blipFill>
        <p:spPr>
          <a:xfrm rot="5400000">
            <a:off x="6528394" y="1175750"/>
            <a:ext cx="5431517" cy="4492357"/>
          </a:xfrm>
          <a:prstGeom prst="rect">
            <a:avLst/>
          </a:prstGeom>
        </p:spPr>
      </p:pic>
      <p:grpSp>
        <p:nvGrpSpPr>
          <p:cNvPr id="28" name="Group 36">
            <a:extLst>
              <a:ext uri="{FF2B5EF4-FFF2-40B4-BE49-F238E27FC236}">
                <a16:creationId xmlns:a16="http://schemas.microsoft.com/office/drawing/2014/main" xmlns="" id="{8D2BC472-0671-410F-BA77-E46AA6210635}"/>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rot="16200000">
            <a:off x="6867670" y="850149"/>
            <a:ext cx="304800" cy="429768"/>
            <a:chOff x="215328" y="-46937"/>
            <a:chExt cx="304800" cy="2773841"/>
          </a:xfrm>
        </p:grpSpPr>
        <p:cxnSp>
          <p:nvCxnSpPr>
            <p:cNvPr id="38" name="Straight Connector 37">
              <a:extLst>
                <a:ext uri="{FF2B5EF4-FFF2-40B4-BE49-F238E27FC236}">
                  <a16:creationId xmlns:a16="http://schemas.microsoft.com/office/drawing/2014/main" xmlns="" id="{DC68B2A3-267E-4DE4-8DD5-C0378482D2A6}"/>
                </a:ext>
                <a:ext uri="{C183D7F6-B498-43B3-948B-1728B52AA6E4}">
                  <adec:decorative xmlns:adec="http://schemas.microsoft.com/office/drawing/2017/decorative" xmlns="" val="1"/>
                </a:ext>
              </a:extLst>
            </p:cNvPr>
            <p:cNvCxnSpPr>
              <a:cxnSpLocks/>
            </p:cNvCxnSpPr>
            <p:nvPr>
              <p:extLst>
                <p:ext uri="{386F3935-93C4-4BCD-93E2-E3B085C9AB24}">
                  <p16:designElem xmlns:p16="http://schemas.microsoft.com/office/powerpoint/2015/main" xmlns="" val="1"/>
                </p:ext>
              </p:extLst>
            </p:nvPr>
          </p:nvCxnSpPr>
          <p:spPr>
            <a:xfrm>
              <a:off x="2153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xmlns="" id="{F6474CC6-D7FB-4A38-8991-680F048CFF49}"/>
                </a:ext>
                <a:ext uri="{C183D7F6-B498-43B3-948B-1728B52AA6E4}">
                  <adec:decorative xmlns:adec="http://schemas.microsoft.com/office/drawing/2017/decorative" xmlns="" val="1"/>
                </a:ext>
              </a:extLst>
            </p:cNvPr>
            <p:cNvCxnSpPr>
              <a:cxnSpLocks/>
            </p:cNvCxnSpPr>
            <p:nvPr>
              <p:extLst>
                <p:ext uri="{386F3935-93C4-4BCD-93E2-E3B085C9AB24}">
                  <p16:designElem xmlns:p16="http://schemas.microsoft.com/office/powerpoint/2015/main" xmlns="" val="1"/>
                </p:ext>
              </p:extLst>
            </p:nvPr>
          </p:nvCxnSpPr>
          <p:spPr>
            <a:xfrm>
              <a:off x="3169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xmlns="" id="{05825D0E-A1E4-4466-81B2-33325B3B3F1B}"/>
                </a:ext>
                <a:ext uri="{C183D7F6-B498-43B3-948B-1728B52AA6E4}">
                  <adec:decorative xmlns:adec="http://schemas.microsoft.com/office/drawing/2017/decorative" xmlns="" val="1"/>
                </a:ext>
              </a:extLst>
            </p:cNvPr>
            <p:cNvCxnSpPr>
              <a:cxnSpLocks/>
            </p:cNvCxnSpPr>
            <p:nvPr>
              <p:extLst>
                <p:ext uri="{386F3935-93C4-4BCD-93E2-E3B085C9AB24}">
                  <p16:designElem xmlns:p16="http://schemas.microsoft.com/office/powerpoint/2015/main" xmlns="" val="1"/>
                </p:ext>
              </p:extLst>
            </p:nvPr>
          </p:nvCxnSpPr>
          <p:spPr>
            <a:xfrm>
              <a:off x="4185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xmlns="" id="{A1BD1E16-C3EF-4A05-9C71-590A55BFC558}"/>
                </a:ext>
                <a:ext uri="{C183D7F6-B498-43B3-948B-1728B52AA6E4}">
                  <adec:decorative xmlns:adec="http://schemas.microsoft.com/office/drawing/2017/decorative" xmlns="" val="1"/>
                </a:ext>
              </a:extLst>
            </p:cNvPr>
            <p:cNvCxnSpPr>
              <a:cxnSpLocks/>
            </p:cNvCxnSpPr>
            <p:nvPr>
              <p:extLst>
                <p:ext uri="{386F3935-93C4-4BCD-93E2-E3B085C9AB24}">
                  <p16:designElem xmlns:p16="http://schemas.microsoft.com/office/powerpoint/2015/main" xmlns="" val="1"/>
                </p:ext>
              </p:extLst>
            </p:nvPr>
          </p:nvCxnSpPr>
          <p:spPr>
            <a:xfrm>
              <a:off x="5201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4" name="TextBox 3">
            <a:extLst>
              <a:ext uri="{FF2B5EF4-FFF2-40B4-BE49-F238E27FC236}">
                <a16:creationId xmlns:a16="http://schemas.microsoft.com/office/drawing/2014/main" xmlns="" id="{A7CFCCF1-313E-4DDE-ABFA-E386C4003A23}"/>
              </a:ext>
            </a:extLst>
          </p:cNvPr>
          <p:cNvSpPr txBox="1"/>
          <p:nvPr/>
        </p:nvSpPr>
        <p:spPr>
          <a:xfrm>
            <a:off x="429653" y="2277374"/>
            <a:ext cx="6171202" cy="2819399"/>
          </a:xfrm>
          <a:prstGeom prst="rect">
            <a:avLst/>
          </a:prstGeom>
          <a:noFill/>
        </p:spPr>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p>
            <a:pPr>
              <a:lnSpc>
                <a:spcPct val="90000"/>
              </a:lnSpc>
              <a:spcBef>
                <a:spcPct val="0"/>
              </a:spcBef>
              <a:spcAft>
                <a:spcPts val="600"/>
              </a:spcAft>
            </a:pPr>
            <a:r>
              <a:rPr lang="ru-RU" sz="2400" b="0" i="0" u="none" strike="noStrike">
                <a:solidFill>
                  <a:schemeClr val="bg1"/>
                </a:solidFill>
                <a:latin typeface="Calibri"/>
                <a:ea typeface="&amp;quot"/>
                <a:cs typeface="&amp;quot"/>
              </a:rPr>
              <a:t>Как видите, нарисовать герб своей семьи можно своими руками, дома, в кругу близких. Это невероятно творческий и увлекательный процесс, в котором с удовольствием примут активное участие и дети, и взрослые. Создание фамильного символа - это отличный способ узнать много нового, интересного и важного о ваших близких, вспомнить и пережить самые счастливые моменты и события в вашей жизни.</a:t>
            </a:r>
            <a:r>
              <a:rPr lang="ru-RU" sz="2400" b="0" i="0" u="none" strike="noStrike" dirty="0">
                <a:solidFill>
                  <a:schemeClr val="bg1"/>
                </a:solidFill>
                <a:latin typeface="Calibri"/>
                <a:ea typeface="&amp;quot"/>
                <a:cs typeface="&amp;quot"/>
              </a:rPr>
              <a:t> </a:t>
            </a:r>
            <a:endParaRPr lang="en-US" sz="2400" dirty="0">
              <a:solidFill>
                <a:schemeClr val="bg1"/>
              </a:solidFill>
              <a:latin typeface="Calibri"/>
              <a:ea typeface="+mj-ea"/>
              <a:cs typeface="Calibri Light"/>
            </a:endParaRPr>
          </a:p>
        </p:txBody>
      </p:sp>
    </p:spTree>
    <p:extLst>
      <p:ext uri="{BB962C8B-B14F-4D97-AF65-F5344CB8AC3E}">
        <p14:creationId xmlns:p14="http://schemas.microsoft.com/office/powerpoint/2010/main" xmlns="" val="199940603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Мастер класс для родителей..mp4">
            <a:hlinkClick r:id="" action="ppaction://media"/>
          </p:cNvPr>
          <p:cNvPicPr>
            <a:picLocks noRot="1" noChangeAspect="1"/>
          </p:cNvPicPr>
          <p:nvPr>
            <a:videoFile r:link="rId1"/>
          </p:nvPr>
        </p:nvPicPr>
        <p:blipFill>
          <a:blip r:embed="rId3" cstate="screen"/>
          <a:stretch>
            <a:fillRect/>
          </a:stretch>
        </p:blipFill>
        <p:spPr>
          <a:xfrm>
            <a:off x="5194300" y="571500"/>
            <a:ext cx="6019800" cy="5486400"/>
          </a:xfrm>
          <a:prstGeom prst="rect">
            <a:avLst/>
          </a:prstGeom>
        </p:spPr>
      </p:pic>
      <p:sp>
        <p:nvSpPr>
          <p:cNvPr id="4" name="TextBox 3"/>
          <p:cNvSpPr txBox="1"/>
          <p:nvPr/>
        </p:nvSpPr>
        <p:spPr>
          <a:xfrm>
            <a:off x="698500" y="914400"/>
            <a:ext cx="3136900" cy="830997"/>
          </a:xfrm>
          <a:prstGeom prst="rect">
            <a:avLst/>
          </a:prstGeom>
          <a:noFill/>
        </p:spPr>
        <p:txBody>
          <a:bodyPr wrap="square" rtlCol="0">
            <a:spAutoFit/>
          </a:bodyPr>
          <a:lstStyle/>
          <a:p>
            <a:r>
              <a:rPr lang="ru-RU" sz="2400" dirty="0" smtClean="0">
                <a:solidFill>
                  <a:srgbClr val="FFC000"/>
                </a:solidFill>
                <a:latin typeface="Times New Roman" pitchFamily="18" charset="0"/>
                <a:cs typeface="Times New Roman" pitchFamily="18" charset="0"/>
              </a:rPr>
              <a:t>Мастер-класс по изготовлению герба</a:t>
            </a:r>
            <a:endParaRPr lang="ru-RU" sz="2400" dirty="0">
              <a:solidFill>
                <a:srgbClr val="FFC000"/>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p:cTn id="7" fill="hold" display="0">
                  <p:stCondLst>
                    <p:cond delay="indefinite"/>
                  </p:stCondLst>
                  <p:endCondLst>
                    <p:cond evt="onNext" delay="0">
                      <p:tgtEl>
                        <p:sldTgt/>
                      </p:tgtEl>
                    </p:cond>
                    <p:cond evt="onPrev" delay="0">
                      <p:tgtEl>
                        <p:sldTgt/>
                      </p:tgtEl>
                    </p:cond>
                  </p:endCondLst>
                </p:cTn>
                <p:tgtEl>
                  <p:spTgt spid="2"/>
                </p:tgtEl>
              </p:cMediaNode>
            </p:vide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2B3F8BE3-271C-4BC8-B5ED-2967F0E33F4D}"/>
              </a:ext>
            </a:extLst>
          </p:cNvPr>
          <p:cNvSpPr txBox="1"/>
          <p:nvPr/>
        </p:nvSpPr>
        <p:spPr>
          <a:xfrm>
            <a:off x="2659716" y="1864099"/>
            <a:ext cx="7113494" cy="15696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ru-RU" sz="2400" dirty="0">
                <a:solidFill>
                  <a:schemeClr val="bg1"/>
                </a:solidFill>
                <a:cs typeface="Calibri"/>
              </a:rPr>
              <a:t>Источники:</a:t>
            </a:r>
          </a:p>
          <a:p>
            <a:r>
              <a:rPr lang="ru-RU" sz="2400" dirty="0">
                <a:solidFill>
                  <a:schemeClr val="bg1"/>
                </a:solidFill>
                <a:ea typeface="+mn-lt"/>
                <a:cs typeface="+mn-lt"/>
              </a:rPr>
              <a:t>https://дом-родословия.рф/blog/kak-narisovat-gerb-semi</a:t>
            </a:r>
            <a:r>
              <a:rPr lang="ru-RU" sz="2400" dirty="0">
                <a:solidFill>
                  <a:schemeClr val="bg1"/>
                </a:solidFill>
                <a:cs typeface="Calibri" panose="020F0502020204030204"/>
              </a:rPr>
              <a:t> </a:t>
            </a:r>
          </a:p>
          <a:p>
            <a:r>
              <a:rPr lang="ru-RU" sz="2400" dirty="0">
                <a:solidFill>
                  <a:schemeClr val="bg1"/>
                </a:solidFill>
                <a:ea typeface="+mn-lt"/>
                <a:cs typeface="+mn-lt"/>
              </a:rPr>
              <a:t>http://kinderinfo.ru/family-gerb-shablon/</a:t>
            </a:r>
            <a:endParaRPr lang="ru-RU" sz="2400" dirty="0">
              <a:solidFill>
                <a:schemeClr val="bg1"/>
              </a:solidFill>
              <a:cs typeface="Calibri"/>
            </a:endParaRPr>
          </a:p>
        </p:txBody>
      </p:sp>
    </p:spTree>
    <p:extLst>
      <p:ext uri="{BB962C8B-B14F-4D97-AF65-F5344CB8AC3E}">
        <p14:creationId xmlns:p14="http://schemas.microsoft.com/office/powerpoint/2010/main" xmlns="" val="35403353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xmlns="" id="{9C898F85-4225-4931-9F2F-17B4AF8BAE2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solidFill>
            <a:schemeClr val="tx1">
              <a:lumMod val="95000"/>
              <a:lumOff val="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xmlns="" id="{55748FE2-3BE6-4641-95DC-838AC122EBAA}"/>
              </a:ext>
            </a:extLst>
          </p:cNvPr>
          <p:cNvSpPr txBox="1"/>
          <p:nvPr/>
        </p:nvSpPr>
        <p:spPr>
          <a:xfrm>
            <a:off x="403898" y="683633"/>
            <a:ext cx="5296402" cy="4955863"/>
          </a:xfrm>
          <a:prstGeom prst="rect">
            <a:avLst/>
          </a:prstGeom>
        </p:spPr>
        <p:txBody>
          <a:bodyPr rot="0" spcFirstLastPara="0" vertOverflow="overflow" horzOverflow="overflow" vert="horz" lIns="91440" tIns="45720" rIns="91440" bIns="45720" numCol="1" spcCol="0" rtlCol="0" fromWordArt="0" anchor="b" anchorCtr="0" forceAA="0" compatLnSpc="1">
            <a:prstTxWarp prst="textNoShape">
              <a:avLst/>
            </a:prstTxWarp>
            <a:normAutofit/>
          </a:bodyPr>
          <a:lstStyle/>
          <a:p>
            <a:pPr algn="ctr">
              <a:lnSpc>
                <a:spcPct val="90000"/>
              </a:lnSpc>
              <a:spcBef>
                <a:spcPct val="0"/>
              </a:spcBef>
              <a:spcAft>
                <a:spcPts val="600"/>
              </a:spcAft>
            </a:pPr>
            <a:r>
              <a:rPr lang="ru-RU" sz="2000" b="1" dirty="0">
                <a:solidFill>
                  <a:srgbClr val="FFFF00"/>
                </a:solidFill>
                <a:latin typeface="Calibri"/>
                <a:ea typeface="+mj-ea"/>
                <a:cs typeface="Calibri"/>
              </a:rPr>
              <a:t>Одним из самых старинных способов</a:t>
            </a:r>
            <a:r>
              <a:rPr lang="ru-RU" sz="2000" dirty="0">
                <a:solidFill>
                  <a:schemeClr val="bg1"/>
                </a:solidFill>
                <a:latin typeface="Calibri"/>
                <a:ea typeface="+mj-ea"/>
                <a:cs typeface="Calibri"/>
              </a:rPr>
              <a:t> выразить почтение членам семейства, сплотить их и укрепить родственные узы - придумать и нарисовать герб своей семьи. Своими руками создать символ уважения и гордости за свой род сейчас легко и доступно каждому, а ведь были времена, когда этой привилегией пользовались лишь знатные и влиятельные особы дворянского происхождения. И в наше время не стоит забывать об этой традиции. Это художественное изображение, которое отображает личные качества, род занятий или достижения членов семьи. Рисунки для герба имеют глубокий смысл, поэтому подобрать их не так просто.</a:t>
            </a:r>
            <a:endParaRPr lang="ru-RU" sz="2000">
              <a:solidFill>
                <a:schemeClr val="bg1"/>
              </a:solidFill>
              <a:ea typeface="+mj-ea"/>
              <a:cs typeface="Calibri"/>
            </a:endParaRPr>
          </a:p>
        </p:txBody>
      </p:sp>
      <p:sp>
        <p:nvSpPr>
          <p:cNvPr id="10" name="Rectangle 9">
            <a:extLst>
              <a:ext uri="{FF2B5EF4-FFF2-40B4-BE49-F238E27FC236}">
                <a16:creationId xmlns:a16="http://schemas.microsoft.com/office/drawing/2014/main" xmlns="" id="{BEC14D36-68AD-4546-A67C-CE0F663744D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6096000" y="685800"/>
            <a:ext cx="5410200" cy="5486400"/>
          </a:xfrm>
          <a:prstGeom prst="rect">
            <a:avLst/>
          </a:prstGeom>
          <a:solidFill>
            <a:schemeClr val="tx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Рисунок 2" descr="Изображение выглядит как карта&#10;&#10;Автоматически созданное описание">
            <a:extLst>
              <a:ext uri="{FF2B5EF4-FFF2-40B4-BE49-F238E27FC236}">
                <a16:creationId xmlns:a16="http://schemas.microsoft.com/office/drawing/2014/main" xmlns="" id="{40F03239-047B-465F-AE5A-C81A3091529C}"/>
              </a:ext>
            </a:extLst>
          </p:cNvPr>
          <p:cNvPicPr>
            <a:picLocks noChangeAspect="1"/>
          </p:cNvPicPr>
          <p:nvPr/>
        </p:nvPicPr>
        <p:blipFill rotWithShape="1">
          <a:blip r:embed="rId2" cstate="screen"/>
          <a:srcRect/>
          <a:stretch/>
        </p:blipFill>
        <p:spPr>
          <a:xfrm>
            <a:off x="6781799" y="1371601"/>
            <a:ext cx="4076701" cy="4114800"/>
          </a:xfrm>
          <a:prstGeom prst="rect">
            <a:avLst/>
          </a:prstGeom>
        </p:spPr>
      </p:pic>
    </p:spTree>
    <p:extLst>
      <p:ext uri="{BB962C8B-B14F-4D97-AF65-F5344CB8AC3E}">
        <p14:creationId xmlns:p14="http://schemas.microsoft.com/office/powerpoint/2010/main" xmlns="" val="7441932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3A08AA18-3346-4532-9EA6-B2D1738DF6D5}"/>
              </a:ext>
            </a:extLst>
          </p:cNvPr>
          <p:cNvSpPr txBox="1"/>
          <p:nvPr/>
        </p:nvSpPr>
        <p:spPr>
          <a:xfrm>
            <a:off x="790296" y="977350"/>
            <a:ext cx="4524973" cy="2076333"/>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ru-RU" sz="2000" dirty="0">
                <a:ea typeface="+mn-lt"/>
                <a:cs typeface="+mn-lt"/>
              </a:rPr>
              <a:t>Чтобы вам проще было понять, как можно изобразить символ семьи, определиться с формой, цветом и фигурами, существует специальная наука- геральдика. Опираясь на эту древнюю и интересную науку, я подобрала для вас несколько полезных, простых и понятных рекомендаций. Вы сможете создать фамильную эмблему, которая станет украшением вашего дома, частью вашей истории и родословной. А описывать и демонстрировать результат вашего совместного творчества своим потомкам станет красивой фамильной традицией.</a:t>
            </a:r>
            <a:endParaRPr lang="en-US" sz="2000">
              <a:ea typeface="+mn-lt"/>
              <a:cs typeface="+mn-lt"/>
            </a:endParaRPr>
          </a:p>
          <a:p>
            <a:pPr>
              <a:lnSpc>
                <a:spcPct val="90000"/>
              </a:lnSpc>
              <a:spcBef>
                <a:spcPct val="0"/>
              </a:spcBef>
              <a:spcAft>
                <a:spcPts val="600"/>
              </a:spcAft>
            </a:pPr>
            <a:endParaRPr lang="en-US" sz="4800" dirty="0">
              <a:latin typeface="+mj-lt"/>
              <a:ea typeface="+mj-ea"/>
              <a:cs typeface="Calibri Light"/>
            </a:endParaRPr>
          </a:p>
        </p:txBody>
      </p:sp>
      <p:sp>
        <p:nvSpPr>
          <p:cNvPr id="8" name="Freeform: Shape 7">
            <a:extLst>
              <a:ext uri="{FF2B5EF4-FFF2-40B4-BE49-F238E27FC236}">
                <a16:creationId xmlns:a16="http://schemas.microsoft.com/office/drawing/2014/main" xmlns="" id="{BCC55ACC-A2F6-403C-A3A4-D59B3734D45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5857312" y="381000"/>
            <a:ext cx="6334689" cy="6477000"/>
          </a:xfrm>
          <a:custGeom>
            <a:avLst/>
            <a:gdLst>
              <a:gd name="connsiteX0" fmla="*/ 3561588 w 6334689"/>
              <a:gd name="connsiteY0" fmla="*/ 0 h 6477000"/>
              <a:gd name="connsiteX1" fmla="*/ 6309883 w 6334689"/>
              <a:gd name="connsiteY1" fmla="*/ 1296087 h 6477000"/>
              <a:gd name="connsiteX2" fmla="*/ 6334689 w 6334689"/>
              <a:gd name="connsiteY2" fmla="*/ 1329261 h 6477000"/>
              <a:gd name="connsiteX3" fmla="*/ 6334689 w 6334689"/>
              <a:gd name="connsiteY3" fmla="*/ 5793916 h 6477000"/>
              <a:gd name="connsiteX4" fmla="*/ 6309883 w 6334689"/>
              <a:gd name="connsiteY4" fmla="*/ 5827089 h 6477000"/>
              <a:gd name="connsiteX5" fmla="*/ 5760467 w 6334689"/>
              <a:gd name="connsiteY5" fmla="*/ 6363539 h 6477000"/>
              <a:gd name="connsiteX6" fmla="*/ 5607796 w 6334689"/>
              <a:gd name="connsiteY6" fmla="*/ 6477000 h 6477000"/>
              <a:gd name="connsiteX7" fmla="*/ 1519571 w 6334689"/>
              <a:gd name="connsiteY7" fmla="*/ 6477000 h 6477000"/>
              <a:gd name="connsiteX8" fmla="*/ 1296088 w 6334689"/>
              <a:gd name="connsiteY8" fmla="*/ 6309883 h 6477000"/>
              <a:gd name="connsiteX9" fmla="*/ 0 w 6334689"/>
              <a:gd name="connsiteY9" fmla="*/ 3561588 h 6477000"/>
              <a:gd name="connsiteX10" fmla="*/ 3561588 w 6334689"/>
              <a:gd name="connsiteY10" fmla="*/ 0 h 6477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334689" h="6477000">
                <a:moveTo>
                  <a:pt x="3561588" y="0"/>
                </a:moveTo>
                <a:cubicBezTo>
                  <a:pt x="4668032" y="0"/>
                  <a:pt x="5656635" y="504534"/>
                  <a:pt x="6309883" y="1296087"/>
                </a:cubicBezTo>
                <a:lnTo>
                  <a:pt x="6334689" y="1329261"/>
                </a:lnTo>
                <a:lnTo>
                  <a:pt x="6334689" y="5793916"/>
                </a:lnTo>
                <a:lnTo>
                  <a:pt x="6309883" y="5827089"/>
                </a:lnTo>
                <a:cubicBezTo>
                  <a:pt x="6146571" y="6024977"/>
                  <a:pt x="5962299" y="6204927"/>
                  <a:pt x="5760467" y="6363539"/>
                </a:cubicBezTo>
                <a:lnTo>
                  <a:pt x="5607796" y="6477000"/>
                </a:lnTo>
                <a:lnTo>
                  <a:pt x="1519571" y="6477000"/>
                </a:lnTo>
                <a:lnTo>
                  <a:pt x="1296088" y="6309883"/>
                </a:lnTo>
                <a:cubicBezTo>
                  <a:pt x="504535" y="5656635"/>
                  <a:pt x="0" y="4668032"/>
                  <a:pt x="0" y="3561588"/>
                </a:cubicBezTo>
                <a:cubicBezTo>
                  <a:pt x="0" y="1594577"/>
                  <a:pt x="1594577" y="0"/>
                  <a:pt x="3561588"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 name="Рисунок 2">
            <a:extLst>
              <a:ext uri="{FF2B5EF4-FFF2-40B4-BE49-F238E27FC236}">
                <a16:creationId xmlns:a16="http://schemas.microsoft.com/office/drawing/2014/main" xmlns="" id="{E5C5AF81-078F-4871-833C-7CB039544F63}"/>
              </a:ext>
            </a:extLst>
          </p:cNvPr>
          <p:cNvPicPr>
            <a:picLocks noChangeAspect="1"/>
          </p:cNvPicPr>
          <p:nvPr/>
        </p:nvPicPr>
        <p:blipFill rotWithShape="1">
          <a:blip r:embed="rId2" cstate="screen"/>
          <a:srcRect/>
          <a:stretch/>
        </p:blipFill>
        <p:spPr>
          <a:xfrm>
            <a:off x="6021086" y="544777"/>
            <a:ext cx="6170914" cy="6313225"/>
          </a:xfrm>
          <a:custGeom>
            <a:avLst/>
            <a:gdLst/>
            <a:ahLst/>
            <a:cxnLst/>
            <a:rect l="l" t="t" r="r" b="b"/>
            <a:pathLst>
              <a:path w="6170914" h="6313225">
                <a:moveTo>
                  <a:pt x="3397813" y="0"/>
                </a:moveTo>
                <a:cubicBezTo>
                  <a:pt x="4453378" y="0"/>
                  <a:pt x="5396522" y="481334"/>
                  <a:pt x="6019731" y="1236489"/>
                </a:cubicBezTo>
                <a:lnTo>
                  <a:pt x="6170914" y="1438663"/>
                </a:lnTo>
                <a:lnTo>
                  <a:pt x="6170914" y="5356963"/>
                </a:lnTo>
                <a:lnTo>
                  <a:pt x="6019731" y="5559138"/>
                </a:lnTo>
                <a:cubicBezTo>
                  <a:pt x="5786028" y="5842321"/>
                  <a:pt x="5507333" y="6086998"/>
                  <a:pt x="5194591" y="6282226"/>
                </a:cubicBezTo>
                <a:lnTo>
                  <a:pt x="5141791" y="6313225"/>
                </a:lnTo>
                <a:lnTo>
                  <a:pt x="1659199" y="6313225"/>
                </a:lnTo>
                <a:lnTo>
                  <a:pt x="1498064" y="6215333"/>
                </a:lnTo>
                <a:cubicBezTo>
                  <a:pt x="594240" y="5604721"/>
                  <a:pt x="0" y="4570663"/>
                  <a:pt x="0" y="3397813"/>
                </a:cubicBezTo>
                <a:cubicBezTo>
                  <a:pt x="0" y="1521253"/>
                  <a:pt x="1521253" y="0"/>
                  <a:pt x="3397813" y="0"/>
                </a:cubicBezTo>
                <a:close/>
              </a:path>
            </a:pathLst>
          </a:custGeom>
        </p:spPr>
      </p:pic>
    </p:spTree>
    <p:extLst>
      <p:ext uri="{BB962C8B-B14F-4D97-AF65-F5344CB8AC3E}">
        <p14:creationId xmlns:p14="http://schemas.microsoft.com/office/powerpoint/2010/main" xmlns="" val="3074988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2">
            <a:extLst>
              <a:ext uri="{FF2B5EF4-FFF2-40B4-BE49-F238E27FC236}">
                <a16:creationId xmlns:a16="http://schemas.microsoft.com/office/drawing/2014/main" xmlns="" id="{1E0BB02A-F7D3-445A-BE9D-975A2843F594}"/>
              </a:ext>
            </a:extLst>
          </p:cNvPr>
          <p:cNvPicPr>
            <a:picLocks noChangeAspect="1"/>
          </p:cNvPicPr>
          <p:nvPr/>
        </p:nvPicPr>
        <p:blipFill>
          <a:blip r:embed="rId2" cstate="screen"/>
          <a:stretch>
            <a:fillRect/>
          </a:stretch>
        </p:blipFill>
        <p:spPr>
          <a:xfrm>
            <a:off x="266881" y="575095"/>
            <a:ext cx="3851333" cy="5564036"/>
          </a:xfrm>
          <a:prstGeom prst="rect">
            <a:avLst/>
          </a:prstGeom>
        </p:spPr>
      </p:pic>
      <p:sp>
        <p:nvSpPr>
          <p:cNvPr id="4" name="TextBox 3">
            <a:extLst>
              <a:ext uri="{FF2B5EF4-FFF2-40B4-BE49-F238E27FC236}">
                <a16:creationId xmlns:a16="http://schemas.microsoft.com/office/drawing/2014/main" xmlns="" id="{BF41C4ED-76E6-400C-B045-3252F2222F43}"/>
              </a:ext>
            </a:extLst>
          </p:cNvPr>
          <p:cNvSpPr txBox="1"/>
          <p:nvPr/>
        </p:nvSpPr>
        <p:spPr>
          <a:xfrm>
            <a:off x="4479086" y="194634"/>
            <a:ext cx="6596332" cy="743588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ru-RU" b="1" dirty="0">
                <a:solidFill>
                  <a:schemeClr val="accent4">
                    <a:lumMod val="60000"/>
                    <a:lumOff val="40000"/>
                  </a:schemeClr>
                </a:solidFill>
                <a:cs typeface="Calibri"/>
              </a:rPr>
              <a:t>К</a:t>
            </a:r>
            <a:r>
              <a:rPr lang="ru-RU" sz="2000" b="1" dirty="0">
                <a:solidFill>
                  <a:schemeClr val="accent4">
                    <a:lumMod val="60000"/>
                    <a:lumOff val="40000"/>
                  </a:schemeClr>
                </a:solidFill>
                <a:cs typeface="Calibri"/>
              </a:rPr>
              <a:t>ак можно нарисовать семейный герб своими руками поэтапно.</a:t>
            </a:r>
            <a:endParaRPr lang="en-US" sz="2000">
              <a:solidFill>
                <a:schemeClr val="accent4">
                  <a:lumMod val="60000"/>
                  <a:lumOff val="40000"/>
                </a:schemeClr>
              </a:solidFill>
              <a:ea typeface="+mn-lt"/>
              <a:cs typeface="+mn-lt"/>
            </a:endParaRPr>
          </a:p>
          <a:p>
            <a:r>
              <a:rPr lang="ru-RU" sz="2000" dirty="0">
                <a:solidFill>
                  <a:schemeClr val="bg1"/>
                </a:solidFill>
                <a:cs typeface="Calibri"/>
              </a:rPr>
              <a:t>Эмблема должна быть не просто изображением, а соответствовать определенным канонам. Вот так должен выглядеть рисунок по правилам геральдики:</a:t>
            </a:r>
            <a:endParaRPr lang="en-US" sz="2000">
              <a:solidFill>
                <a:schemeClr val="bg1"/>
              </a:solidFill>
              <a:ea typeface="+mn-lt"/>
              <a:cs typeface="+mn-lt"/>
            </a:endParaRPr>
          </a:p>
          <a:p>
            <a:pPr marL="285750" indent="-285750">
              <a:buFont typeface="Symbol,Sans-Serif"/>
              <a:buChar char="•"/>
            </a:pPr>
            <a:r>
              <a:rPr lang="ru-RU" sz="2000" dirty="0">
                <a:solidFill>
                  <a:schemeClr val="bg1"/>
                </a:solidFill>
                <a:cs typeface="Calibri"/>
              </a:rPr>
              <a:t>Основной элемент нарисован в виде щита.</a:t>
            </a:r>
            <a:endParaRPr lang="en-US" sz="2000">
              <a:solidFill>
                <a:schemeClr val="bg1"/>
              </a:solidFill>
              <a:ea typeface="+mn-lt"/>
              <a:cs typeface="+mn-lt"/>
            </a:endParaRPr>
          </a:p>
          <a:p>
            <a:pPr marL="285750" indent="-285750">
              <a:buFont typeface="Symbol,Sans-Serif"/>
              <a:buChar char="•"/>
            </a:pPr>
            <a:r>
              <a:rPr lang="ru-RU" sz="2000" dirty="0">
                <a:solidFill>
                  <a:schemeClr val="bg1"/>
                </a:solidFill>
                <a:cs typeface="Calibri"/>
              </a:rPr>
              <a:t>По бокам должны быть </a:t>
            </a:r>
            <a:r>
              <a:rPr lang="ru-RU" sz="2000" dirty="0" err="1">
                <a:solidFill>
                  <a:schemeClr val="bg1"/>
                </a:solidFill>
                <a:cs typeface="Calibri"/>
              </a:rPr>
              <a:t>щитодержатели</a:t>
            </a:r>
            <a:r>
              <a:rPr lang="ru-RU" sz="2000" dirty="0">
                <a:solidFill>
                  <a:schemeClr val="bg1"/>
                </a:solidFill>
                <a:cs typeface="Calibri"/>
              </a:rPr>
              <a:t> (фигуры животных, растительный орнамент.</a:t>
            </a:r>
            <a:endParaRPr lang="en-US" sz="2000">
              <a:solidFill>
                <a:schemeClr val="bg1"/>
              </a:solidFill>
              <a:ea typeface="+mn-lt"/>
              <a:cs typeface="+mn-lt"/>
            </a:endParaRPr>
          </a:p>
          <a:p>
            <a:pPr marL="285750" indent="-285750">
              <a:buFont typeface="Symbol,Sans-Serif"/>
              <a:buChar char="•"/>
            </a:pPr>
            <a:r>
              <a:rPr lang="ru-RU" sz="2000" dirty="0">
                <a:solidFill>
                  <a:schemeClr val="bg1"/>
                </a:solidFill>
                <a:cs typeface="Calibri"/>
              </a:rPr>
              <a:t>Внизу щит обрамляется лентой с семейным девизом.</a:t>
            </a:r>
            <a:endParaRPr lang="ru-RU" sz="2000" dirty="0">
              <a:solidFill>
                <a:schemeClr val="bg1"/>
              </a:solidFill>
              <a:ea typeface="+mn-lt"/>
              <a:cs typeface="+mn-lt"/>
            </a:endParaRPr>
          </a:p>
          <a:p>
            <a:r>
              <a:rPr lang="ru-RU" sz="2000" dirty="0">
                <a:solidFill>
                  <a:schemeClr val="bg1"/>
                </a:solidFill>
                <a:ea typeface="+mn-lt"/>
                <a:cs typeface="+mn-lt"/>
              </a:rPr>
              <a:t>На фото вы видите шаблон семейного герба, нарисованный карандашом. На нём указано, как именно и в какой последовательности должны располагаться элементы. Каждая из составных частей играет особую роль и имеет свое значение. Эти особенности надо учитывать при составлении изображения, чтобы оно получилось не только ярким и красивым, но ещё и символичным. А теперь настало время вновь обратиться к геральдике и поговорить, как нарисовать фамильный герб семьи своими руками с помощью этих элементов, рассказать о их роли и выяснить, для чего они предназначены.</a:t>
            </a:r>
          </a:p>
          <a:p>
            <a:pPr marL="285750" indent="-285750">
              <a:buFont typeface="Symbol,Sans-Serif"/>
              <a:buChar char="•"/>
            </a:pPr>
            <a:endParaRPr lang="ru-RU" dirty="0">
              <a:solidFill>
                <a:schemeClr val="bg1"/>
              </a:solidFill>
              <a:ea typeface="+mn-lt"/>
              <a:cs typeface="+mn-lt"/>
            </a:endParaRPr>
          </a:p>
          <a:p>
            <a:pPr algn="l">
              <a:lnSpc>
                <a:spcPct val="90000"/>
              </a:lnSpc>
              <a:spcBef>
                <a:spcPct val="0"/>
              </a:spcBef>
              <a:spcAft>
                <a:spcPts val="600"/>
              </a:spcAft>
            </a:pPr>
            <a:endParaRPr lang="en-US" dirty="0">
              <a:cs typeface="Calibri"/>
            </a:endParaRPr>
          </a:p>
          <a:p>
            <a:endParaRPr lang="ru-RU" dirty="0">
              <a:cs typeface="Calibri"/>
            </a:endParaRPr>
          </a:p>
        </p:txBody>
      </p:sp>
    </p:spTree>
    <p:extLst>
      <p:ext uri="{BB962C8B-B14F-4D97-AF65-F5344CB8AC3E}">
        <p14:creationId xmlns:p14="http://schemas.microsoft.com/office/powerpoint/2010/main" xmlns="" val="1020540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2">
            <a:extLst>
              <a:ext uri="{FF2B5EF4-FFF2-40B4-BE49-F238E27FC236}">
                <a16:creationId xmlns:a16="http://schemas.microsoft.com/office/drawing/2014/main" xmlns="" id="{BA9BD5A1-2261-4918-8DB4-6D78CD03F7E3}"/>
              </a:ext>
            </a:extLst>
          </p:cNvPr>
          <p:cNvPicPr>
            <a:picLocks noChangeAspect="1"/>
          </p:cNvPicPr>
          <p:nvPr/>
        </p:nvPicPr>
        <p:blipFill>
          <a:blip r:embed="rId2" cstate="screen"/>
          <a:stretch>
            <a:fillRect/>
          </a:stretch>
        </p:blipFill>
        <p:spPr>
          <a:xfrm>
            <a:off x="2136476" y="4050254"/>
            <a:ext cx="8105954" cy="2625003"/>
          </a:xfrm>
          <a:prstGeom prst="rect">
            <a:avLst/>
          </a:prstGeom>
        </p:spPr>
      </p:pic>
      <p:sp>
        <p:nvSpPr>
          <p:cNvPr id="4" name="TextBox 3">
            <a:extLst>
              <a:ext uri="{FF2B5EF4-FFF2-40B4-BE49-F238E27FC236}">
                <a16:creationId xmlns:a16="http://schemas.microsoft.com/office/drawing/2014/main" xmlns="" id="{3476DA8C-4882-4996-A6DB-D9702008AE2B}"/>
              </a:ext>
            </a:extLst>
          </p:cNvPr>
          <p:cNvSpPr txBox="1"/>
          <p:nvPr/>
        </p:nvSpPr>
        <p:spPr>
          <a:xfrm>
            <a:off x="3630822" y="1359200"/>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ru-RU" dirty="0">
              <a:cs typeface="Calibri"/>
            </a:endParaRPr>
          </a:p>
        </p:txBody>
      </p:sp>
      <p:sp>
        <p:nvSpPr>
          <p:cNvPr id="5" name="TextBox 4">
            <a:extLst>
              <a:ext uri="{FF2B5EF4-FFF2-40B4-BE49-F238E27FC236}">
                <a16:creationId xmlns:a16="http://schemas.microsoft.com/office/drawing/2014/main" xmlns="" id="{BE4CF982-4077-407E-974E-C7D8250B06B2}"/>
              </a:ext>
            </a:extLst>
          </p:cNvPr>
          <p:cNvSpPr txBox="1"/>
          <p:nvPr/>
        </p:nvSpPr>
        <p:spPr>
          <a:xfrm>
            <a:off x="265622" y="179357"/>
            <a:ext cx="12189123" cy="424731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ru-RU" b="1">
                <a:solidFill>
                  <a:schemeClr val="accent4">
                    <a:lumMod val="60000"/>
                    <a:lumOff val="40000"/>
                  </a:schemeClr>
                </a:solidFill>
                <a:ea typeface="+mn-lt"/>
                <a:cs typeface="+mn-lt"/>
              </a:rPr>
              <a:t>Щит</a:t>
            </a:r>
            <a:endParaRPr lang="ru-RU" dirty="0">
              <a:solidFill>
                <a:schemeClr val="accent4">
                  <a:lumMod val="60000"/>
                  <a:lumOff val="40000"/>
                </a:schemeClr>
              </a:solidFill>
              <a:ea typeface="+mn-lt"/>
              <a:cs typeface="+mn-lt"/>
            </a:endParaRPr>
          </a:p>
          <a:p>
            <a:r>
              <a:rPr lang="ru-RU" dirty="0">
                <a:solidFill>
                  <a:schemeClr val="bg1"/>
                </a:solidFill>
                <a:ea typeface="+mn-lt"/>
                <a:cs typeface="+mn-lt"/>
              </a:rPr>
              <a:t>В качестве самой крупной и составляющей эмблемы был выбран щит, и не случайно. Прежде существовало поверье, это он оберегает семью, защищает её членов от врагов и злых сил. Его форма скопирована с настоящих боевых щитов. Поэтому они и поражают своим разнообразием, ведь ещё со времен Средневековья рыцари разных государств использовали, чтобы укрыться от оружия противника, щиты самых разнообразных, причудливых конструкций. В </a:t>
            </a:r>
            <a:r>
              <a:rPr lang="ru-RU">
                <a:solidFill>
                  <a:schemeClr val="bg1"/>
                </a:solidFill>
                <a:ea typeface="+mn-lt"/>
                <a:cs typeface="+mn-lt"/>
              </a:rPr>
              <a:t>геральдике выделяют следующие их виды: Национальные и Геометрические</a:t>
            </a:r>
            <a:endParaRPr lang="ru-RU" dirty="0">
              <a:solidFill>
                <a:schemeClr val="bg1"/>
              </a:solidFill>
              <a:ea typeface="+mn-lt"/>
              <a:cs typeface="+mn-lt"/>
            </a:endParaRPr>
          </a:p>
          <a:p>
            <a:r>
              <a:rPr lang="ru-RU">
                <a:solidFill>
                  <a:schemeClr val="bg1"/>
                </a:solidFill>
                <a:ea typeface="+mn-lt"/>
                <a:cs typeface="+mn-lt"/>
              </a:rPr>
              <a:t> Так </a:t>
            </a:r>
            <a:r>
              <a:rPr lang="ru-RU" dirty="0">
                <a:solidFill>
                  <a:schemeClr val="bg1"/>
                </a:solidFill>
                <a:ea typeface="+mn-lt"/>
                <a:cs typeface="+mn-lt"/>
              </a:rPr>
              <a:t>как нарисовать семейный герб захотят и ваши дети, рисунки лучше выбирать простые - овал, ромб, круг или квадрат. С таким заданием ваши сыновья и дочери точно справятся. А можете дать волю фантазии и придумать свой собственный вариант. Так ваше изображение станет ещё более индивидуальным, особенным и интересным.</a:t>
            </a:r>
            <a:endParaRPr lang="ru-RU" i="1">
              <a:solidFill>
                <a:schemeClr val="bg1"/>
              </a:solidFill>
              <a:ea typeface="+mn-lt"/>
              <a:cs typeface="+mn-lt"/>
            </a:endParaRPr>
          </a:p>
          <a:p>
            <a:r>
              <a:rPr lang="ru-RU">
                <a:solidFill>
                  <a:schemeClr val="bg1"/>
                </a:solidFill>
                <a:ea typeface="+mn-lt"/>
                <a:cs typeface="+mn-lt"/>
              </a:rPr>
              <a:t>На щите размещают изображения, имеющие связь с членами семьи. Хоть они и находятся в едином пространстве, их необходимо разграничить, чтобы было понятно, чья это линия и рисунки не сливались в один непонятный, хаотичный и беспорядочный набор. Для этого щит разделяют на несколько частей, в каждой из которой помещают символ того или иного представителя рода.</a:t>
            </a:r>
          </a:p>
          <a:p>
            <a:pPr algn="l"/>
            <a:endParaRPr lang="ru-RU" dirty="0">
              <a:cs typeface="Calibri"/>
            </a:endParaRPr>
          </a:p>
          <a:p>
            <a:endParaRPr lang="ru-RU" dirty="0">
              <a:cs typeface="Calibri"/>
            </a:endParaRPr>
          </a:p>
        </p:txBody>
      </p:sp>
    </p:spTree>
    <p:extLst>
      <p:ext uri="{BB962C8B-B14F-4D97-AF65-F5344CB8AC3E}">
        <p14:creationId xmlns:p14="http://schemas.microsoft.com/office/powerpoint/2010/main" xmlns="" val="12305883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2">
            <a:extLst>
              <a:ext uri="{FF2B5EF4-FFF2-40B4-BE49-F238E27FC236}">
                <a16:creationId xmlns:a16="http://schemas.microsoft.com/office/drawing/2014/main" xmlns="" id="{E13BA53B-0EC9-49EA-A504-BF1FAE24651F}"/>
              </a:ext>
            </a:extLst>
          </p:cNvPr>
          <p:cNvPicPr>
            <a:picLocks noChangeAspect="1"/>
          </p:cNvPicPr>
          <p:nvPr/>
        </p:nvPicPr>
        <p:blipFill>
          <a:blip r:embed="rId2" cstate="screen"/>
          <a:stretch>
            <a:fillRect/>
          </a:stretch>
        </p:blipFill>
        <p:spPr>
          <a:xfrm>
            <a:off x="655608" y="1474196"/>
            <a:ext cx="5776821" cy="3737078"/>
          </a:xfrm>
          <a:prstGeom prst="rect">
            <a:avLst/>
          </a:prstGeom>
        </p:spPr>
      </p:pic>
      <p:sp>
        <p:nvSpPr>
          <p:cNvPr id="3" name="TextBox 2">
            <a:extLst>
              <a:ext uri="{FF2B5EF4-FFF2-40B4-BE49-F238E27FC236}">
                <a16:creationId xmlns:a16="http://schemas.microsoft.com/office/drawing/2014/main" xmlns="" id="{BF173822-3E0F-4CC3-BF6A-5AF929417AC0}"/>
              </a:ext>
            </a:extLst>
          </p:cNvPr>
          <p:cNvSpPr txBox="1"/>
          <p:nvPr/>
        </p:nvSpPr>
        <p:spPr>
          <a:xfrm>
            <a:off x="6722854" y="1475117"/>
            <a:ext cx="4784784" cy="437042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ru-RU" sz="2000" b="1">
                <a:solidFill>
                  <a:schemeClr val="accent4"/>
                </a:solidFill>
                <a:ea typeface="+mn-lt"/>
                <a:cs typeface="+mn-lt"/>
              </a:rPr>
              <a:t>Фигуры герба</a:t>
            </a:r>
            <a:endParaRPr lang="ru-RU" sz="2000">
              <a:solidFill>
                <a:schemeClr val="accent4"/>
              </a:solidFill>
              <a:ea typeface="+mn-lt"/>
              <a:cs typeface="+mn-lt"/>
            </a:endParaRPr>
          </a:p>
          <a:p>
            <a:r>
              <a:rPr lang="ru-RU" sz="2000">
                <a:solidFill>
                  <a:schemeClr val="bg1"/>
                </a:solidFill>
                <a:ea typeface="+mn-lt"/>
                <a:cs typeface="+mn-lt"/>
              </a:rPr>
              <a:t>Они несут в себе смысл эмблемы, передают важные сведения о членах семьи. Фигуры разделяются на геральдические и негеральдические. Геральдические изображаются в виде прямых, косых или ломанных линий и имеют условное значение. </a:t>
            </a:r>
            <a:r>
              <a:rPr lang="ru-RU" sz="2000" i="1">
                <a:solidFill>
                  <a:schemeClr val="bg1"/>
                </a:solidFill>
                <a:ea typeface="+mn-lt"/>
                <a:cs typeface="+mn-lt"/>
              </a:rPr>
              <a:t>Негеральдические</a:t>
            </a:r>
            <a:endParaRPr lang="ru-RU" sz="2000">
              <a:solidFill>
                <a:schemeClr val="bg1"/>
              </a:solidFill>
              <a:ea typeface="+mn-lt"/>
              <a:cs typeface="+mn-lt"/>
            </a:endParaRPr>
          </a:p>
          <a:p>
            <a:r>
              <a:rPr lang="ru-RU" sz="2000">
                <a:solidFill>
                  <a:schemeClr val="bg1"/>
                </a:solidFill>
                <a:ea typeface="+mn-lt"/>
                <a:cs typeface="+mn-lt"/>
              </a:rPr>
              <a:t>Это все остальные символические изображения: люди, животные, растения, предметы. </a:t>
            </a:r>
            <a:endParaRPr lang="ru-RU" sz="2000">
              <a:solidFill>
                <a:schemeClr val="bg1"/>
              </a:solidFill>
              <a:cs typeface="Calibri"/>
            </a:endParaRPr>
          </a:p>
          <a:p>
            <a:endParaRPr lang="ru-RU" sz="2000" dirty="0">
              <a:cs typeface="Calibri"/>
            </a:endParaRPr>
          </a:p>
          <a:p>
            <a:pPr algn="l"/>
            <a:endParaRPr lang="ru-RU" dirty="0">
              <a:cs typeface="Calibri"/>
            </a:endParaRPr>
          </a:p>
        </p:txBody>
      </p:sp>
    </p:spTree>
    <p:extLst>
      <p:ext uri="{BB962C8B-B14F-4D97-AF65-F5344CB8AC3E}">
        <p14:creationId xmlns:p14="http://schemas.microsoft.com/office/powerpoint/2010/main" xmlns="" val="19287042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2" descr="Изображение выглядит как карта&#10;&#10;Автоматически созданное описание">
            <a:extLst>
              <a:ext uri="{FF2B5EF4-FFF2-40B4-BE49-F238E27FC236}">
                <a16:creationId xmlns:a16="http://schemas.microsoft.com/office/drawing/2014/main" xmlns="" id="{F911A026-BF14-46A8-B00D-0A33CD961BC7}"/>
              </a:ext>
            </a:extLst>
          </p:cNvPr>
          <p:cNvPicPr>
            <a:picLocks noChangeAspect="1"/>
          </p:cNvPicPr>
          <p:nvPr/>
        </p:nvPicPr>
        <p:blipFill>
          <a:blip r:embed="rId2" cstate="screen"/>
          <a:stretch>
            <a:fillRect/>
          </a:stretch>
        </p:blipFill>
        <p:spPr>
          <a:xfrm>
            <a:off x="8419382" y="623588"/>
            <a:ext cx="3505198" cy="4748183"/>
          </a:xfrm>
          <a:prstGeom prst="rect">
            <a:avLst/>
          </a:prstGeom>
        </p:spPr>
      </p:pic>
      <p:sp>
        <p:nvSpPr>
          <p:cNvPr id="3" name="TextBox 2">
            <a:extLst>
              <a:ext uri="{FF2B5EF4-FFF2-40B4-BE49-F238E27FC236}">
                <a16:creationId xmlns:a16="http://schemas.microsoft.com/office/drawing/2014/main" xmlns="" id="{B28E8DA9-B953-4720-8791-39AA2081BEA6}"/>
              </a:ext>
            </a:extLst>
          </p:cNvPr>
          <p:cNvSpPr txBox="1"/>
          <p:nvPr/>
        </p:nvSpPr>
        <p:spPr>
          <a:xfrm>
            <a:off x="267419" y="511834"/>
            <a:ext cx="8163464" cy="563231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ru-RU">
                <a:solidFill>
                  <a:schemeClr val="bg1"/>
                </a:solidFill>
                <a:ea typeface="+mn-lt"/>
                <a:cs typeface="+mn-lt"/>
              </a:rPr>
              <a:t>Выбор фигуры - ответственный и важный этап при создании фамильного герба семьи. Давайте рассмотрим символику самых распространенных фигур и их значение.</a:t>
            </a:r>
          </a:p>
          <a:p>
            <a:pPr marL="285750" indent="-285750">
              <a:buFont typeface="Symbol"/>
              <a:buChar char="•"/>
            </a:pPr>
            <a:r>
              <a:rPr lang="ru-RU">
                <a:solidFill>
                  <a:schemeClr val="bg1"/>
                </a:solidFill>
                <a:ea typeface="+mn-lt"/>
                <a:cs typeface="+mn-lt"/>
              </a:rPr>
              <a:t>Лев - сила и мужество</a:t>
            </a:r>
          </a:p>
          <a:p>
            <a:pPr marL="285750" indent="-285750">
              <a:buFont typeface="Symbol"/>
              <a:buChar char="•"/>
            </a:pPr>
            <a:r>
              <a:rPr lang="ru-RU">
                <a:solidFill>
                  <a:schemeClr val="bg1"/>
                </a:solidFill>
                <a:ea typeface="+mn-lt"/>
                <a:cs typeface="+mn-lt"/>
              </a:rPr>
              <a:t>Голубь - гармония</a:t>
            </a:r>
          </a:p>
          <a:p>
            <a:pPr marL="285750" indent="-285750">
              <a:buFont typeface="Symbol"/>
              <a:buChar char="•"/>
            </a:pPr>
            <a:r>
              <a:rPr lang="ru-RU">
                <a:solidFill>
                  <a:schemeClr val="bg1"/>
                </a:solidFill>
                <a:ea typeface="+mn-lt"/>
                <a:cs typeface="+mn-lt"/>
              </a:rPr>
              <a:t>Собака - вечная преданность</a:t>
            </a:r>
          </a:p>
          <a:p>
            <a:pPr marL="285750" indent="-285750">
              <a:buFont typeface="Symbol"/>
              <a:buChar char="•"/>
            </a:pPr>
            <a:r>
              <a:rPr lang="ru-RU">
                <a:solidFill>
                  <a:schemeClr val="bg1"/>
                </a:solidFill>
                <a:ea typeface="+mn-lt"/>
                <a:cs typeface="+mn-lt"/>
              </a:rPr>
              <a:t>Дуб - твердость характера, стойкость</a:t>
            </a:r>
          </a:p>
          <a:p>
            <a:pPr marL="285750" indent="-285750">
              <a:buFont typeface="Symbol"/>
              <a:buChar char="•"/>
            </a:pPr>
            <a:r>
              <a:rPr lang="ru-RU">
                <a:solidFill>
                  <a:schemeClr val="bg1"/>
                </a:solidFill>
                <a:ea typeface="+mn-lt"/>
                <a:cs typeface="+mn-lt"/>
              </a:rPr>
              <a:t>Рыба - материальное благополучие</a:t>
            </a:r>
          </a:p>
          <a:p>
            <a:pPr marL="285750" indent="-285750">
              <a:buFont typeface="Symbol"/>
              <a:buChar char="•"/>
            </a:pPr>
            <a:r>
              <a:rPr lang="ru-RU">
                <a:solidFill>
                  <a:schemeClr val="bg1"/>
                </a:solidFill>
                <a:ea typeface="+mn-lt"/>
                <a:cs typeface="+mn-lt"/>
              </a:rPr>
              <a:t>Пчела - прилежание, любовь к труду</a:t>
            </a:r>
          </a:p>
          <a:p>
            <a:pPr marL="285750" indent="-285750">
              <a:buFont typeface="Symbol"/>
              <a:buChar char="•"/>
            </a:pPr>
            <a:r>
              <a:rPr lang="ru-RU">
                <a:solidFill>
                  <a:schemeClr val="bg1"/>
                </a:solidFill>
                <a:ea typeface="+mn-lt"/>
                <a:cs typeface="+mn-lt"/>
              </a:rPr>
              <a:t>Дракон - мощь</a:t>
            </a:r>
          </a:p>
          <a:p>
            <a:pPr marL="285750" indent="-285750">
              <a:buFont typeface="Symbol"/>
              <a:buChar char="•"/>
            </a:pPr>
            <a:r>
              <a:rPr lang="ru-RU">
                <a:solidFill>
                  <a:schemeClr val="bg1"/>
                </a:solidFill>
                <a:ea typeface="+mn-lt"/>
                <a:cs typeface="+mn-lt"/>
              </a:rPr>
              <a:t>Петух - боевой характер</a:t>
            </a:r>
          </a:p>
          <a:p>
            <a:pPr marL="285750" indent="-285750">
              <a:buFont typeface="Symbol"/>
              <a:buChar char="•"/>
            </a:pPr>
            <a:r>
              <a:rPr lang="ru-RU">
                <a:solidFill>
                  <a:schemeClr val="bg1"/>
                </a:solidFill>
                <a:ea typeface="+mn-lt"/>
                <a:cs typeface="+mn-lt"/>
              </a:rPr>
              <a:t>Феникс - возрождение, бессмертие, вечность</a:t>
            </a:r>
          </a:p>
          <a:p>
            <a:pPr marL="285750" indent="-285750">
              <a:buFont typeface="Symbol"/>
              <a:buChar char="•"/>
            </a:pPr>
            <a:r>
              <a:rPr lang="ru-RU">
                <a:solidFill>
                  <a:schemeClr val="bg1"/>
                </a:solidFill>
                <a:ea typeface="+mn-lt"/>
                <a:cs typeface="+mn-lt"/>
              </a:rPr>
              <a:t>Лебедь - привязанность, верность</a:t>
            </a:r>
          </a:p>
          <a:p>
            <a:pPr marL="285750" indent="-285750">
              <a:buFont typeface="Symbol"/>
              <a:buChar char="•"/>
            </a:pPr>
            <a:r>
              <a:rPr lang="ru-RU">
                <a:solidFill>
                  <a:schemeClr val="bg1"/>
                </a:solidFill>
                <a:ea typeface="+mn-lt"/>
                <a:cs typeface="+mn-lt"/>
              </a:rPr>
              <a:t>Книга - знания, ум, мудрость</a:t>
            </a:r>
          </a:p>
          <a:p>
            <a:r>
              <a:rPr lang="ru-RU">
                <a:solidFill>
                  <a:schemeClr val="bg1"/>
                </a:solidFill>
                <a:ea typeface="+mn-lt"/>
                <a:cs typeface="+mn-lt"/>
              </a:rPr>
              <a:t>Можно воспользоваться этими символами, сочетать их, отражая таким образом индивидуальный набор качеств каждого члена семьи. А если есть желание изобрести что-то свое - придумайте свои символы. Например, животные олицетворяющие вас или предметы, связанные с профессией: для музыканта - его инструмент, красный крест для врача, доска и указка для учителя.</a:t>
            </a:r>
          </a:p>
          <a:p>
            <a:pPr algn="l"/>
            <a:endParaRPr lang="ru-RU" dirty="0">
              <a:cs typeface="Calibri"/>
            </a:endParaRPr>
          </a:p>
        </p:txBody>
      </p:sp>
    </p:spTree>
    <p:extLst>
      <p:ext uri="{BB962C8B-B14F-4D97-AF65-F5344CB8AC3E}">
        <p14:creationId xmlns:p14="http://schemas.microsoft.com/office/powerpoint/2010/main" xmlns="" val="3223375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2" descr="Изображение выглядит как текст&#10;&#10;Автоматически созданное описание">
            <a:extLst>
              <a:ext uri="{FF2B5EF4-FFF2-40B4-BE49-F238E27FC236}">
                <a16:creationId xmlns:a16="http://schemas.microsoft.com/office/drawing/2014/main" xmlns="" id="{AC86DD57-F81E-4C4F-BA3B-2726CDB75B3E}"/>
              </a:ext>
            </a:extLst>
          </p:cNvPr>
          <p:cNvPicPr>
            <a:picLocks noChangeAspect="1"/>
          </p:cNvPicPr>
          <p:nvPr/>
        </p:nvPicPr>
        <p:blipFill>
          <a:blip r:embed="rId2" cstate="screen"/>
          <a:stretch>
            <a:fillRect/>
          </a:stretch>
        </p:blipFill>
        <p:spPr>
          <a:xfrm>
            <a:off x="468702" y="1336376"/>
            <a:ext cx="4425350" cy="4012720"/>
          </a:xfrm>
          <a:prstGeom prst="rect">
            <a:avLst/>
          </a:prstGeom>
        </p:spPr>
      </p:pic>
      <p:sp>
        <p:nvSpPr>
          <p:cNvPr id="3" name="TextBox 2">
            <a:extLst>
              <a:ext uri="{FF2B5EF4-FFF2-40B4-BE49-F238E27FC236}">
                <a16:creationId xmlns:a16="http://schemas.microsoft.com/office/drawing/2014/main" xmlns="" id="{40454F2B-CF8A-4AF6-9FFC-D01B82472C2C}"/>
              </a:ext>
            </a:extLst>
          </p:cNvPr>
          <p:cNvSpPr txBox="1"/>
          <p:nvPr/>
        </p:nvSpPr>
        <p:spPr>
          <a:xfrm>
            <a:off x="5414514" y="2050212"/>
            <a:ext cx="6308784" cy="31393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ru-RU" sz="2000" b="1">
                <a:solidFill>
                  <a:schemeClr val="accent2"/>
                </a:solidFill>
                <a:ea typeface="+mn-lt"/>
                <a:cs typeface="+mn-lt"/>
              </a:rPr>
              <a:t>Что символизирует цвет семейного герба</a:t>
            </a:r>
            <a:endParaRPr lang="ru-RU" sz="2000">
              <a:solidFill>
                <a:schemeClr val="accent2"/>
              </a:solidFill>
              <a:ea typeface="+mn-lt"/>
              <a:cs typeface="+mn-lt"/>
            </a:endParaRPr>
          </a:p>
          <a:p>
            <a:r>
              <a:rPr lang="ru-RU" sz="2000">
                <a:solidFill>
                  <a:schemeClr val="bg1"/>
                </a:solidFill>
                <a:ea typeface="+mn-lt"/>
                <a:cs typeface="+mn-lt"/>
              </a:rPr>
              <a:t>Цвет также играет важную роль в составлении эмблемы вашей родословной. Каждый из них имеет особое значение и смысл.</a:t>
            </a:r>
            <a:endParaRPr lang="ru-RU" sz="2000">
              <a:solidFill>
                <a:schemeClr val="bg1"/>
              </a:solidFill>
              <a:cs typeface="Calibri"/>
            </a:endParaRPr>
          </a:p>
          <a:p>
            <a:r>
              <a:rPr lang="ru-RU" sz="2000">
                <a:solidFill>
                  <a:schemeClr val="bg1"/>
                </a:solidFill>
                <a:ea typeface="+mn-lt"/>
                <a:cs typeface="+mn-lt"/>
              </a:rPr>
              <a:t>Цвета можно использовать как для окраски основного элемента - щита, так и для дополнительных, деталей, изображений, фона, букв и фигур. Их можно сочетать , чтобы обозначить сразу несколько важных и значимых качеств.</a:t>
            </a:r>
          </a:p>
          <a:p>
            <a:pPr algn="l"/>
            <a:endParaRPr lang="ru-RU" dirty="0">
              <a:cs typeface="Calibri"/>
            </a:endParaRPr>
          </a:p>
        </p:txBody>
      </p:sp>
    </p:spTree>
    <p:extLst>
      <p:ext uri="{BB962C8B-B14F-4D97-AF65-F5344CB8AC3E}">
        <p14:creationId xmlns:p14="http://schemas.microsoft.com/office/powerpoint/2010/main" xmlns="" val="13615488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B5E75187-448D-45C3-A6F1-6D3700DFEFEE}"/>
              </a:ext>
            </a:extLst>
          </p:cNvPr>
          <p:cNvSpPr txBox="1"/>
          <p:nvPr/>
        </p:nvSpPr>
        <p:spPr>
          <a:xfrm>
            <a:off x="531503" y="387878"/>
            <a:ext cx="4524973" cy="2076333"/>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ru-RU" sz="2400" b="1">
                <a:solidFill>
                  <a:schemeClr val="accent2"/>
                </a:solidFill>
                <a:ea typeface="+mn-lt"/>
                <a:cs typeface="+mn-lt"/>
              </a:rPr>
              <a:t>Девиз семьи</a:t>
            </a:r>
            <a:endParaRPr lang="en-US" sz="2400">
              <a:solidFill>
                <a:schemeClr val="accent2"/>
              </a:solidFill>
              <a:ea typeface="+mn-lt"/>
              <a:cs typeface="+mn-lt"/>
            </a:endParaRPr>
          </a:p>
          <a:p>
            <a:r>
              <a:rPr lang="ru-RU" sz="2400">
                <a:ea typeface="+mn-lt"/>
                <a:cs typeface="+mn-lt"/>
              </a:rPr>
              <a:t>Внизу щита расположена лента, обрамляющая семейный герб. На ней пишут девиз семейства - краткое изречение, имеющее особый смысл для членов вашего рода. Прекрасно, если он у вас уже есть. Если же нет - не беда. Соберитесь и придумайте его вместе с родственниками. Используйте слова, обозначающие ваши семейные принципы, кредо, взгляды. Также девизом может послужить пословица, поговорка, крылатое выражение.</a:t>
            </a:r>
            <a:endParaRPr lang="en-US" sz="2400">
              <a:ea typeface="+mj-ea"/>
            </a:endParaRPr>
          </a:p>
          <a:p>
            <a:pPr>
              <a:lnSpc>
                <a:spcPct val="90000"/>
              </a:lnSpc>
              <a:spcBef>
                <a:spcPct val="0"/>
              </a:spcBef>
              <a:spcAft>
                <a:spcPts val="600"/>
              </a:spcAft>
            </a:pPr>
            <a:endParaRPr lang="en-US" sz="4800" dirty="0">
              <a:latin typeface="+mj-lt"/>
              <a:ea typeface="+mj-ea"/>
              <a:cs typeface="Calibri Light"/>
            </a:endParaRPr>
          </a:p>
        </p:txBody>
      </p:sp>
      <p:sp>
        <p:nvSpPr>
          <p:cNvPr id="8" name="Freeform: Shape 7">
            <a:extLst>
              <a:ext uri="{FF2B5EF4-FFF2-40B4-BE49-F238E27FC236}">
                <a16:creationId xmlns:a16="http://schemas.microsoft.com/office/drawing/2014/main" xmlns="" id="{BCC55ACC-A2F6-403C-A3A4-D59B3734D45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5857312" y="381000"/>
            <a:ext cx="6334689" cy="6477000"/>
          </a:xfrm>
          <a:custGeom>
            <a:avLst/>
            <a:gdLst>
              <a:gd name="connsiteX0" fmla="*/ 3561588 w 6334689"/>
              <a:gd name="connsiteY0" fmla="*/ 0 h 6477000"/>
              <a:gd name="connsiteX1" fmla="*/ 6309883 w 6334689"/>
              <a:gd name="connsiteY1" fmla="*/ 1296087 h 6477000"/>
              <a:gd name="connsiteX2" fmla="*/ 6334689 w 6334689"/>
              <a:gd name="connsiteY2" fmla="*/ 1329261 h 6477000"/>
              <a:gd name="connsiteX3" fmla="*/ 6334689 w 6334689"/>
              <a:gd name="connsiteY3" fmla="*/ 5793916 h 6477000"/>
              <a:gd name="connsiteX4" fmla="*/ 6309883 w 6334689"/>
              <a:gd name="connsiteY4" fmla="*/ 5827089 h 6477000"/>
              <a:gd name="connsiteX5" fmla="*/ 5760467 w 6334689"/>
              <a:gd name="connsiteY5" fmla="*/ 6363539 h 6477000"/>
              <a:gd name="connsiteX6" fmla="*/ 5607796 w 6334689"/>
              <a:gd name="connsiteY6" fmla="*/ 6477000 h 6477000"/>
              <a:gd name="connsiteX7" fmla="*/ 1519571 w 6334689"/>
              <a:gd name="connsiteY7" fmla="*/ 6477000 h 6477000"/>
              <a:gd name="connsiteX8" fmla="*/ 1296088 w 6334689"/>
              <a:gd name="connsiteY8" fmla="*/ 6309883 h 6477000"/>
              <a:gd name="connsiteX9" fmla="*/ 0 w 6334689"/>
              <a:gd name="connsiteY9" fmla="*/ 3561588 h 6477000"/>
              <a:gd name="connsiteX10" fmla="*/ 3561588 w 6334689"/>
              <a:gd name="connsiteY10" fmla="*/ 0 h 6477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334689" h="6477000">
                <a:moveTo>
                  <a:pt x="3561588" y="0"/>
                </a:moveTo>
                <a:cubicBezTo>
                  <a:pt x="4668032" y="0"/>
                  <a:pt x="5656635" y="504534"/>
                  <a:pt x="6309883" y="1296087"/>
                </a:cubicBezTo>
                <a:lnTo>
                  <a:pt x="6334689" y="1329261"/>
                </a:lnTo>
                <a:lnTo>
                  <a:pt x="6334689" y="5793916"/>
                </a:lnTo>
                <a:lnTo>
                  <a:pt x="6309883" y="5827089"/>
                </a:lnTo>
                <a:cubicBezTo>
                  <a:pt x="6146571" y="6024977"/>
                  <a:pt x="5962299" y="6204927"/>
                  <a:pt x="5760467" y="6363539"/>
                </a:cubicBezTo>
                <a:lnTo>
                  <a:pt x="5607796" y="6477000"/>
                </a:lnTo>
                <a:lnTo>
                  <a:pt x="1519571" y="6477000"/>
                </a:lnTo>
                <a:lnTo>
                  <a:pt x="1296088" y="6309883"/>
                </a:lnTo>
                <a:cubicBezTo>
                  <a:pt x="504535" y="5656635"/>
                  <a:pt x="0" y="4668032"/>
                  <a:pt x="0" y="3561588"/>
                </a:cubicBezTo>
                <a:cubicBezTo>
                  <a:pt x="0" y="1594577"/>
                  <a:pt x="1594577" y="0"/>
                  <a:pt x="3561588"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 name="Рисунок 2">
            <a:extLst>
              <a:ext uri="{FF2B5EF4-FFF2-40B4-BE49-F238E27FC236}">
                <a16:creationId xmlns:a16="http://schemas.microsoft.com/office/drawing/2014/main" xmlns="" id="{243B4C6D-02CC-4994-8124-858DE8D633A9}"/>
              </a:ext>
            </a:extLst>
          </p:cNvPr>
          <p:cNvPicPr>
            <a:picLocks noChangeAspect="1"/>
          </p:cNvPicPr>
          <p:nvPr/>
        </p:nvPicPr>
        <p:blipFill rotWithShape="1">
          <a:blip r:embed="rId2" cstate="screen"/>
          <a:srcRect/>
          <a:stretch/>
        </p:blipFill>
        <p:spPr>
          <a:xfrm>
            <a:off x="6021086" y="544777"/>
            <a:ext cx="6170914" cy="6313225"/>
          </a:xfrm>
          <a:custGeom>
            <a:avLst/>
            <a:gdLst/>
            <a:ahLst/>
            <a:cxnLst/>
            <a:rect l="l" t="t" r="r" b="b"/>
            <a:pathLst>
              <a:path w="6170914" h="6313225">
                <a:moveTo>
                  <a:pt x="3397813" y="0"/>
                </a:moveTo>
                <a:cubicBezTo>
                  <a:pt x="4453378" y="0"/>
                  <a:pt x="5396522" y="481334"/>
                  <a:pt x="6019731" y="1236489"/>
                </a:cubicBezTo>
                <a:lnTo>
                  <a:pt x="6170914" y="1438663"/>
                </a:lnTo>
                <a:lnTo>
                  <a:pt x="6170914" y="5356963"/>
                </a:lnTo>
                <a:lnTo>
                  <a:pt x="6019731" y="5559138"/>
                </a:lnTo>
                <a:cubicBezTo>
                  <a:pt x="5786028" y="5842321"/>
                  <a:pt x="5507333" y="6086998"/>
                  <a:pt x="5194591" y="6282226"/>
                </a:cubicBezTo>
                <a:lnTo>
                  <a:pt x="5141791" y="6313225"/>
                </a:lnTo>
                <a:lnTo>
                  <a:pt x="1659199" y="6313225"/>
                </a:lnTo>
                <a:lnTo>
                  <a:pt x="1498064" y="6215333"/>
                </a:lnTo>
                <a:cubicBezTo>
                  <a:pt x="594240" y="5604721"/>
                  <a:pt x="0" y="4570663"/>
                  <a:pt x="0" y="3397813"/>
                </a:cubicBezTo>
                <a:cubicBezTo>
                  <a:pt x="0" y="1521253"/>
                  <a:pt x="1521253" y="0"/>
                  <a:pt x="3397813" y="0"/>
                </a:cubicBezTo>
                <a:close/>
              </a:path>
            </a:pathLst>
          </a:custGeom>
        </p:spPr>
      </p:pic>
    </p:spTree>
    <p:extLst>
      <p:ext uri="{BB962C8B-B14F-4D97-AF65-F5344CB8AC3E}">
        <p14:creationId xmlns:p14="http://schemas.microsoft.com/office/powerpoint/2010/main" xmlns="" val="611246162"/>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TotalTime>
  <Words>795</Words>
  <Application>Microsoft Office PowerPoint</Application>
  <PresentationFormat>Произвольный</PresentationFormat>
  <Paragraphs>55</Paragraphs>
  <Slides>14</Slides>
  <Notes>0</Notes>
  <HiddenSlides>0</HiddenSlides>
  <MMClips>1</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Ura</dc:creator>
  <cp:lastModifiedBy>Ura</cp:lastModifiedBy>
  <cp:revision>427</cp:revision>
  <dcterms:created xsi:type="dcterms:W3CDTF">2021-01-10T00:19:34Z</dcterms:created>
  <dcterms:modified xsi:type="dcterms:W3CDTF">2022-04-07T18:12:57Z</dcterms:modified>
</cp:coreProperties>
</file>