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1" r:id="rId6"/>
    <p:sldId id="266" r:id="rId7"/>
    <p:sldId id="267" r:id="rId8"/>
    <p:sldId id="268" r:id="rId9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595840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B050"/>
                </a:solidFill>
              </a:rPr>
              <a:t>ИГРАЕМ ВМЕСТЕ! </a:t>
            </a:r>
          </a:p>
          <a:p>
            <a:pPr algn="ctr"/>
            <a:r>
              <a:rPr lang="ru-RU" sz="2800" b="1" smtClean="0">
                <a:solidFill>
                  <a:srgbClr val="002060"/>
                </a:solidFill>
              </a:rPr>
              <a:t>Дидактические </a:t>
            </a:r>
            <a:r>
              <a:rPr lang="ru-RU" sz="2800" b="1" dirty="0">
                <a:solidFill>
                  <a:srgbClr val="002060"/>
                </a:solidFill>
              </a:rPr>
              <a:t>игры  по ознакомлению детей  с растительным </a:t>
            </a:r>
            <a:r>
              <a:rPr lang="ru-RU" sz="2800" b="1" dirty="0" smtClean="0">
                <a:solidFill>
                  <a:srgbClr val="002060"/>
                </a:solidFill>
              </a:rPr>
              <a:t>миром</a:t>
            </a: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69662"/>
            <a:ext cx="3134122" cy="313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3287311" cy="228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8665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79653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Arial"/>
              </a:rPr>
              <a:t>1</a:t>
            </a:r>
            <a:r>
              <a:rPr lang="ru-RU" b="1" dirty="0" smtClean="0">
                <a:solidFill>
                  <a:srgbClr val="FF0000"/>
                </a:solidFill>
                <a:latin typeface="Arial"/>
              </a:rPr>
              <a:t>.Аптека </a:t>
            </a:r>
            <a:r>
              <a:rPr lang="ru-RU" b="1" dirty="0">
                <a:solidFill>
                  <a:srgbClr val="FF0000"/>
                </a:solidFill>
                <a:latin typeface="Arial"/>
              </a:rPr>
              <a:t>Айболита</a:t>
            </a:r>
          </a:p>
          <a:p>
            <a:r>
              <a:rPr lang="ru-RU" dirty="0">
                <a:latin typeface="Arial"/>
              </a:rPr>
              <a:t>Цель:</a:t>
            </a:r>
          </a:p>
          <a:p>
            <a:r>
              <a:rPr lang="ru-RU" dirty="0">
                <a:latin typeface="Arial"/>
              </a:rPr>
              <a:t>сформировать представления детей о лекарственных растениях и их </a:t>
            </a:r>
          </a:p>
          <a:p>
            <a:r>
              <a:rPr lang="ru-RU" dirty="0">
                <a:latin typeface="Arial"/>
              </a:rPr>
              <a:t>использовании человеком, упражнять в их распознавании на иллюстрациях.</a:t>
            </a:r>
          </a:p>
          <a:p>
            <a:r>
              <a:rPr lang="ru-RU" b="1" dirty="0" err="1" smtClean="0">
                <a:solidFill>
                  <a:srgbClr val="FF0000"/>
                </a:solidFill>
                <a:latin typeface="Arial"/>
              </a:rPr>
              <a:t>Материал</a:t>
            </a:r>
            <a:r>
              <a:rPr lang="ru-RU" dirty="0" err="1" smtClean="0">
                <a:latin typeface="Arial"/>
              </a:rPr>
              <a:t>:плоскостное</a:t>
            </a:r>
            <a:r>
              <a:rPr lang="ru-RU" dirty="0" smtClean="0">
                <a:latin typeface="Arial"/>
              </a:rPr>
              <a:t> </a:t>
            </a:r>
            <a:r>
              <a:rPr lang="ru-RU" dirty="0">
                <a:latin typeface="Arial"/>
              </a:rPr>
              <a:t>лукошко с </a:t>
            </a:r>
            <a:r>
              <a:rPr lang="ru-RU" dirty="0" smtClean="0">
                <a:latin typeface="Arial"/>
              </a:rPr>
              <a:t>красно-зеленым </a:t>
            </a:r>
            <a:r>
              <a:rPr lang="ru-RU" dirty="0">
                <a:latin typeface="Arial"/>
              </a:rPr>
              <a:t>крестиком на одной из </a:t>
            </a:r>
            <a:r>
              <a:rPr lang="ru-RU" dirty="0" smtClean="0">
                <a:latin typeface="Arial"/>
              </a:rPr>
              <a:t>сторон</a:t>
            </a:r>
            <a:r>
              <a:rPr lang="ru-RU" dirty="0">
                <a:latin typeface="Arial"/>
              </a:rPr>
              <a:t>, набор иллюстраций </a:t>
            </a:r>
            <a:r>
              <a:rPr lang="ru-RU" dirty="0" smtClean="0">
                <a:latin typeface="Arial"/>
              </a:rPr>
              <a:t>лекарственных </a:t>
            </a:r>
            <a:r>
              <a:rPr lang="ru-RU" dirty="0">
                <a:latin typeface="Arial"/>
              </a:rPr>
              <a:t>растений (подорожник, зверобой, </a:t>
            </a:r>
            <a:r>
              <a:rPr lang="ru-RU" dirty="0" smtClean="0">
                <a:latin typeface="Arial"/>
              </a:rPr>
              <a:t>ромашка</a:t>
            </a:r>
            <a:r>
              <a:rPr lang="ru-RU" dirty="0">
                <a:latin typeface="Arial"/>
              </a:rPr>
              <a:t>, шиповник, крапива и др.).</a:t>
            </a:r>
          </a:p>
          <a:p>
            <a:r>
              <a:rPr lang="ru-RU" dirty="0">
                <a:latin typeface="Arial"/>
              </a:rPr>
              <a:t>Ход </a:t>
            </a:r>
            <a:r>
              <a:rPr lang="ru-RU" dirty="0" smtClean="0">
                <a:latin typeface="Arial"/>
              </a:rPr>
              <a:t>игры: загадываете </a:t>
            </a:r>
            <a:r>
              <a:rPr lang="ru-RU" dirty="0">
                <a:latin typeface="Arial"/>
              </a:rPr>
              <a:t>детям загадки о лекарственных </a:t>
            </a:r>
          </a:p>
          <a:p>
            <a:r>
              <a:rPr lang="ru-RU" dirty="0">
                <a:latin typeface="Arial"/>
              </a:rPr>
              <a:t>растениях. Ребенок находит в лукошке иллюстрацию, называет растение и </a:t>
            </a:r>
            <a:r>
              <a:rPr lang="ru-RU" dirty="0" smtClean="0">
                <a:latin typeface="Arial"/>
              </a:rPr>
              <a:t>объясняет</a:t>
            </a:r>
            <a:r>
              <a:rPr lang="ru-RU" dirty="0">
                <a:latin typeface="Arial"/>
              </a:rPr>
              <a:t>, почему его называют «зеленым </a:t>
            </a:r>
            <a:r>
              <a:rPr lang="ru-RU" dirty="0" smtClean="0">
                <a:latin typeface="Arial"/>
              </a:rPr>
              <a:t>доктором</a:t>
            </a:r>
            <a:r>
              <a:rPr lang="ru-RU" dirty="0">
                <a:latin typeface="Arial"/>
              </a:rPr>
              <a:t>». Аналогично можно </a:t>
            </a:r>
            <a:r>
              <a:rPr lang="ru-RU" dirty="0" smtClean="0">
                <a:latin typeface="Arial"/>
              </a:rPr>
              <a:t>проводить </a:t>
            </a:r>
            <a:r>
              <a:rPr lang="ru-RU" dirty="0">
                <a:latin typeface="Arial"/>
              </a:rPr>
              <a:t>игры с экологическими лукошками на темы: «Цветы луговые», </a:t>
            </a:r>
            <a:r>
              <a:rPr lang="ru-RU" dirty="0" smtClean="0">
                <a:latin typeface="Arial"/>
              </a:rPr>
              <a:t>«</a:t>
            </a:r>
            <a:r>
              <a:rPr lang="ru-RU" dirty="0">
                <a:latin typeface="Arial"/>
              </a:rPr>
              <a:t>Первоцветы», «Ягоды», «Грибы» и др.</a:t>
            </a:r>
            <a:endParaRPr lang="ru-RU" b="0" i="0" dirty="0">
              <a:effectLst/>
              <a:latin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813851"/>
            <a:ext cx="3917429" cy="3035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471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734481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2.Найди </a:t>
            </a:r>
            <a:r>
              <a:rPr lang="ru-RU" b="1" dirty="0">
                <a:solidFill>
                  <a:srgbClr val="FF0000"/>
                </a:solidFill>
              </a:rPr>
              <a:t>по </a:t>
            </a:r>
            <a:r>
              <a:rPr lang="ru-RU" b="1" dirty="0" smtClean="0">
                <a:solidFill>
                  <a:srgbClr val="FF0000"/>
                </a:solidFill>
              </a:rPr>
              <a:t>описанию</a:t>
            </a:r>
          </a:p>
          <a:p>
            <a:r>
              <a:rPr lang="ru-RU" sz="2800" dirty="0" err="1" smtClean="0"/>
              <a:t>Цель:закрепить</a:t>
            </a:r>
            <a:r>
              <a:rPr lang="ru-RU" sz="2800" dirty="0" smtClean="0"/>
              <a:t> </a:t>
            </a:r>
            <a:r>
              <a:rPr lang="ru-RU" sz="2800" dirty="0"/>
              <a:t>представление об особенностях внешнего вида растений, учить самостоятельно описывать внешний вид </a:t>
            </a:r>
            <a:r>
              <a:rPr lang="ru-RU" sz="2800" dirty="0" err="1"/>
              <a:t>растений.</a:t>
            </a:r>
            <a:r>
              <a:rPr lang="ru-RU" sz="2800" b="1" dirty="0" err="1">
                <a:solidFill>
                  <a:srgbClr val="FF0000"/>
                </a:solidFill>
              </a:rPr>
              <a:t>Игровая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задача</a:t>
            </a:r>
            <a:r>
              <a:rPr lang="ru-RU" sz="2800" dirty="0" err="1"/>
              <a:t>:найти</a:t>
            </a:r>
            <a:r>
              <a:rPr lang="ru-RU" sz="2800" dirty="0"/>
              <a:t> растение по перечисленным </a:t>
            </a:r>
            <a:r>
              <a:rPr lang="ru-RU" sz="2800" dirty="0" err="1"/>
              <a:t>признакам.</a:t>
            </a:r>
            <a:r>
              <a:rPr lang="ru-RU" sz="2800" b="1" dirty="0" err="1">
                <a:solidFill>
                  <a:srgbClr val="FF0000"/>
                </a:solidFill>
              </a:rPr>
              <a:t>Материал</a:t>
            </a:r>
            <a:r>
              <a:rPr lang="ru-RU" sz="2800" dirty="0"/>
              <a:t>: карточки с изображением </a:t>
            </a:r>
            <a:r>
              <a:rPr lang="ru-RU" sz="2800" dirty="0" err="1"/>
              <a:t>растений.</a:t>
            </a:r>
            <a:r>
              <a:rPr lang="ru-RU" sz="2800" b="1" dirty="0" err="1">
                <a:solidFill>
                  <a:srgbClr val="FF0000"/>
                </a:solidFill>
              </a:rPr>
              <a:t>Ход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игры</a:t>
            </a:r>
            <a:r>
              <a:rPr lang="ru-RU" sz="2800" dirty="0" smtClean="0"/>
              <a:t>: </a:t>
            </a:r>
            <a:r>
              <a:rPr lang="ru-RU" sz="2800" dirty="0"/>
              <a:t>ведущий называет характерные особенности того или иного растения, не называя его. Дети оттаскивают его изображение среди карточек. Побеждает тот, кто быстро и правильно найдет и назовет отгадку.</a:t>
            </a:r>
          </a:p>
        </p:txBody>
      </p:sp>
    </p:spTree>
    <p:extLst>
      <p:ext uri="{BB962C8B-B14F-4D97-AF65-F5344CB8AC3E}">
        <p14:creationId xmlns:p14="http://schemas.microsoft.com/office/powerpoint/2010/main" val="3631824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8986" y="176224"/>
            <a:ext cx="87455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3.Горячо </a:t>
            </a:r>
            <a:r>
              <a:rPr lang="ru-RU" b="1" dirty="0">
                <a:solidFill>
                  <a:srgbClr val="FF0000"/>
                </a:solidFill>
              </a:rPr>
              <a:t>–</a:t>
            </a:r>
            <a:r>
              <a:rPr lang="ru-RU" b="1" dirty="0" smtClean="0">
                <a:solidFill>
                  <a:srgbClr val="FF0000"/>
                </a:solidFill>
              </a:rPr>
              <a:t>холодно</a:t>
            </a:r>
          </a:p>
          <a:p>
            <a:r>
              <a:rPr lang="ru-RU" u="sng" dirty="0" err="1" smtClean="0"/>
              <a:t>Цель</a:t>
            </a:r>
            <a:r>
              <a:rPr lang="ru-RU" dirty="0" err="1" smtClean="0"/>
              <a:t>:поддерживать</a:t>
            </a:r>
            <a:r>
              <a:rPr lang="ru-RU" dirty="0" smtClean="0"/>
              <a:t> </a:t>
            </a:r>
            <a:r>
              <a:rPr lang="ru-RU" dirty="0"/>
              <a:t>интерес детей к растениям, закреплять их названия</a:t>
            </a:r>
            <a:r>
              <a:rPr lang="ru-RU" dirty="0" smtClean="0"/>
              <a:t>.</a:t>
            </a:r>
          </a:p>
          <a:p>
            <a:r>
              <a:rPr lang="ru-RU" u="sng" dirty="0" smtClean="0"/>
              <a:t>Игровая </a:t>
            </a:r>
            <a:r>
              <a:rPr lang="ru-RU" u="sng" dirty="0"/>
              <a:t>задача</a:t>
            </a:r>
            <a:r>
              <a:rPr lang="ru-RU" dirty="0"/>
              <a:t>: найти, где спрятан игровой персонаж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Правило</a:t>
            </a:r>
            <a:r>
              <a:rPr lang="ru-RU" dirty="0"/>
              <a:t>: нельзя переворачивать карточки</a:t>
            </a:r>
            <a:r>
              <a:rPr lang="ru-RU" dirty="0" smtClean="0"/>
              <a:t>.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Материал</a:t>
            </a:r>
            <a:r>
              <a:rPr lang="ru-RU" dirty="0" err="1" smtClean="0"/>
              <a:t>:карточки</a:t>
            </a:r>
            <a:r>
              <a:rPr lang="ru-RU" dirty="0" smtClean="0"/>
              <a:t> </a:t>
            </a:r>
            <a:r>
              <a:rPr lang="ru-RU" dirty="0"/>
              <a:t>с изображением растений, изображение игрового персонажа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Ход </a:t>
            </a:r>
            <a:r>
              <a:rPr lang="ru-RU" b="1" dirty="0" err="1">
                <a:solidFill>
                  <a:srgbClr val="FF0000"/>
                </a:solidFill>
              </a:rPr>
              <a:t>игры</a:t>
            </a:r>
            <a:r>
              <a:rPr lang="ru-RU" dirty="0" err="1"/>
              <a:t>:Карточки</a:t>
            </a:r>
            <a:r>
              <a:rPr lang="ru-RU" dirty="0"/>
              <a:t> с изображение растений раскладываются по группе. В</a:t>
            </a:r>
            <a:r>
              <a:rPr lang="ru-RU" dirty="0" smtClean="0"/>
              <a:t>едущий </a:t>
            </a:r>
            <a:r>
              <a:rPr lang="ru-RU" dirty="0"/>
              <a:t>прячет под карточку с изображением одного из растений карточку с игровым персонажем ( </a:t>
            </a:r>
            <a:r>
              <a:rPr lang="ru-RU" dirty="0" err="1"/>
              <a:t>Карлсона</a:t>
            </a:r>
            <a:r>
              <a:rPr lang="ru-RU" dirty="0"/>
              <a:t>, Гнома, Незнайки...) Дети в это время стоят отвернувшись или закрыв глаза. После условного сигнала играющие ходят между карточками, а ведущий при приближении или удалении к загаданной карточки говорит: «Тепло. Холодно или горячо</a:t>
            </a:r>
            <a:r>
              <a:rPr lang="ru-RU" dirty="0" smtClean="0"/>
              <a:t>». Можно </a:t>
            </a:r>
            <a:r>
              <a:rPr lang="ru-RU" dirty="0"/>
              <a:t>давать подсказки. Например: «Гном спрятался под хвойным деревом», «Гном спрятался под луговыми цветами». Выигрывает тот, кто быстрее найдет игровой персонаж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4005064"/>
            <a:ext cx="2017272" cy="2715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486373"/>
            <a:ext cx="2731773" cy="3253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2362" y="3599633"/>
            <a:ext cx="2419350" cy="302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29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4345"/>
            <a:ext cx="8892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/>
              </a:rPr>
              <a:t>4.Кто </a:t>
            </a:r>
            <a:r>
              <a:rPr lang="ru-RU" b="1" dirty="0">
                <a:solidFill>
                  <a:srgbClr val="FF0000"/>
                </a:solidFill>
                <a:latin typeface="Arial"/>
              </a:rPr>
              <a:t>быстрее?</a:t>
            </a:r>
          </a:p>
          <a:p>
            <a:r>
              <a:rPr lang="ru-RU" u="sng" dirty="0" err="1" smtClean="0">
                <a:latin typeface="Arial"/>
              </a:rPr>
              <a:t>Цель</a:t>
            </a:r>
            <a:r>
              <a:rPr lang="ru-RU" dirty="0" err="1" smtClean="0">
                <a:latin typeface="Arial"/>
              </a:rPr>
              <a:t>:закрепить</a:t>
            </a:r>
            <a:r>
              <a:rPr lang="ru-RU" dirty="0" smtClean="0">
                <a:latin typeface="Arial"/>
              </a:rPr>
              <a:t> представления </a:t>
            </a:r>
            <a:r>
              <a:rPr lang="ru-RU" dirty="0">
                <a:latin typeface="Arial"/>
              </a:rPr>
              <a:t>детей о внешнем виде растения</a:t>
            </a:r>
          </a:p>
          <a:p>
            <a:r>
              <a:rPr lang="ru-RU" dirty="0">
                <a:latin typeface="Arial"/>
              </a:rPr>
              <a:t>Игровая задача: найти картинку с изображением определенного растения.</a:t>
            </a:r>
          </a:p>
          <a:p>
            <a:r>
              <a:rPr lang="ru-RU" b="1" dirty="0">
                <a:solidFill>
                  <a:srgbClr val="FF0000"/>
                </a:solidFill>
                <a:latin typeface="Arial"/>
              </a:rPr>
              <a:t>Материал для игры:</a:t>
            </a:r>
          </a:p>
          <a:p>
            <a:r>
              <a:rPr lang="ru-RU" dirty="0">
                <a:latin typeface="Arial"/>
              </a:rPr>
              <a:t>карточки с изображением растений (по нескольку </a:t>
            </a:r>
            <a:r>
              <a:rPr lang="ru-RU" dirty="0" smtClean="0">
                <a:latin typeface="Arial"/>
              </a:rPr>
              <a:t>карточек каждого растения</a:t>
            </a:r>
            <a:r>
              <a:rPr lang="ru-RU" dirty="0">
                <a:latin typeface="Arial"/>
              </a:rPr>
              <a:t>)</a:t>
            </a:r>
          </a:p>
          <a:p>
            <a:r>
              <a:rPr lang="ru-RU" b="1" dirty="0">
                <a:solidFill>
                  <a:srgbClr val="FF0000"/>
                </a:solidFill>
                <a:latin typeface="Arial"/>
              </a:rPr>
              <a:t>Ход игры</a:t>
            </a:r>
            <a:r>
              <a:rPr lang="ru-RU" b="1" dirty="0" smtClean="0">
                <a:solidFill>
                  <a:srgbClr val="FF0000"/>
                </a:solidFill>
                <a:latin typeface="Arial"/>
              </a:rPr>
              <a:t>:</a:t>
            </a:r>
            <a:r>
              <a:rPr lang="ru-RU" dirty="0" smtClean="0">
                <a:latin typeface="Arial"/>
              </a:rPr>
              <a:t> Ведущий </a:t>
            </a:r>
            <a:r>
              <a:rPr lang="ru-RU" dirty="0">
                <a:latin typeface="Arial"/>
              </a:rPr>
              <a:t>раскладывает </a:t>
            </a:r>
            <a:r>
              <a:rPr lang="ru-RU" dirty="0" err="1" smtClean="0">
                <a:latin typeface="Arial"/>
              </a:rPr>
              <a:t>расскладывает</a:t>
            </a:r>
            <a:r>
              <a:rPr lang="ru-RU" dirty="0" smtClean="0">
                <a:latin typeface="Arial"/>
              </a:rPr>
              <a:t>  в </a:t>
            </a:r>
            <a:r>
              <a:rPr lang="ru-RU" dirty="0">
                <a:latin typeface="Arial"/>
              </a:rPr>
              <a:t>разных </a:t>
            </a:r>
          </a:p>
          <a:p>
            <a:r>
              <a:rPr lang="ru-RU" dirty="0">
                <a:latin typeface="Arial"/>
              </a:rPr>
              <a:t>местах группы карточки с изображением разных растений. Называет одно из </a:t>
            </a:r>
          </a:p>
          <a:p>
            <a:r>
              <a:rPr lang="ru-RU" dirty="0">
                <a:latin typeface="Arial"/>
              </a:rPr>
              <a:t>них. Например, подснежник. Дети собирают все карточки с изображение </a:t>
            </a:r>
          </a:p>
          <a:p>
            <a:r>
              <a:rPr lang="ru-RU" dirty="0">
                <a:latin typeface="Arial"/>
              </a:rPr>
              <a:t>подснежника. Побеждает тот, кто быстрее найдет названное растение.</a:t>
            </a:r>
            <a:endParaRPr lang="ru-RU" b="0" i="0" dirty="0">
              <a:effectLst/>
              <a:latin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2650" y="3596674"/>
            <a:ext cx="2545110" cy="316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755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5.Чего </a:t>
            </a:r>
            <a:r>
              <a:rPr lang="ru-RU" b="1" dirty="0">
                <a:solidFill>
                  <a:srgbClr val="FF0000"/>
                </a:solidFill>
              </a:rPr>
              <a:t>не стало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dirty="0" err="1" smtClean="0"/>
              <a:t>Цель:учить</a:t>
            </a:r>
            <a:r>
              <a:rPr lang="ru-RU" dirty="0" smtClean="0"/>
              <a:t> </a:t>
            </a:r>
            <a:r>
              <a:rPr lang="ru-RU" dirty="0"/>
              <a:t>называть растение по памяти (без зрительного контроля), развивать внимание и наблюдательность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Игровая </a:t>
            </a:r>
            <a:r>
              <a:rPr lang="ru-RU" b="1" dirty="0" err="1">
                <a:solidFill>
                  <a:srgbClr val="FF0000"/>
                </a:solidFill>
              </a:rPr>
              <a:t>задача</a:t>
            </a:r>
            <a:r>
              <a:rPr lang="ru-RU" dirty="0" err="1"/>
              <a:t>:отгадать</a:t>
            </a:r>
            <a:r>
              <a:rPr lang="ru-RU" dirty="0"/>
              <a:t>, какого растения не </a:t>
            </a:r>
            <a:r>
              <a:rPr lang="ru-RU" dirty="0" err="1"/>
              <a:t>стало.Правило</a:t>
            </a:r>
            <a:r>
              <a:rPr lang="ru-RU" dirty="0"/>
              <a:t>. Смотреть, какое растение убирают, нельзя</a:t>
            </a:r>
            <a:r>
              <a:rPr lang="ru-RU" dirty="0" smtClean="0"/>
              <a:t>.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Материал:</a:t>
            </a:r>
            <a:r>
              <a:rPr lang="ru-RU" dirty="0" err="1" smtClean="0"/>
              <a:t>на</a:t>
            </a:r>
            <a:r>
              <a:rPr lang="ru-RU" dirty="0" smtClean="0"/>
              <a:t> </a:t>
            </a:r>
            <a:r>
              <a:rPr lang="ru-RU" dirty="0"/>
              <a:t>стол ставят 2—3 хорошо знакомых детям по прежним играм </a:t>
            </a:r>
            <a:r>
              <a:rPr lang="ru-RU" dirty="0" err="1"/>
              <a:t>растения.</a:t>
            </a:r>
            <a:r>
              <a:rPr lang="ru-RU" b="1" dirty="0" err="1">
                <a:solidFill>
                  <a:srgbClr val="FF0000"/>
                </a:solidFill>
              </a:rPr>
              <a:t>Ход</a:t>
            </a:r>
            <a:r>
              <a:rPr lang="ru-RU" b="1" dirty="0">
                <a:solidFill>
                  <a:srgbClr val="FF0000"/>
                </a:solidFill>
              </a:rPr>
              <a:t> игры</a:t>
            </a:r>
            <a:r>
              <a:rPr lang="ru-RU" dirty="0"/>
              <a:t>. </a:t>
            </a:r>
            <a:r>
              <a:rPr lang="ru-RU" dirty="0" smtClean="0"/>
              <a:t>Ведущий </a:t>
            </a:r>
            <a:r>
              <a:rPr lang="ru-RU" dirty="0"/>
              <a:t>предлагает </a:t>
            </a:r>
            <a:r>
              <a:rPr lang="ru-RU" dirty="0" smtClean="0"/>
              <a:t>детям посмотреть</a:t>
            </a:r>
            <a:r>
              <a:rPr lang="ru-RU" dirty="0"/>
              <a:t>, какие растения стоят на столе, а потом закрыть глаза. В это время педагог одно растение убирает. Когда дети откроют глаза, педагог спрашивает: «Какого растения не стало?» Если получен правильный ответ, растение ставят на место, и игра повторяется с другим предметом.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18478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726256"/>
            <a:ext cx="2952328" cy="252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90997"/>
            <a:ext cx="2076450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11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97346"/>
            <a:ext cx="86409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6</a:t>
            </a:r>
            <a:r>
              <a:rPr lang="ru-RU" b="1" dirty="0" smtClean="0">
                <a:solidFill>
                  <a:srgbClr val="FF0000"/>
                </a:solidFill>
              </a:rPr>
              <a:t>.Где </a:t>
            </a:r>
            <a:r>
              <a:rPr lang="ru-RU" b="1" dirty="0">
                <a:solidFill>
                  <a:srgbClr val="FF0000"/>
                </a:solidFill>
              </a:rPr>
              <a:t>спряталась </a:t>
            </a:r>
            <a:r>
              <a:rPr lang="ru-RU" b="1" dirty="0" smtClean="0">
                <a:solidFill>
                  <a:srgbClr val="FF0000"/>
                </a:solidFill>
              </a:rPr>
              <a:t>матрешка</a:t>
            </a:r>
          </a:p>
          <a:p>
            <a:r>
              <a:rPr lang="ru-RU" dirty="0" err="1" smtClean="0"/>
              <a:t>Цель:учить</a:t>
            </a:r>
            <a:r>
              <a:rPr lang="ru-RU" dirty="0" smtClean="0"/>
              <a:t> </a:t>
            </a:r>
            <a:r>
              <a:rPr lang="ru-RU" dirty="0"/>
              <a:t>находить предмет по перечисленным признакам, развивать наблюдательность и учить делать простейшие выводы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Игровая </a:t>
            </a:r>
            <a:r>
              <a:rPr lang="ru-RU" b="1" dirty="0" err="1">
                <a:solidFill>
                  <a:srgbClr val="FF0000"/>
                </a:solidFill>
              </a:rPr>
              <a:t>задача</a:t>
            </a:r>
            <a:r>
              <a:rPr lang="ru-RU" dirty="0" err="1"/>
              <a:t>:поиск</a:t>
            </a:r>
            <a:r>
              <a:rPr lang="ru-RU" dirty="0"/>
              <a:t> спрятанной </a:t>
            </a:r>
            <a:r>
              <a:rPr lang="ru-RU" dirty="0" err="1"/>
              <a:t>игрушки.Правило:смотреть</a:t>
            </a:r>
            <a:r>
              <a:rPr lang="ru-RU" dirty="0"/>
              <a:t>, куда воспитатель прячет матрешку, </a:t>
            </a:r>
            <a:r>
              <a:rPr lang="ru-RU" dirty="0" err="1"/>
              <a:t>нельзя.</a:t>
            </a:r>
            <a:r>
              <a:rPr lang="ru-RU" b="1" dirty="0" err="1">
                <a:solidFill>
                  <a:srgbClr val="FF0000"/>
                </a:solidFill>
              </a:rPr>
              <a:t>Материалы</a:t>
            </a:r>
            <a:r>
              <a:rPr lang="ru-RU" dirty="0" err="1"/>
              <a:t>:на</a:t>
            </a:r>
            <a:r>
              <a:rPr lang="ru-RU" dirty="0"/>
              <a:t> столе расставляют 4—5 </a:t>
            </a:r>
            <a:r>
              <a:rPr lang="ru-RU" dirty="0" smtClean="0"/>
              <a:t>растений </a:t>
            </a:r>
            <a:r>
              <a:rPr lang="ru-RU" b="1" dirty="0" smtClean="0">
                <a:solidFill>
                  <a:srgbClr val="C00000"/>
                </a:solidFill>
              </a:rPr>
              <a:t>Первый</a:t>
            </a:r>
            <a:r>
              <a:rPr lang="ru-RU" dirty="0" smtClean="0"/>
              <a:t> </a:t>
            </a:r>
            <a:r>
              <a:rPr lang="ru-RU" b="1" dirty="0" err="1">
                <a:solidFill>
                  <a:srgbClr val="FF0000"/>
                </a:solidFill>
              </a:rPr>
              <a:t>вариант.Ход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игры</a:t>
            </a:r>
            <a:r>
              <a:rPr lang="ru-RU" dirty="0" err="1"/>
              <a:t>:Детям</a:t>
            </a:r>
            <a:r>
              <a:rPr lang="ru-RU" dirty="0"/>
              <a:t> показывают маленькую матрешку которая «захотела поиграть с ними в прятки». Воспитатель просит детей закрыть глаза и в это время прячет игрушку за одно из растений. Затем дети открывают глаза. «Как же найти матрешку? —спрашивает </a:t>
            </a:r>
            <a:r>
              <a:rPr lang="ru-RU" dirty="0" smtClean="0"/>
              <a:t>ведущий.—</a:t>
            </a:r>
            <a:r>
              <a:rPr lang="ru-RU" dirty="0"/>
              <a:t>Сейчас я расскажу вам, куда она спряталась». И педагог говорит, на что похоже растение, за которым «спряталась» матрешка (на дерево, травку), описывает его стебель, листья (форму, </a:t>
            </a:r>
            <a:r>
              <a:rPr lang="ru-RU" dirty="0" err="1"/>
              <a:t>величину,поверхность</a:t>
            </a:r>
            <a:r>
              <a:rPr lang="ru-RU" dirty="0"/>
              <a:t>), цветы, их количество, окраску. Дети слушают, а затем указывают растение и называют его.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848" y="3717032"/>
            <a:ext cx="2563481" cy="213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58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352928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7</a:t>
            </a:r>
            <a:r>
              <a:rPr lang="ru-RU" b="1" dirty="0" smtClean="0">
                <a:solidFill>
                  <a:srgbClr val="FF0000"/>
                </a:solidFill>
              </a:rPr>
              <a:t>.Найди </a:t>
            </a:r>
            <a:r>
              <a:rPr lang="ru-RU" b="1" dirty="0">
                <a:solidFill>
                  <a:srgbClr val="FF0000"/>
                </a:solidFill>
              </a:rPr>
              <a:t>свой дом</a:t>
            </a:r>
          </a:p>
          <a:p>
            <a:r>
              <a:rPr lang="ru-RU" sz="2000" dirty="0" err="1"/>
              <a:t>Цель:упражнять</a:t>
            </a:r>
            <a:r>
              <a:rPr lang="ru-RU" sz="2000" dirty="0"/>
              <a:t> в нахождении листьев по сходству, воспитывать слуховое </a:t>
            </a:r>
            <a:r>
              <a:rPr lang="ru-RU" sz="2000" dirty="0" err="1"/>
              <a:t>внимание.Игровая</a:t>
            </a:r>
            <a:r>
              <a:rPr lang="ru-RU" sz="2000" dirty="0"/>
              <a:t> </a:t>
            </a:r>
            <a:r>
              <a:rPr lang="ru-RU" sz="2000" dirty="0" err="1"/>
              <a:t>задача:поиск</a:t>
            </a:r>
            <a:r>
              <a:rPr lang="ru-RU" sz="2000" dirty="0"/>
              <a:t> «домика» по определенному </a:t>
            </a:r>
            <a:r>
              <a:rPr lang="ru-RU" sz="2000" dirty="0" err="1"/>
              <a:t>признаку.</a:t>
            </a:r>
            <a:r>
              <a:rPr lang="ru-RU" sz="2000" b="1" dirty="0" err="1">
                <a:solidFill>
                  <a:srgbClr val="FF0000"/>
                </a:solidFill>
              </a:rPr>
              <a:t>Правило</a:t>
            </a:r>
            <a:r>
              <a:rPr lang="ru-RU" sz="2000" dirty="0"/>
              <a:t>. Бежать к своему «домику» можно только по сигналу. Лист в руке и листья на дереве должны быть </a:t>
            </a:r>
            <a:r>
              <a:rPr lang="ru-RU" sz="2000" dirty="0" err="1"/>
              <a:t>одинаковыми.</a:t>
            </a:r>
            <a:r>
              <a:rPr lang="ru-RU" sz="2000" b="1" dirty="0" err="1">
                <a:solidFill>
                  <a:srgbClr val="FF0000"/>
                </a:solidFill>
              </a:rPr>
              <a:t>Ход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игры:В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dirty="0"/>
              <a:t>парке или в лесу детям раздают листья разных деревьев. Все дети —«зайчики». Чтобы зайчата не потерялись, «мама-зайчиха» дает им листья от веток, из которых сделан их дом. Все прыгают, бегают по поля не, а по сигналу. «Все домой, волк близко!» —бегут к себе в домик —под определенное дерево. Игру можно продолжить, если дети будут меняться листьями —«переезжать в новый дом»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318" y="3140968"/>
            <a:ext cx="2714550" cy="34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0635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746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Nikola</dc:creator>
  <cp:lastModifiedBy>Nikola</cp:lastModifiedBy>
  <cp:revision>9</cp:revision>
  <cp:lastPrinted>2021-04-24T20:25:49Z</cp:lastPrinted>
  <dcterms:created xsi:type="dcterms:W3CDTF">2021-03-18T06:44:55Z</dcterms:created>
  <dcterms:modified xsi:type="dcterms:W3CDTF">2022-04-07T05:09:07Z</dcterms:modified>
</cp:coreProperties>
</file>