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1463760" y="3549600"/>
            <a:ext cx="297144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EAEAEB"/>
            </a:solidFill>
            <a:miter/>
          </a:ln>
          <a:effectLst>
            <a:outerShdw blurRad="63500">
              <a:srgbClr val="000000">
                <a:alpha val="5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2"/>
          <p:cNvSpPr/>
          <p:nvPr/>
        </p:nvSpPr>
        <p:spPr>
          <a:xfrm>
            <a:off x="4708440" y="3549600"/>
            <a:ext cx="297144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EAEAEB"/>
            </a:solidFill>
            <a:miter/>
          </a:ln>
          <a:effectLst>
            <a:outerShdw blurRad="63500">
              <a:srgbClr val="000000">
                <a:alpha val="5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4540320" y="3525840"/>
            <a:ext cx="45720" cy="45720"/>
          </a:xfrm>
          <a:prstGeom prst="ellipse">
            <a:avLst/>
          </a:prstGeom>
          <a:solidFill>
            <a:srgbClr val="7598D9"/>
          </a:solidFill>
          <a:ln w="38160">
            <a:solidFill>
              <a:srgbClr val="7598D9"/>
            </a:solidFill>
            <a:miter/>
          </a:ln>
          <a:effectLst>
            <a:outerShdw blurRad="63500">
              <a:srgbClr val="000000">
                <a:alpha val="5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2133720" y="6203880"/>
            <a:ext cx="3580920" cy="38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880"/>
            <a:ext cx="2588760" cy="38232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7680" cy="4554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fld id="{A86AA9FD-601B-49A8-85A3-67F70D5FCDEE}" type="slidenum">
              <a:rPr lang="ru-RU" sz="1600" b="0" strike="noStrike" spc="-1">
                <a:solidFill>
                  <a:srgbClr val="FFF39D"/>
                </a:solidFill>
                <a:latin typeface="Constantia"/>
                <a:ea typeface="Constantia"/>
              </a:rPr>
              <a:t>‹#›</a:t>
            </a:fld>
            <a:endParaRPr lang="ru-RU" sz="16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2133720" y="6203880"/>
            <a:ext cx="3580920" cy="38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5791320" y="6203880"/>
            <a:ext cx="2588760" cy="382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7680" cy="455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94AA4056-77D0-4919-8C32-0DF2F1DEEB4A}" type="slidenum">
              <a:rPr lang="ru-RU" sz="1800" b="0" strike="noStrike" spc="-1">
                <a:solidFill>
                  <a:srgbClr val="000000"/>
                </a:solidFill>
                <a:latin typeface="Arial"/>
                <a:ea typeface="Arial"/>
              </a:rPr>
              <a:t>‹#›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2133720" y="6203880"/>
            <a:ext cx="3580920" cy="38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PlaceHolder 2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r>
              <a:rPr lang="ru-RU" sz="42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dt"/>
          </p:nvPr>
        </p:nvSpPr>
        <p:spPr>
          <a:xfrm>
            <a:off x="5791320" y="6203880"/>
            <a:ext cx="2588760" cy="382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7680" cy="455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fld id="{9A58DB2F-46BB-478F-957F-3BD9BBE62E5E}" type="slidenum">
              <a:rPr lang="ru-RU" sz="1800" b="0" strike="noStrike" spc="-1">
                <a:solidFill>
                  <a:srgbClr val="000000"/>
                </a:solidFill>
                <a:latin typeface="Arial"/>
                <a:ea typeface="Arial"/>
              </a:rPr>
              <a:t>‹#›</a:t>
            </a:fld>
            <a:endParaRPr lang="ru-RU" sz="1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4429080"/>
            <a:ext cx="8305560" cy="71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FFF39D"/>
                </a:solidFill>
                <a:latin typeface="Constantia"/>
                <a:ea typeface="Constantia"/>
              </a:rPr>
              <a:t>МАДОУ  ЦРР детский сад №87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FFF39D"/>
                </a:solidFill>
                <a:latin typeface="Constantia"/>
                <a:ea typeface="Constantia"/>
              </a:rPr>
              <a:t>Составила учитель-логопед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FFF39D"/>
                </a:solidFill>
                <a:latin typeface="Constantia"/>
                <a:ea typeface="Constantia"/>
              </a:rPr>
              <a:t>Побережная Елена Валерьевна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FFF39D"/>
                </a:solidFill>
                <a:latin typeface="Constantia"/>
                <a:ea typeface="Constantia"/>
              </a:rPr>
              <a:t>Калининград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126" name="Group 2"/>
          <p:cNvGrpSpPr/>
          <p:nvPr/>
        </p:nvGrpSpPr>
        <p:grpSpPr>
          <a:xfrm>
            <a:off x="682560" y="853920"/>
            <a:ext cx="7784640" cy="2754000"/>
            <a:chOff x="682560" y="853920"/>
            <a:chExt cx="7784640" cy="2754000"/>
          </a:xfrm>
        </p:grpSpPr>
        <p:pic>
          <p:nvPicPr>
            <p:cNvPr id="127" name="Google Shape;273;p49"/>
            <p:cNvPicPr/>
            <p:nvPr/>
          </p:nvPicPr>
          <p:blipFill>
            <a:blip r:embed="rId2"/>
            <a:stretch/>
          </p:blipFill>
          <p:spPr>
            <a:xfrm>
              <a:off x="682560" y="853920"/>
              <a:ext cx="7784640" cy="275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8" name="CustomShape 3"/>
            <p:cNvSpPr/>
            <p:nvPr/>
          </p:nvSpPr>
          <p:spPr>
            <a:xfrm>
              <a:off x="682560" y="853920"/>
              <a:ext cx="7784640" cy="2754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1"/>
          <p:cNvGrpSpPr/>
          <p:nvPr/>
        </p:nvGrpSpPr>
        <p:grpSpPr>
          <a:xfrm>
            <a:off x="472680" y="288000"/>
            <a:ext cx="5143320" cy="6048000"/>
            <a:chOff x="472680" y="288000"/>
            <a:chExt cx="5143320" cy="6048000"/>
          </a:xfrm>
        </p:grpSpPr>
        <p:pic>
          <p:nvPicPr>
            <p:cNvPr id="169" name="Google Shape;375;p60"/>
            <p:cNvPicPr/>
            <p:nvPr/>
          </p:nvPicPr>
          <p:blipFill>
            <a:blip r:embed="rId2"/>
            <a:stretch/>
          </p:blipFill>
          <p:spPr>
            <a:xfrm>
              <a:off x="472680" y="288000"/>
              <a:ext cx="5143320" cy="6048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0" name="CustomShape 2"/>
            <p:cNvSpPr/>
            <p:nvPr/>
          </p:nvSpPr>
          <p:spPr>
            <a:xfrm>
              <a:off x="472680" y="288000"/>
              <a:ext cx="5143320" cy="6048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71" name="TextShape 3"/>
          <p:cNvSpPr txBox="1"/>
          <p:nvPr/>
        </p:nvSpPr>
        <p:spPr>
          <a:xfrm>
            <a:off x="5976000" y="2016000"/>
            <a:ext cx="2592000" cy="2905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Посылки, бандероли, письма</a:t>
            </a:r>
          </a:p>
          <a:p>
            <a:r>
              <a:rPr lang="ru-RU" sz="1800" b="0" strike="noStrike" spc="-1">
                <a:latin typeface="Arial"/>
              </a:rPr>
              <a:t>Хранятся в сумке у него.</a:t>
            </a:r>
          </a:p>
          <a:p>
            <a:r>
              <a:rPr lang="ru-RU" sz="1800" b="0" strike="noStrike" spc="-1">
                <a:latin typeface="Arial"/>
              </a:rPr>
              <a:t>Почтовым отделением он прислан,</a:t>
            </a:r>
          </a:p>
          <a:p>
            <a:r>
              <a:rPr lang="ru-RU" sz="1800" b="0" strike="noStrike" spc="-1">
                <a:latin typeface="Arial"/>
              </a:rPr>
              <a:t>Ребята, как зовут его?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Почтальон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roup 1"/>
          <p:cNvGrpSpPr/>
          <p:nvPr/>
        </p:nvGrpSpPr>
        <p:grpSpPr>
          <a:xfrm>
            <a:off x="458640" y="288000"/>
            <a:ext cx="5157360" cy="6192000"/>
            <a:chOff x="458640" y="288000"/>
            <a:chExt cx="5157360" cy="6192000"/>
          </a:xfrm>
        </p:grpSpPr>
        <p:pic>
          <p:nvPicPr>
            <p:cNvPr id="173" name="Google Shape;385;p61"/>
            <p:cNvPicPr/>
            <p:nvPr/>
          </p:nvPicPr>
          <p:blipFill>
            <a:blip r:embed="rId2"/>
            <a:stretch/>
          </p:blipFill>
          <p:spPr>
            <a:xfrm>
              <a:off x="458640" y="288000"/>
              <a:ext cx="5157360" cy="619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4" name="CustomShape 2"/>
            <p:cNvSpPr/>
            <p:nvPr/>
          </p:nvSpPr>
          <p:spPr>
            <a:xfrm>
              <a:off x="458640" y="288000"/>
              <a:ext cx="5157360" cy="6192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75" name="TextShape 3"/>
          <p:cNvSpPr txBox="1"/>
          <p:nvPr/>
        </p:nvSpPr>
        <p:spPr>
          <a:xfrm>
            <a:off x="5976000" y="1440000"/>
            <a:ext cx="2880000" cy="302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На витрине все продукты:</a:t>
            </a:r>
          </a:p>
          <a:p>
            <a:r>
              <a:rPr lang="ru-RU" sz="1800" b="0" strike="noStrike" spc="-1">
                <a:latin typeface="Arial"/>
              </a:rPr>
              <a:t>Овощи, орехи, фрукты.</a:t>
            </a:r>
          </a:p>
          <a:p>
            <a:r>
              <a:rPr lang="ru-RU" sz="1800" b="0" strike="noStrike" spc="-1">
                <a:latin typeface="Arial"/>
              </a:rPr>
              <a:t>Помидор и огурец</a:t>
            </a:r>
          </a:p>
          <a:p>
            <a:r>
              <a:rPr lang="ru-RU" sz="1800" b="0" strike="noStrike" spc="-1">
                <a:latin typeface="Arial"/>
              </a:rPr>
              <a:t>Предлагает... 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Продавец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77" name="Group 2"/>
          <p:cNvGrpSpPr/>
          <p:nvPr/>
        </p:nvGrpSpPr>
        <p:grpSpPr>
          <a:xfrm>
            <a:off x="360000" y="353160"/>
            <a:ext cx="4968000" cy="6198840"/>
            <a:chOff x="360000" y="353160"/>
            <a:chExt cx="4968000" cy="6198840"/>
          </a:xfrm>
        </p:grpSpPr>
        <p:pic>
          <p:nvPicPr>
            <p:cNvPr id="178" name="Google Shape;393;p62"/>
            <p:cNvPicPr/>
            <p:nvPr/>
          </p:nvPicPr>
          <p:blipFill>
            <a:blip r:embed="rId2"/>
            <a:stretch/>
          </p:blipFill>
          <p:spPr>
            <a:xfrm>
              <a:off x="360000" y="353160"/>
              <a:ext cx="4968000" cy="6198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9" name="CustomShape 3"/>
            <p:cNvSpPr/>
            <p:nvPr/>
          </p:nvSpPr>
          <p:spPr>
            <a:xfrm>
              <a:off x="360000" y="353160"/>
              <a:ext cx="4968000" cy="6198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0" name="TextShape 4"/>
          <p:cNvSpPr txBox="1"/>
          <p:nvPr/>
        </p:nvSpPr>
        <p:spPr>
          <a:xfrm>
            <a:off x="5616000" y="2088000"/>
            <a:ext cx="2952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У меня есть карандаш,</a:t>
            </a:r>
          </a:p>
          <a:p>
            <a:r>
              <a:rPr lang="ru-RU" sz="1800" b="0" strike="noStrike" spc="-1">
                <a:latin typeface="Arial"/>
              </a:rPr>
              <a:t>Разноцветная гуашь,</a:t>
            </a:r>
          </a:p>
          <a:p>
            <a:r>
              <a:rPr lang="ru-RU" sz="1800" b="0" strike="noStrike" spc="-1">
                <a:latin typeface="Arial"/>
              </a:rPr>
              <a:t>Акварель, палитра, кисть</a:t>
            </a:r>
          </a:p>
          <a:p>
            <a:r>
              <a:rPr lang="ru-RU" sz="1800" b="0" strike="noStrike" spc="-1">
                <a:latin typeface="Arial"/>
              </a:rPr>
              <a:t>И бумаги плотный лист,</a:t>
            </a:r>
          </a:p>
          <a:p>
            <a:r>
              <a:rPr lang="ru-RU" sz="1800" b="0" strike="noStrike" spc="-1">
                <a:latin typeface="Arial"/>
              </a:rPr>
              <a:t>А еще – мольберт-треножник,</a:t>
            </a:r>
          </a:p>
          <a:p>
            <a:r>
              <a:rPr lang="ru-RU" sz="1800" b="0" strike="noStrike" spc="-1">
                <a:latin typeface="Arial"/>
              </a:rPr>
              <a:t>Потому что я…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Художник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"/>
          <p:cNvGrpSpPr/>
          <p:nvPr/>
        </p:nvGrpSpPr>
        <p:grpSpPr>
          <a:xfrm>
            <a:off x="432000" y="288000"/>
            <a:ext cx="5298840" cy="6264000"/>
            <a:chOff x="432000" y="288000"/>
            <a:chExt cx="5298840" cy="6264000"/>
          </a:xfrm>
        </p:grpSpPr>
        <p:pic>
          <p:nvPicPr>
            <p:cNvPr id="182" name="Google Shape;403;p63"/>
            <p:cNvPicPr/>
            <p:nvPr/>
          </p:nvPicPr>
          <p:blipFill>
            <a:blip r:embed="rId2"/>
            <a:stretch/>
          </p:blipFill>
          <p:spPr>
            <a:xfrm>
              <a:off x="432000" y="288000"/>
              <a:ext cx="5298840" cy="626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3" name="CustomShape 2"/>
            <p:cNvSpPr/>
            <p:nvPr/>
          </p:nvSpPr>
          <p:spPr>
            <a:xfrm>
              <a:off x="432000" y="288000"/>
              <a:ext cx="5298840" cy="6264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4" name="TextShape 3"/>
          <p:cNvSpPr txBox="1"/>
          <p:nvPr/>
        </p:nvSpPr>
        <p:spPr>
          <a:xfrm>
            <a:off x="6048000" y="1358280"/>
            <a:ext cx="2520000" cy="260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Кто движеньем управляет?</a:t>
            </a:r>
          </a:p>
          <a:p>
            <a:r>
              <a:rPr lang="ru-RU" sz="1800" b="0" strike="noStrike" spc="-1">
                <a:latin typeface="Arial"/>
              </a:rPr>
              <a:t>Кто машины пропускает?</a:t>
            </a:r>
          </a:p>
          <a:p>
            <a:r>
              <a:rPr lang="ru-RU" sz="1800" b="0" strike="noStrike" spc="-1">
                <a:latin typeface="Arial"/>
              </a:rPr>
              <a:t>На широкой мостовой</a:t>
            </a:r>
          </a:p>
          <a:p>
            <a:r>
              <a:rPr lang="ru-RU" sz="1800" b="0" strike="noStrike" spc="-1">
                <a:latin typeface="Arial"/>
              </a:rPr>
              <a:t>Машет жезлом…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Постовой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roup 1"/>
          <p:cNvGrpSpPr/>
          <p:nvPr/>
        </p:nvGrpSpPr>
        <p:grpSpPr>
          <a:xfrm>
            <a:off x="432000" y="360000"/>
            <a:ext cx="4680000" cy="6192000"/>
            <a:chOff x="432000" y="360000"/>
            <a:chExt cx="4680000" cy="6192000"/>
          </a:xfrm>
        </p:grpSpPr>
        <p:pic>
          <p:nvPicPr>
            <p:cNvPr id="186" name="Google Shape;421;p65"/>
            <p:cNvPicPr/>
            <p:nvPr/>
          </p:nvPicPr>
          <p:blipFill>
            <a:blip r:embed="rId2"/>
            <a:stretch/>
          </p:blipFill>
          <p:spPr>
            <a:xfrm>
              <a:off x="432000" y="360000"/>
              <a:ext cx="4680000" cy="619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7" name="CustomShape 2"/>
            <p:cNvSpPr/>
            <p:nvPr/>
          </p:nvSpPr>
          <p:spPr>
            <a:xfrm>
              <a:off x="432000" y="360000"/>
              <a:ext cx="4680000" cy="6192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88" name="TextShape 3"/>
          <p:cNvSpPr txBox="1"/>
          <p:nvPr/>
        </p:nvSpPr>
        <p:spPr>
          <a:xfrm>
            <a:off x="5256000" y="1694160"/>
            <a:ext cx="3096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На машинке я строчу,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Платье кукле сшить хочу,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Я к подолу  лиф пришила,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Получилось очень мило,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Прострочила ворот лихо,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Все сказали мне: 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   Портниха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90" name="Group 2"/>
          <p:cNvGrpSpPr/>
          <p:nvPr/>
        </p:nvGrpSpPr>
        <p:grpSpPr>
          <a:xfrm>
            <a:off x="576000" y="263520"/>
            <a:ext cx="4752000" cy="6144480"/>
            <a:chOff x="576000" y="263520"/>
            <a:chExt cx="4752000" cy="6144480"/>
          </a:xfrm>
        </p:grpSpPr>
        <p:pic>
          <p:nvPicPr>
            <p:cNvPr id="191" name="Google Shape;429;p66"/>
            <p:cNvPicPr/>
            <p:nvPr/>
          </p:nvPicPr>
          <p:blipFill>
            <a:blip r:embed="rId2"/>
            <a:stretch/>
          </p:blipFill>
          <p:spPr>
            <a:xfrm>
              <a:off x="576000" y="263520"/>
              <a:ext cx="4752000" cy="61444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2" name="CustomShape 3"/>
            <p:cNvSpPr/>
            <p:nvPr/>
          </p:nvSpPr>
          <p:spPr>
            <a:xfrm>
              <a:off x="576000" y="263520"/>
              <a:ext cx="4752000" cy="6144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3" name="TextShape 4"/>
          <p:cNvSpPr txBox="1"/>
          <p:nvPr/>
        </p:nvSpPr>
        <p:spPr>
          <a:xfrm>
            <a:off x="5904000" y="1910160"/>
            <a:ext cx="2664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Хорошо учился в школе,</a:t>
            </a:r>
          </a:p>
          <a:p>
            <a:r>
              <a:rPr lang="ru-RU" sz="1800" b="0" strike="noStrike" spc="-1">
                <a:latin typeface="Arial"/>
              </a:rPr>
              <a:t>Институтский курс освоил.</a:t>
            </a:r>
          </a:p>
          <a:p>
            <a:r>
              <a:rPr lang="ru-RU" sz="1800" b="0" strike="noStrike" spc="-1">
                <a:latin typeface="Arial"/>
              </a:rPr>
              <a:t>Все науки изучал,</a:t>
            </a:r>
          </a:p>
          <a:p>
            <a:r>
              <a:rPr lang="ru-RU" sz="1800" b="0" strike="noStrike" spc="-1">
                <a:latin typeface="Arial"/>
              </a:rPr>
              <a:t>Академиком он стал.</a:t>
            </a:r>
          </a:p>
          <a:p>
            <a:r>
              <a:rPr lang="ru-RU" sz="1800" b="0" strike="noStrike" spc="-1">
                <a:latin typeface="Arial"/>
              </a:rPr>
              <a:t>Книг прочёл, наверно тонны!</a:t>
            </a:r>
          </a:p>
          <a:p>
            <a:r>
              <a:rPr lang="ru-RU" sz="1800" b="0" strike="noStrike" spc="-1">
                <a:latin typeface="Arial"/>
              </a:rPr>
              <a:t>Настоящий он…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Учёный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1"/>
          <p:cNvGrpSpPr/>
          <p:nvPr/>
        </p:nvGrpSpPr>
        <p:grpSpPr>
          <a:xfrm>
            <a:off x="288000" y="504000"/>
            <a:ext cx="5214600" cy="5930640"/>
            <a:chOff x="288000" y="504000"/>
            <a:chExt cx="5214600" cy="5930640"/>
          </a:xfrm>
        </p:grpSpPr>
        <p:pic>
          <p:nvPicPr>
            <p:cNvPr id="195" name="Google Shape;439;p67"/>
            <p:cNvPicPr/>
            <p:nvPr/>
          </p:nvPicPr>
          <p:blipFill>
            <a:blip r:embed="rId2"/>
            <a:stretch/>
          </p:blipFill>
          <p:spPr>
            <a:xfrm>
              <a:off x="288000" y="504000"/>
              <a:ext cx="5214600" cy="5930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6" name="CustomShape 2"/>
            <p:cNvSpPr/>
            <p:nvPr/>
          </p:nvSpPr>
          <p:spPr>
            <a:xfrm>
              <a:off x="288000" y="504000"/>
              <a:ext cx="5214600" cy="5930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7" name="TextShape 3"/>
          <p:cNvSpPr txBox="1"/>
          <p:nvPr/>
        </p:nvSpPr>
        <p:spPr>
          <a:xfrm>
            <a:off x="5904000" y="1550160"/>
            <a:ext cx="2592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Скажи, кто так вкусно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Готовит щи капустные,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Пахучие котлеты,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Салаты, винегреты,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Все завтраки, обеды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  Повар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roup 1"/>
          <p:cNvGrpSpPr/>
          <p:nvPr/>
        </p:nvGrpSpPr>
        <p:grpSpPr>
          <a:xfrm>
            <a:off x="400680" y="504000"/>
            <a:ext cx="5143320" cy="5976000"/>
            <a:chOff x="400680" y="504000"/>
            <a:chExt cx="5143320" cy="5976000"/>
          </a:xfrm>
        </p:grpSpPr>
        <p:pic>
          <p:nvPicPr>
            <p:cNvPr id="199" name="Google Shape;457;p69"/>
            <p:cNvPicPr/>
            <p:nvPr/>
          </p:nvPicPr>
          <p:blipFill>
            <a:blip r:embed="rId2"/>
            <a:stretch/>
          </p:blipFill>
          <p:spPr>
            <a:xfrm>
              <a:off x="400680" y="504000"/>
              <a:ext cx="5143320" cy="597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00" name="CustomShape 2"/>
            <p:cNvSpPr/>
            <p:nvPr/>
          </p:nvSpPr>
          <p:spPr>
            <a:xfrm>
              <a:off x="400680" y="504000"/>
              <a:ext cx="5143320" cy="5976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1" name="TextShape 3"/>
          <p:cNvSpPr txBox="1"/>
          <p:nvPr/>
        </p:nvSpPr>
        <p:spPr>
          <a:xfrm>
            <a:off x="5969160" y="2100960"/>
            <a:ext cx="2808000" cy="208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Наяву, а не во сне</a:t>
            </a:r>
          </a:p>
          <a:p>
            <a:r>
              <a:rPr lang="ru-RU" sz="1800" b="0" strike="noStrike" spc="-1">
                <a:latin typeface="Arial"/>
              </a:rPr>
              <a:t>Он летает в вышине.</a:t>
            </a:r>
          </a:p>
          <a:p>
            <a:r>
              <a:rPr lang="ru-RU" sz="1800" b="0" strike="noStrike" spc="-1">
                <a:latin typeface="Arial"/>
              </a:rPr>
              <a:t>Водит в небе самолет.</a:t>
            </a:r>
          </a:p>
          <a:p>
            <a:r>
              <a:rPr lang="ru-RU" sz="1800" b="0" strike="noStrike" spc="-1">
                <a:latin typeface="Arial"/>
              </a:rPr>
              <a:t>Кто же он, скажи?</a:t>
            </a:r>
          </a:p>
          <a:p>
            <a:r>
              <a:rPr lang="ru-RU" sz="1800" b="0" strike="noStrike" spc="-1">
                <a:latin typeface="Arial"/>
              </a:rPr>
              <a:t>   </a:t>
            </a:r>
          </a:p>
          <a:p>
            <a:r>
              <a:rPr lang="ru-RU" sz="1800" b="0" strike="noStrike" spc="-1">
                <a:latin typeface="Arial"/>
              </a:rPr>
              <a:t>          Пилот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roup 1"/>
          <p:cNvGrpSpPr/>
          <p:nvPr/>
        </p:nvGrpSpPr>
        <p:grpSpPr>
          <a:xfrm>
            <a:off x="432000" y="360000"/>
            <a:ext cx="5071680" cy="5904000"/>
            <a:chOff x="432000" y="360000"/>
            <a:chExt cx="5071680" cy="5904000"/>
          </a:xfrm>
        </p:grpSpPr>
        <p:pic>
          <p:nvPicPr>
            <p:cNvPr id="203" name="Google Shape;467;p70"/>
            <p:cNvPicPr/>
            <p:nvPr/>
          </p:nvPicPr>
          <p:blipFill>
            <a:blip r:embed="rId2"/>
            <a:stretch/>
          </p:blipFill>
          <p:spPr>
            <a:xfrm>
              <a:off x="432000" y="360000"/>
              <a:ext cx="5071680" cy="590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04" name="CustomShape 2"/>
            <p:cNvSpPr/>
            <p:nvPr/>
          </p:nvSpPr>
          <p:spPr>
            <a:xfrm>
              <a:off x="432000" y="360000"/>
              <a:ext cx="5071680" cy="5904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5" name="TextShape 3"/>
          <p:cNvSpPr txBox="1"/>
          <p:nvPr/>
        </p:nvSpPr>
        <p:spPr>
          <a:xfrm>
            <a:off x="5688000" y="2016000"/>
            <a:ext cx="2880000" cy="316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Он за компьютером сидит </a:t>
            </a:r>
          </a:p>
          <a:p>
            <a:r>
              <a:rPr lang="ru-RU" sz="1800" b="0" strike="noStrike" spc="-1">
                <a:latin typeface="Arial"/>
              </a:rPr>
              <a:t>И в монитор задумчиво глядит.</a:t>
            </a:r>
          </a:p>
          <a:p>
            <a:r>
              <a:rPr lang="ru-RU" sz="1800" b="0" strike="noStrike" spc="-1">
                <a:latin typeface="Arial"/>
              </a:rPr>
              <a:t>Способен выдумать игру,</a:t>
            </a:r>
          </a:p>
          <a:p>
            <a:r>
              <a:rPr lang="ru-RU" sz="1800" b="0" strike="noStrike" spc="-1">
                <a:latin typeface="Arial"/>
              </a:rPr>
              <a:t>Создать программу по утру.</a:t>
            </a:r>
          </a:p>
          <a:p>
            <a:r>
              <a:rPr lang="ru-RU" sz="1800" b="0" strike="noStrike" spc="-1">
                <a:latin typeface="Arial"/>
              </a:rPr>
              <a:t>Его профессия ценна,</a:t>
            </a:r>
          </a:p>
          <a:p>
            <a:r>
              <a:rPr lang="ru-RU" sz="1800" b="0" strike="noStrike" spc="-1">
                <a:latin typeface="Arial"/>
              </a:rPr>
              <a:t>Везде сейчас важна она.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Программист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roup 1"/>
          <p:cNvGrpSpPr/>
          <p:nvPr/>
        </p:nvGrpSpPr>
        <p:grpSpPr>
          <a:xfrm>
            <a:off x="400320" y="216000"/>
            <a:ext cx="4783680" cy="6327360"/>
            <a:chOff x="400320" y="216000"/>
            <a:chExt cx="4783680" cy="6327360"/>
          </a:xfrm>
        </p:grpSpPr>
        <p:pic>
          <p:nvPicPr>
            <p:cNvPr id="207" name="Google Shape;474;p71"/>
            <p:cNvPicPr/>
            <p:nvPr/>
          </p:nvPicPr>
          <p:blipFill>
            <a:blip r:embed="rId2"/>
            <a:stretch/>
          </p:blipFill>
          <p:spPr>
            <a:xfrm>
              <a:off x="400320" y="216000"/>
              <a:ext cx="4783680" cy="63273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08" name="CustomShape 2"/>
            <p:cNvSpPr/>
            <p:nvPr/>
          </p:nvSpPr>
          <p:spPr>
            <a:xfrm>
              <a:off x="400320" y="216000"/>
              <a:ext cx="4783680" cy="6327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9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TextShape 4"/>
          <p:cNvSpPr txBox="1"/>
          <p:nvPr/>
        </p:nvSpPr>
        <p:spPr>
          <a:xfrm>
            <a:off x="5832000" y="1080000"/>
            <a:ext cx="2952000" cy="316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В небе, солнцем разогретом,</a:t>
            </a:r>
          </a:p>
          <a:p>
            <a:r>
              <a:rPr lang="ru-RU" sz="1800" b="0" strike="noStrike" spc="-1">
                <a:latin typeface="Arial"/>
              </a:rPr>
              <a:t>Пчёлы трудятся все летом.</a:t>
            </a:r>
          </a:p>
          <a:p>
            <a:r>
              <a:rPr lang="ru-RU" sz="1800" b="0" strike="noStrike" spc="-1">
                <a:latin typeface="Arial"/>
              </a:rPr>
              <a:t>Улей, поле, вновь леток,</a:t>
            </a:r>
          </a:p>
          <a:p>
            <a:r>
              <a:rPr lang="ru-RU" sz="1800" b="0" strike="noStrike" spc="-1">
                <a:latin typeface="Arial"/>
              </a:rPr>
              <a:t>Короток так лета срок.</a:t>
            </a:r>
          </a:p>
          <a:p>
            <a:r>
              <a:rPr lang="ru-RU" sz="1800" b="0" strike="noStrike" spc="-1">
                <a:latin typeface="Arial"/>
              </a:rPr>
              <a:t>А потом созреет мёд.</a:t>
            </a:r>
          </a:p>
          <a:p>
            <a:r>
              <a:rPr lang="ru-RU" sz="1800" b="0" strike="noStrike" spc="-1">
                <a:latin typeface="Arial"/>
              </a:rPr>
              <a:t>Потрудился .........…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Пчеловод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"/>
          <p:cNvGrpSpPr/>
          <p:nvPr/>
        </p:nvGrpSpPr>
        <p:grpSpPr>
          <a:xfrm>
            <a:off x="400320" y="432000"/>
            <a:ext cx="5071680" cy="5904000"/>
            <a:chOff x="400320" y="432000"/>
            <a:chExt cx="5071680" cy="5904000"/>
          </a:xfrm>
        </p:grpSpPr>
        <p:pic>
          <p:nvPicPr>
            <p:cNvPr id="134" name="Google Shape;299;p52"/>
            <p:cNvPicPr/>
            <p:nvPr/>
          </p:nvPicPr>
          <p:blipFill>
            <a:blip r:embed="rId2"/>
            <a:stretch/>
          </p:blipFill>
          <p:spPr>
            <a:xfrm>
              <a:off x="400320" y="432000"/>
              <a:ext cx="5071680" cy="590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5" name="CustomShape 2"/>
            <p:cNvSpPr/>
            <p:nvPr/>
          </p:nvSpPr>
          <p:spPr>
            <a:xfrm>
              <a:off x="400320" y="432000"/>
              <a:ext cx="5071680" cy="5904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36" name="TextShape 3"/>
          <p:cNvSpPr txBox="1"/>
          <p:nvPr/>
        </p:nvSpPr>
        <p:spPr>
          <a:xfrm>
            <a:off x="5688000" y="1528560"/>
            <a:ext cx="2952000" cy="3367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Кто у постели больного сидит,</a:t>
            </a:r>
          </a:p>
          <a:p>
            <a:r>
              <a:rPr lang="ru-RU" sz="1800" b="0" strike="noStrike" spc="-1">
                <a:latin typeface="Arial"/>
              </a:rPr>
              <a:t>И как лечиться, он всем говорит?</a:t>
            </a:r>
          </a:p>
          <a:p>
            <a:r>
              <a:rPr lang="ru-RU" sz="1800" b="0" strike="noStrike" spc="-1">
                <a:latin typeface="Arial"/>
              </a:rPr>
              <a:t>Кто болен — он капли предложит принять,</a:t>
            </a:r>
          </a:p>
          <a:p>
            <a:r>
              <a:rPr lang="ru-RU" sz="1800" b="0" strike="noStrike" spc="-1">
                <a:latin typeface="Arial"/>
              </a:rPr>
              <a:t>Тому, кто здоров, разрешит погулять.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</a:t>
            </a:r>
          </a:p>
          <a:p>
            <a:r>
              <a:rPr lang="ru-RU" sz="1800" b="0" strike="noStrike" spc="-1">
                <a:latin typeface="Arial"/>
              </a:rPr>
              <a:t>     Доктор, врач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roup 1"/>
          <p:cNvGrpSpPr/>
          <p:nvPr/>
        </p:nvGrpSpPr>
        <p:grpSpPr>
          <a:xfrm>
            <a:off x="641880" y="360000"/>
            <a:ext cx="4542120" cy="5793840"/>
            <a:chOff x="641880" y="360000"/>
            <a:chExt cx="4542120" cy="5793840"/>
          </a:xfrm>
        </p:grpSpPr>
        <p:pic>
          <p:nvPicPr>
            <p:cNvPr id="212" name="Google Shape;482;p72"/>
            <p:cNvPicPr/>
            <p:nvPr/>
          </p:nvPicPr>
          <p:blipFill>
            <a:blip r:embed="rId2"/>
            <a:stretch/>
          </p:blipFill>
          <p:spPr>
            <a:xfrm>
              <a:off x="641880" y="360000"/>
              <a:ext cx="4542120" cy="5793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213" name="CustomShape 2"/>
            <p:cNvSpPr/>
            <p:nvPr/>
          </p:nvSpPr>
          <p:spPr>
            <a:xfrm>
              <a:off x="641880" y="360000"/>
              <a:ext cx="4542120" cy="5793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14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TextShape 4"/>
          <p:cNvSpPr txBox="1"/>
          <p:nvPr/>
        </p:nvSpPr>
        <p:spPr>
          <a:xfrm>
            <a:off x="5400000" y="2088000"/>
            <a:ext cx="2808000" cy="264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Стеклянный неподвижный глаз,</a:t>
            </a:r>
          </a:p>
          <a:p>
            <a:r>
              <a:rPr lang="ru-RU" sz="1800" b="0" strike="noStrike" spc="-1">
                <a:latin typeface="Arial"/>
              </a:rPr>
              <a:t>Запомнит все прямо сейчас.</a:t>
            </a:r>
          </a:p>
          <a:p>
            <a:r>
              <a:rPr lang="ru-RU" sz="1800" b="0" strike="noStrike" spc="-1">
                <a:latin typeface="Arial"/>
              </a:rPr>
              <a:t>В руках у мастера прибор - </a:t>
            </a:r>
          </a:p>
          <a:p>
            <a:r>
              <a:rPr lang="ru-RU" sz="1800" b="0" strike="noStrike" spc="-1">
                <a:latin typeface="Arial"/>
              </a:rPr>
              <a:t>Хранит он память до сих пор.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Фотограф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roup 1"/>
          <p:cNvGrpSpPr/>
          <p:nvPr/>
        </p:nvGrpSpPr>
        <p:grpSpPr>
          <a:xfrm>
            <a:off x="360000" y="360000"/>
            <a:ext cx="5143320" cy="6192000"/>
            <a:chOff x="360000" y="360000"/>
            <a:chExt cx="5143320" cy="6192000"/>
          </a:xfrm>
        </p:grpSpPr>
        <p:pic>
          <p:nvPicPr>
            <p:cNvPr id="217" name="Google Shape;490;p73"/>
            <p:cNvPicPr/>
            <p:nvPr/>
          </p:nvPicPr>
          <p:blipFill>
            <a:blip r:embed="rId2"/>
            <a:stretch/>
          </p:blipFill>
          <p:spPr>
            <a:xfrm>
              <a:off x="360000" y="360000"/>
              <a:ext cx="5143320" cy="619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18" name="CustomShape 2"/>
            <p:cNvSpPr/>
            <p:nvPr/>
          </p:nvSpPr>
          <p:spPr>
            <a:xfrm>
              <a:off x="360000" y="360000"/>
              <a:ext cx="5143320" cy="6192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19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TextShape 4"/>
          <p:cNvSpPr txBox="1"/>
          <p:nvPr/>
        </p:nvSpPr>
        <p:spPr>
          <a:xfrm>
            <a:off x="5688000" y="1296000"/>
            <a:ext cx="2965320" cy="302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В поле вызреет пшеница,</a:t>
            </a:r>
          </a:p>
          <a:p>
            <a:r>
              <a:rPr lang="ru-RU" sz="1800" b="0" strike="noStrike" spc="-1">
                <a:latin typeface="Arial"/>
              </a:rPr>
              <a:t>день и ночь уборка длится.</a:t>
            </a:r>
          </a:p>
          <a:p>
            <a:r>
              <a:rPr lang="ru-RU" sz="1800" b="0" strike="noStrike" spc="-1">
                <a:latin typeface="Arial"/>
              </a:rPr>
              <a:t>Дорог очень каждый день,</a:t>
            </a:r>
          </a:p>
          <a:p>
            <a:r>
              <a:rPr lang="ru-RU" sz="1800" b="0" strike="noStrike" spc="-1">
                <a:latin typeface="Arial"/>
              </a:rPr>
              <a:t>Всем трудиться там не лень.</a:t>
            </a:r>
          </a:p>
          <a:p>
            <a:r>
              <a:rPr lang="ru-RU" sz="1800" b="0" strike="noStrike" spc="-1">
                <a:latin typeface="Arial"/>
              </a:rPr>
              <a:t>Кто в уборке хлеба скор ?</a:t>
            </a:r>
          </a:p>
          <a:p>
            <a:r>
              <a:rPr lang="ru-RU" sz="1800" b="0" strike="noStrike" spc="-1">
                <a:latin typeface="Arial"/>
              </a:rPr>
              <a:t>Дети это-…...…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Комбайнер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1"/>
          <p:cNvGrpSpPr/>
          <p:nvPr/>
        </p:nvGrpSpPr>
        <p:grpSpPr>
          <a:xfrm>
            <a:off x="536760" y="504000"/>
            <a:ext cx="4935240" cy="5904000"/>
            <a:chOff x="536760" y="504000"/>
            <a:chExt cx="4935240" cy="5904000"/>
          </a:xfrm>
        </p:grpSpPr>
        <p:pic>
          <p:nvPicPr>
            <p:cNvPr id="222" name="Google Shape;498;p74"/>
            <p:cNvPicPr/>
            <p:nvPr/>
          </p:nvPicPr>
          <p:blipFill>
            <a:blip r:embed="rId2"/>
            <a:stretch/>
          </p:blipFill>
          <p:spPr>
            <a:xfrm>
              <a:off x="536760" y="504000"/>
              <a:ext cx="4935240" cy="5904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23" name="CustomShape 2"/>
            <p:cNvSpPr/>
            <p:nvPr/>
          </p:nvSpPr>
          <p:spPr>
            <a:xfrm>
              <a:off x="536760" y="504000"/>
              <a:ext cx="4935240" cy="5904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24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TextShape 4"/>
          <p:cNvSpPr txBox="1"/>
          <p:nvPr/>
        </p:nvSpPr>
        <p:spPr>
          <a:xfrm>
            <a:off x="6048000" y="2022120"/>
            <a:ext cx="2664000" cy="316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Излечит дятла и слона</a:t>
            </a:r>
          </a:p>
          <a:p>
            <a:r>
              <a:rPr lang="ru-RU" sz="1800" b="0" strike="noStrike" spc="-1">
                <a:latin typeface="Arial"/>
              </a:rPr>
              <a:t>Пчелу, собаку и дрозда</a:t>
            </a:r>
          </a:p>
          <a:p>
            <a:r>
              <a:rPr lang="ru-RU" sz="1800" b="0" strike="noStrike" spc="-1">
                <a:latin typeface="Arial"/>
              </a:rPr>
              <a:t>Не лечит только он людей</a:t>
            </a:r>
          </a:p>
          <a:p>
            <a:r>
              <a:rPr lang="ru-RU" sz="1800" b="0" strike="noStrike" spc="-1">
                <a:latin typeface="Arial"/>
              </a:rPr>
              <a:t>Назови его скорей!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Ветеринар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roup 1"/>
          <p:cNvGrpSpPr/>
          <p:nvPr/>
        </p:nvGrpSpPr>
        <p:grpSpPr>
          <a:xfrm>
            <a:off x="400320" y="450000"/>
            <a:ext cx="4927680" cy="5886000"/>
            <a:chOff x="400320" y="450000"/>
            <a:chExt cx="4927680" cy="5886000"/>
          </a:xfrm>
        </p:grpSpPr>
        <p:pic>
          <p:nvPicPr>
            <p:cNvPr id="227" name="Google Shape;506;p75"/>
            <p:cNvPicPr/>
            <p:nvPr/>
          </p:nvPicPr>
          <p:blipFill>
            <a:blip r:embed="rId2"/>
            <a:stretch/>
          </p:blipFill>
          <p:spPr>
            <a:xfrm>
              <a:off x="400320" y="450000"/>
              <a:ext cx="4927680" cy="588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28" name="CustomShape 2"/>
            <p:cNvSpPr/>
            <p:nvPr/>
          </p:nvSpPr>
          <p:spPr>
            <a:xfrm>
              <a:off x="400320" y="450000"/>
              <a:ext cx="4927680" cy="5886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29" name="CustomShape 3"/>
          <p:cNvSpPr/>
          <p:nvPr/>
        </p:nvSpPr>
        <p:spPr>
          <a:xfrm>
            <a:off x="428760" y="285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TextShape 4"/>
          <p:cNvSpPr txBox="1"/>
          <p:nvPr/>
        </p:nvSpPr>
        <p:spPr>
          <a:xfrm>
            <a:off x="5472000" y="2160000"/>
            <a:ext cx="3024000" cy="2394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Собирает аккуратно камешки,</a:t>
            </a:r>
          </a:p>
          <a:p>
            <a:r>
              <a:rPr lang="ru-RU" sz="1800" b="0" strike="noStrike" spc="-1">
                <a:latin typeface="Arial"/>
              </a:rPr>
              <a:t>Мрамор, уголь и гранит</a:t>
            </a:r>
          </a:p>
          <a:p>
            <a:r>
              <a:rPr lang="ru-RU" sz="1800" b="0" strike="noStrike" spc="-1">
                <a:latin typeface="Arial"/>
              </a:rPr>
              <a:t>Отбивает молотком по краешку</a:t>
            </a:r>
          </a:p>
          <a:p>
            <a:r>
              <a:rPr lang="ru-RU" sz="1800" b="0" strike="noStrike" spc="-1">
                <a:latin typeface="Arial"/>
              </a:rPr>
              <a:t>И в коробке бережно хранит.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  Геолог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roup 1"/>
          <p:cNvGrpSpPr/>
          <p:nvPr/>
        </p:nvGrpSpPr>
        <p:grpSpPr>
          <a:xfrm>
            <a:off x="360000" y="288000"/>
            <a:ext cx="5400000" cy="6167160"/>
            <a:chOff x="360000" y="288000"/>
            <a:chExt cx="5400000" cy="6167160"/>
          </a:xfrm>
        </p:grpSpPr>
        <p:pic>
          <p:nvPicPr>
            <p:cNvPr id="232" name="Google Shape;514;p76"/>
            <p:cNvPicPr/>
            <p:nvPr/>
          </p:nvPicPr>
          <p:blipFill>
            <a:blip r:embed="rId2"/>
            <a:stretch/>
          </p:blipFill>
          <p:spPr>
            <a:xfrm>
              <a:off x="360000" y="288000"/>
              <a:ext cx="5400000" cy="6167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3" name="CustomShape 2"/>
            <p:cNvSpPr/>
            <p:nvPr/>
          </p:nvSpPr>
          <p:spPr>
            <a:xfrm>
              <a:off x="360000" y="288000"/>
              <a:ext cx="5400000" cy="61671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34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TextShape 4"/>
          <p:cNvSpPr txBox="1"/>
          <p:nvPr/>
        </p:nvSpPr>
        <p:spPr>
          <a:xfrm>
            <a:off x="6120000" y="2304000"/>
            <a:ext cx="2376000" cy="264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Правила движения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Знает без сомнения.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Вмиг заводит он мотор,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На машине мчит…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шофер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oup 1"/>
          <p:cNvGrpSpPr/>
          <p:nvPr/>
        </p:nvGrpSpPr>
        <p:grpSpPr>
          <a:xfrm>
            <a:off x="360000" y="408240"/>
            <a:ext cx="5293800" cy="6071760"/>
            <a:chOff x="360000" y="408240"/>
            <a:chExt cx="5293800" cy="6071760"/>
          </a:xfrm>
        </p:grpSpPr>
        <p:pic>
          <p:nvPicPr>
            <p:cNvPr id="237" name="Google Shape;530;p78"/>
            <p:cNvPicPr/>
            <p:nvPr/>
          </p:nvPicPr>
          <p:blipFill>
            <a:blip r:embed="rId2"/>
            <a:stretch/>
          </p:blipFill>
          <p:spPr>
            <a:xfrm>
              <a:off x="360000" y="408240"/>
              <a:ext cx="5293800" cy="60717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8" name="CustomShape 2"/>
            <p:cNvSpPr/>
            <p:nvPr/>
          </p:nvSpPr>
          <p:spPr>
            <a:xfrm>
              <a:off x="360000" y="408240"/>
              <a:ext cx="5293800" cy="60717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39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TextShape 4"/>
          <p:cNvSpPr txBox="1"/>
          <p:nvPr/>
        </p:nvSpPr>
        <p:spPr>
          <a:xfrm>
            <a:off x="5810040" y="1728000"/>
            <a:ext cx="3261960" cy="3418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У него фонарь на каске</a:t>
            </a:r>
          </a:p>
          <a:p>
            <a:r>
              <a:rPr lang="ru-RU" sz="1800" b="0" strike="noStrike" spc="-1">
                <a:latin typeface="Arial"/>
              </a:rPr>
              <a:t>И лицо в угле как в краске.</a:t>
            </a:r>
          </a:p>
          <a:p>
            <a:r>
              <a:rPr lang="ru-RU" sz="1800" b="0" strike="noStrike" spc="-1">
                <a:latin typeface="Arial"/>
              </a:rPr>
              <a:t>Он спускается в забой,</a:t>
            </a:r>
          </a:p>
          <a:p>
            <a:r>
              <a:rPr lang="ru-RU" sz="1800" b="0" strike="noStrike" spc="-1">
                <a:latin typeface="Arial"/>
              </a:rPr>
              <a:t>Рубит уголь под землёй.</a:t>
            </a:r>
          </a:p>
          <a:p>
            <a:r>
              <a:rPr lang="ru-RU" sz="1800" b="0" strike="noStrike" spc="-1">
                <a:latin typeface="Arial"/>
              </a:rPr>
              <a:t>Всякий знает. С давних пор</a:t>
            </a:r>
          </a:p>
          <a:p>
            <a:r>
              <a:rPr lang="ru-RU" sz="1800" b="0" strike="noStrike" spc="-1">
                <a:latin typeface="Arial"/>
              </a:rPr>
              <a:t>Это делает …….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  Шахтер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1"/>
          <p:cNvGrpSpPr/>
          <p:nvPr/>
        </p:nvGrpSpPr>
        <p:grpSpPr>
          <a:xfrm>
            <a:off x="473400" y="360000"/>
            <a:ext cx="5214600" cy="6120000"/>
            <a:chOff x="473400" y="360000"/>
            <a:chExt cx="5214600" cy="6120000"/>
          </a:xfrm>
        </p:grpSpPr>
        <p:pic>
          <p:nvPicPr>
            <p:cNvPr id="242" name="Google Shape;538;p79"/>
            <p:cNvPicPr/>
            <p:nvPr/>
          </p:nvPicPr>
          <p:blipFill>
            <a:blip r:embed="rId2"/>
            <a:stretch/>
          </p:blipFill>
          <p:spPr>
            <a:xfrm>
              <a:off x="473400" y="360000"/>
              <a:ext cx="5214600" cy="612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43" name="CustomShape 2"/>
            <p:cNvSpPr/>
            <p:nvPr/>
          </p:nvSpPr>
          <p:spPr>
            <a:xfrm>
              <a:off x="473400" y="360000"/>
              <a:ext cx="5214600" cy="6120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44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TextShape 4"/>
          <p:cNvSpPr txBox="1"/>
          <p:nvPr/>
        </p:nvSpPr>
        <p:spPr>
          <a:xfrm>
            <a:off x="5900760" y="2337120"/>
            <a:ext cx="2808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От коровы молоко</a:t>
            </a:r>
          </a:p>
          <a:p>
            <a:r>
              <a:rPr lang="ru-RU" sz="1800" b="0" strike="noStrike" spc="-1">
                <a:latin typeface="Arial"/>
              </a:rPr>
              <a:t>Достаётся нелегко.</a:t>
            </a:r>
          </a:p>
          <a:p>
            <a:r>
              <a:rPr lang="ru-RU" sz="1800" b="0" strike="noStrike" spc="-1">
                <a:latin typeface="Arial"/>
              </a:rPr>
              <a:t>Нужно рано утром встать</a:t>
            </a:r>
          </a:p>
          <a:p>
            <a:r>
              <a:rPr lang="ru-RU" sz="1800" b="0" strike="noStrike" spc="-1">
                <a:latin typeface="Arial"/>
              </a:rPr>
              <a:t>И бурёнок приласкать.</a:t>
            </a:r>
          </a:p>
          <a:p>
            <a:r>
              <a:rPr lang="ru-RU" sz="1800" b="0" strike="noStrike" spc="-1">
                <a:latin typeface="Arial"/>
              </a:rPr>
              <a:t>Доят их пока не жарко</a:t>
            </a:r>
          </a:p>
          <a:p>
            <a:r>
              <a:rPr lang="ru-RU" sz="1800" b="0" strike="noStrike" spc="-1">
                <a:latin typeface="Arial"/>
              </a:rPr>
              <a:t>Деревенские …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Доярки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Group 1"/>
          <p:cNvGrpSpPr/>
          <p:nvPr/>
        </p:nvGrpSpPr>
        <p:grpSpPr>
          <a:xfrm>
            <a:off x="714240" y="357120"/>
            <a:ext cx="7651440" cy="5738400"/>
            <a:chOff x="714240" y="357120"/>
            <a:chExt cx="7651440" cy="5738400"/>
          </a:xfrm>
        </p:grpSpPr>
        <p:pic>
          <p:nvPicPr>
            <p:cNvPr id="247" name="Google Shape;410;p64"/>
            <p:cNvPicPr/>
            <p:nvPr/>
          </p:nvPicPr>
          <p:blipFill>
            <a:blip r:embed="rId2"/>
            <a:stretch/>
          </p:blipFill>
          <p:spPr>
            <a:xfrm>
              <a:off x="714240" y="357120"/>
              <a:ext cx="7651440" cy="5738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48" name="CustomShape 2"/>
            <p:cNvSpPr/>
            <p:nvPr/>
          </p:nvSpPr>
          <p:spPr>
            <a:xfrm>
              <a:off x="714240" y="357120"/>
              <a:ext cx="7651440" cy="5738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49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1"/>
          <p:cNvGrpSpPr/>
          <p:nvPr/>
        </p:nvGrpSpPr>
        <p:grpSpPr>
          <a:xfrm>
            <a:off x="1785960" y="476280"/>
            <a:ext cx="5833800" cy="5881320"/>
            <a:chOff x="1785960" y="476280"/>
            <a:chExt cx="5833800" cy="5881320"/>
          </a:xfrm>
        </p:grpSpPr>
        <p:pic>
          <p:nvPicPr>
            <p:cNvPr id="251" name="Google Shape;446;p68"/>
            <p:cNvPicPr/>
            <p:nvPr/>
          </p:nvPicPr>
          <p:blipFill>
            <a:blip r:embed="rId2"/>
            <a:stretch/>
          </p:blipFill>
          <p:spPr>
            <a:xfrm>
              <a:off x="1785960" y="476280"/>
              <a:ext cx="5833800" cy="5881320"/>
            </a:xfrm>
            <a:prstGeom prst="rect">
              <a:avLst/>
            </a:prstGeom>
            <a:ln>
              <a:noFill/>
            </a:ln>
          </p:spPr>
        </p:pic>
        <p:sp>
          <p:nvSpPr>
            <p:cNvPr id="252" name="CustomShape 2"/>
            <p:cNvSpPr/>
            <p:nvPr/>
          </p:nvSpPr>
          <p:spPr>
            <a:xfrm>
              <a:off x="1785960" y="476280"/>
              <a:ext cx="5833800" cy="5881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53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 1"/>
          <p:cNvGrpSpPr/>
          <p:nvPr/>
        </p:nvGrpSpPr>
        <p:grpSpPr>
          <a:xfrm>
            <a:off x="2071800" y="111240"/>
            <a:ext cx="5243040" cy="6532200"/>
            <a:chOff x="2071800" y="111240"/>
            <a:chExt cx="5243040" cy="6532200"/>
          </a:xfrm>
        </p:grpSpPr>
        <p:pic>
          <p:nvPicPr>
            <p:cNvPr id="255" name="Google Shape;522;p77"/>
            <p:cNvPicPr/>
            <p:nvPr/>
          </p:nvPicPr>
          <p:blipFill>
            <a:blip r:embed="rId2"/>
            <a:stretch/>
          </p:blipFill>
          <p:spPr>
            <a:xfrm>
              <a:off x="2071800" y="111240"/>
              <a:ext cx="5243040" cy="6532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56" name="CustomShape 2"/>
            <p:cNvSpPr/>
            <p:nvPr/>
          </p:nvSpPr>
          <p:spPr>
            <a:xfrm>
              <a:off x="2071800" y="111240"/>
              <a:ext cx="5243040" cy="65322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57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"/>
          <p:cNvGrpSpPr/>
          <p:nvPr/>
        </p:nvGrpSpPr>
        <p:grpSpPr>
          <a:xfrm>
            <a:off x="432000" y="504000"/>
            <a:ext cx="5357520" cy="5832000"/>
            <a:chOff x="432000" y="504000"/>
            <a:chExt cx="5357520" cy="5832000"/>
          </a:xfrm>
        </p:grpSpPr>
        <p:pic>
          <p:nvPicPr>
            <p:cNvPr id="138" name="Google Shape;309;p53"/>
            <p:cNvPicPr/>
            <p:nvPr/>
          </p:nvPicPr>
          <p:blipFill>
            <a:blip r:embed="rId2"/>
            <a:stretch/>
          </p:blipFill>
          <p:spPr>
            <a:xfrm>
              <a:off x="432000" y="504000"/>
              <a:ext cx="5357520" cy="583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9" name="CustomShape 2"/>
            <p:cNvSpPr/>
            <p:nvPr/>
          </p:nvSpPr>
          <p:spPr>
            <a:xfrm>
              <a:off x="432000" y="504000"/>
              <a:ext cx="5357520" cy="5832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0" name="TextShape 3"/>
          <p:cNvSpPr txBox="1"/>
          <p:nvPr/>
        </p:nvSpPr>
        <p:spPr>
          <a:xfrm>
            <a:off x="5832000" y="2134080"/>
            <a:ext cx="3024000" cy="2905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Печет он торты и бесквиты,</a:t>
            </a:r>
          </a:p>
          <a:p>
            <a:r>
              <a:rPr lang="ru-RU" sz="1800" b="0" strike="noStrike" spc="-1">
                <a:latin typeface="Arial"/>
              </a:rPr>
              <a:t>Делает конфеты -</a:t>
            </a:r>
          </a:p>
          <a:p>
            <a:r>
              <a:rPr lang="ru-RU" sz="1800" b="0" strike="noStrike" spc="-1">
                <a:latin typeface="Arial"/>
              </a:rPr>
              <a:t>Нет профессии, ребята, слаще вкуснее этой!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   Кондитер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457200" y="150840"/>
            <a:ext cx="8229240" cy="12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59" name="Group 2"/>
          <p:cNvGrpSpPr/>
          <p:nvPr/>
        </p:nvGrpSpPr>
        <p:grpSpPr>
          <a:xfrm>
            <a:off x="1144080" y="288000"/>
            <a:ext cx="6919920" cy="6219000"/>
            <a:chOff x="1144080" y="288000"/>
            <a:chExt cx="6919920" cy="6219000"/>
          </a:xfrm>
        </p:grpSpPr>
        <p:pic>
          <p:nvPicPr>
            <p:cNvPr id="260" name="Google Shape;289;p51"/>
            <p:cNvPicPr/>
            <p:nvPr/>
          </p:nvPicPr>
          <p:blipFill>
            <a:blip r:embed="rId2"/>
            <a:stretch/>
          </p:blipFill>
          <p:spPr>
            <a:xfrm>
              <a:off x="1144080" y="288000"/>
              <a:ext cx="6919920" cy="6219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61" name="CustomShape 3"/>
            <p:cNvSpPr/>
            <p:nvPr/>
          </p:nvSpPr>
          <p:spPr>
            <a:xfrm>
              <a:off x="1144080" y="288000"/>
              <a:ext cx="6919920" cy="6219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685800" y="2130480"/>
            <a:ext cx="7772040" cy="33145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6000" b="0" strike="noStrike" spc="-1">
                <a:solidFill>
                  <a:srgbClr val="F9F9F9"/>
                </a:solidFill>
                <a:latin typeface="Constantia"/>
                <a:ea typeface="Constantia"/>
              </a:rPr>
              <a:t>А ты знаешь, кем работают твои родители? </a:t>
            </a:r>
            <a:r>
              <a:t/>
            </a:r>
            <a:br/>
            <a:r>
              <a:rPr lang="ru-RU" sz="6000" b="0" strike="noStrike" spc="-1">
                <a:solidFill>
                  <a:srgbClr val="F9F9F9"/>
                </a:solidFill>
                <a:latin typeface="Constantia"/>
                <a:ea typeface="Constantia"/>
              </a:rPr>
              <a:t>А сам уже решил,</a:t>
            </a:r>
            <a:r>
              <a:t/>
            </a:r>
            <a:br/>
            <a:r>
              <a:rPr lang="ru-RU" sz="6000" b="0" strike="noStrike" spc="-1">
                <a:solidFill>
                  <a:srgbClr val="F9F9F9"/>
                </a:solidFill>
                <a:latin typeface="Constantia"/>
                <a:ea typeface="Constantia"/>
              </a:rPr>
              <a:t> кем быть?</a:t>
            </a:r>
            <a:endParaRPr lang="ru-RU" sz="6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TextShape 2"/>
          <p:cNvSpPr txBox="1"/>
          <p:nvPr/>
        </p:nvSpPr>
        <p:spPr>
          <a:xfrm>
            <a:off x="1371600" y="4929120"/>
            <a:ext cx="6400440" cy="7092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"/>
          <p:cNvGrpSpPr/>
          <p:nvPr/>
        </p:nvGrpSpPr>
        <p:grpSpPr>
          <a:xfrm>
            <a:off x="416160" y="504000"/>
            <a:ext cx="5271840" cy="5775120"/>
            <a:chOff x="416160" y="504000"/>
            <a:chExt cx="5271840" cy="5775120"/>
          </a:xfrm>
        </p:grpSpPr>
        <p:pic>
          <p:nvPicPr>
            <p:cNvPr id="142" name="Google Shape;319;p54"/>
            <p:cNvPicPr/>
            <p:nvPr/>
          </p:nvPicPr>
          <p:blipFill>
            <a:blip r:embed="rId2"/>
            <a:stretch/>
          </p:blipFill>
          <p:spPr>
            <a:xfrm>
              <a:off x="416160" y="504000"/>
              <a:ext cx="5271840" cy="5775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3" name="CustomShape 2"/>
            <p:cNvSpPr/>
            <p:nvPr/>
          </p:nvSpPr>
          <p:spPr>
            <a:xfrm>
              <a:off x="416160" y="504000"/>
              <a:ext cx="5271840" cy="5775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4" name="TextShape 3"/>
          <p:cNvSpPr txBox="1"/>
          <p:nvPr/>
        </p:nvSpPr>
        <p:spPr>
          <a:xfrm>
            <a:off x="5904000" y="2664000"/>
            <a:ext cx="2232000" cy="2138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Феном, щеткой и расческой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Ловко сделает прическу.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Парикмахер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150840"/>
            <a:ext cx="8229240" cy="113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46" name="Group 2"/>
          <p:cNvGrpSpPr/>
          <p:nvPr/>
        </p:nvGrpSpPr>
        <p:grpSpPr>
          <a:xfrm>
            <a:off x="72000" y="911160"/>
            <a:ext cx="4777920" cy="4704840"/>
            <a:chOff x="72000" y="911160"/>
            <a:chExt cx="4777920" cy="4704840"/>
          </a:xfrm>
        </p:grpSpPr>
        <p:pic>
          <p:nvPicPr>
            <p:cNvPr id="147" name="Google Shape;327;p55"/>
            <p:cNvPicPr/>
            <p:nvPr/>
          </p:nvPicPr>
          <p:blipFill>
            <a:blip r:embed="rId2"/>
            <a:stretch/>
          </p:blipFill>
          <p:spPr>
            <a:xfrm>
              <a:off x="72000" y="911160"/>
              <a:ext cx="4777920" cy="4704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8" name="CustomShape 3"/>
            <p:cNvSpPr/>
            <p:nvPr/>
          </p:nvSpPr>
          <p:spPr>
            <a:xfrm>
              <a:off x="72000" y="911160"/>
              <a:ext cx="4777920" cy="47048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9" name="TextShape 4"/>
          <p:cNvSpPr txBox="1"/>
          <p:nvPr/>
        </p:nvSpPr>
        <p:spPr>
          <a:xfrm>
            <a:off x="6624000" y="1944000"/>
            <a:ext cx="2088000" cy="38880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TextShape 5"/>
          <p:cNvSpPr txBox="1"/>
          <p:nvPr/>
        </p:nvSpPr>
        <p:spPr>
          <a:xfrm>
            <a:off x="5544000" y="1944000"/>
            <a:ext cx="3024000" cy="316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Темной ночью, ясным днем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Он сражается с огнем.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В каске, будто воин славный,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На пожар спешит... 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  пожарный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roup 1"/>
          <p:cNvGrpSpPr/>
          <p:nvPr/>
        </p:nvGrpSpPr>
        <p:grpSpPr>
          <a:xfrm>
            <a:off x="444240" y="252720"/>
            <a:ext cx="5171760" cy="6443280"/>
            <a:chOff x="444240" y="252720"/>
            <a:chExt cx="5171760" cy="6443280"/>
          </a:xfrm>
        </p:grpSpPr>
        <p:pic>
          <p:nvPicPr>
            <p:cNvPr id="152" name="Google Shape;337;p56"/>
            <p:cNvPicPr/>
            <p:nvPr/>
          </p:nvPicPr>
          <p:blipFill>
            <a:blip r:embed="rId2"/>
            <a:stretch/>
          </p:blipFill>
          <p:spPr>
            <a:xfrm>
              <a:off x="444240" y="252720"/>
              <a:ext cx="5171760" cy="6443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3" name="CustomShape 2"/>
            <p:cNvSpPr/>
            <p:nvPr/>
          </p:nvSpPr>
          <p:spPr>
            <a:xfrm>
              <a:off x="444240" y="252720"/>
              <a:ext cx="5171760" cy="6443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54" name="TextShape 3"/>
          <p:cNvSpPr txBox="1"/>
          <p:nvPr/>
        </p:nvSpPr>
        <p:spPr>
          <a:xfrm>
            <a:off x="5832000" y="2160000"/>
            <a:ext cx="2736000" cy="341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Громко прозвенел звонок,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В классе начался урок.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Знает школьник и родитель —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Проведет урок…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учитель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1"/>
          <p:cNvGrpSpPr/>
          <p:nvPr/>
        </p:nvGrpSpPr>
        <p:grpSpPr>
          <a:xfrm>
            <a:off x="936000" y="216000"/>
            <a:ext cx="3857400" cy="6424200"/>
            <a:chOff x="936000" y="216000"/>
            <a:chExt cx="3857400" cy="6424200"/>
          </a:xfrm>
        </p:grpSpPr>
        <p:pic>
          <p:nvPicPr>
            <p:cNvPr id="156" name="Google Shape;347;p57"/>
            <p:cNvPicPr/>
            <p:nvPr/>
          </p:nvPicPr>
          <p:blipFill>
            <a:blip r:embed="rId2"/>
            <a:stretch/>
          </p:blipFill>
          <p:spPr>
            <a:xfrm>
              <a:off x="936000" y="216000"/>
              <a:ext cx="3857400" cy="64242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7" name="CustomShape 2"/>
            <p:cNvSpPr/>
            <p:nvPr/>
          </p:nvSpPr>
          <p:spPr>
            <a:xfrm>
              <a:off x="936000" y="216000"/>
              <a:ext cx="3857400" cy="64242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58" name="TextShape 3"/>
          <p:cNvSpPr txBox="1"/>
          <p:nvPr/>
        </p:nvSpPr>
        <p:spPr>
          <a:xfrm>
            <a:off x="5472000" y="1944000"/>
            <a:ext cx="2808000" cy="316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Тонкой палочкой взмахнет —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Хор на сцене запоет.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Не волшебник, не жонглер.</a:t>
            </a: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Кто же это?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Дирижер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"/>
          <p:cNvGrpSpPr/>
          <p:nvPr/>
        </p:nvGrpSpPr>
        <p:grpSpPr>
          <a:xfrm>
            <a:off x="288000" y="360000"/>
            <a:ext cx="4889160" cy="6094080"/>
            <a:chOff x="288000" y="360000"/>
            <a:chExt cx="4889160" cy="6094080"/>
          </a:xfrm>
        </p:grpSpPr>
        <p:pic>
          <p:nvPicPr>
            <p:cNvPr id="160" name="Google Shape;357;p58"/>
            <p:cNvPicPr/>
            <p:nvPr/>
          </p:nvPicPr>
          <p:blipFill>
            <a:blip r:embed="rId2"/>
            <a:stretch/>
          </p:blipFill>
          <p:spPr>
            <a:xfrm>
              <a:off x="288000" y="360000"/>
              <a:ext cx="4889160" cy="60940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1" name="CustomShape 2"/>
            <p:cNvSpPr/>
            <p:nvPr/>
          </p:nvSpPr>
          <p:spPr>
            <a:xfrm>
              <a:off x="288000" y="360000"/>
              <a:ext cx="4889160" cy="60940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62" name="TextShape 3"/>
          <p:cNvSpPr txBox="1"/>
          <p:nvPr/>
        </p:nvSpPr>
        <p:spPr>
          <a:xfrm>
            <a:off x="5616000" y="1656000"/>
            <a:ext cx="2664000" cy="280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Он от всех родных вдали</a:t>
            </a:r>
          </a:p>
          <a:p>
            <a:r>
              <a:rPr lang="ru-RU" sz="1800" b="0" strike="noStrike" spc="-1">
                <a:latin typeface="Arial"/>
              </a:rPr>
              <a:t>Водит в море корабли.</a:t>
            </a:r>
          </a:p>
          <a:p>
            <a:r>
              <a:rPr lang="ru-RU" sz="1800" b="0" strike="noStrike" spc="-1">
                <a:latin typeface="Arial"/>
              </a:rPr>
              <a:t>Повидал немало стран</a:t>
            </a:r>
          </a:p>
          <a:p>
            <a:r>
              <a:rPr lang="ru-RU" sz="1800" b="0" strike="noStrike" spc="-1">
                <a:latin typeface="Arial"/>
              </a:rPr>
              <a:t>Наш отважный…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Капитан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"/>
          <p:cNvGrpSpPr/>
          <p:nvPr/>
        </p:nvGrpSpPr>
        <p:grpSpPr>
          <a:xfrm>
            <a:off x="432000" y="504000"/>
            <a:ext cx="5000400" cy="6048000"/>
            <a:chOff x="432000" y="504000"/>
            <a:chExt cx="5000400" cy="6048000"/>
          </a:xfrm>
        </p:grpSpPr>
        <p:pic>
          <p:nvPicPr>
            <p:cNvPr id="164" name="Google Shape;364;p59"/>
            <p:cNvPicPr/>
            <p:nvPr/>
          </p:nvPicPr>
          <p:blipFill>
            <a:blip r:embed="rId2"/>
            <a:stretch/>
          </p:blipFill>
          <p:spPr>
            <a:xfrm>
              <a:off x="432000" y="504000"/>
              <a:ext cx="5000400" cy="6048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65" name="CustomShape 2"/>
            <p:cNvSpPr/>
            <p:nvPr/>
          </p:nvSpPr>
          <p:spPr>
            <a:xfrm>
              <a:off x="432000" y="504000"/>
              <a:ext cx="5000400" cy="60480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66" name="CustomShape 3"/>
          <p:cNvSpPr/>
          <p:nvPr/>
        </p:nvSpPr>
        <p:spPr>
          <a:xfrm>
            <a:off x="457200" y="150840"/>
            <a:ext cx="8229240" cy="121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4"/>
          <p:cNvSpPr txBox="1"/>
          <p:nvPr/>
        </p:nvSpPr>
        <p:spPr>
          <a:xfrm>
            <a:off x="5904000" y="2016000"/>
            <a:ext cx="2448000" cy="316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Arial"/>
              </a:rPr>
              <a:t>Мы летим на самолёте</a:t>
            </a:r>
          </a:p>
          <a:p>
            <a:r>
              <a:rPr lang="ru-RU" sz="1800" b="0" strike="noStrike" spc="-1">
                <a:latin typeface="Arial"/>
              </a:rPr>
              <a:t>С мамой, папой и сестрой.</a:t>
            </a:r>
          </a:p>
          <a:p>
            <a:r>
              <a:rPr lang="ru-RU" sz="1800" b="0" strike="noStrike" spc="-1">
                <a:latin typeface="Arial"/>
              </a:rPr>
              <a:t>Нам напитки кто-то носит.</a:t>
            </a:r>
          </a:p>
          <a:p>
            <a:r>
              <a:rPr lang="ru-RU" sz="1800" b="0" strike="noStrike" spc="-1">
                <a:latin typeface="Arial"/>
              </a:rPr>
              <a:t>Догадался кто такой?</a:t>
            </a: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endParaRPr lang="ru-RU" sz="1800" b="0" strike="noStrike" spc="-1">
              <a:latin typeface="Arial"/>
            </a:endParaRPr>
          </a:p>
          <a:p>
            <a:r>
              <a:rPr lang="ru-RU" sz="1800" b="0" strike="noStrike" spc="-1">
                <a:latin typeface="Arial"/>
              </a:rPr>
              <a:t>        Стюардесса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617</Words>
  <Application>Microsoft Office PowerPoint</Application>
  <PresentationFormat>Экран (4:3)</PresentationFormat>
  <Paragraphs>210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Constantia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dc:description/>
  <cp:lastModifiedBy>User</cp:lastModifiedBy>
  <cp:revision>2</cp:revision>
  <dcterms:modified xsi:type="dcterms:W3CDTF">2022-04-07T09:26:15Z</dcterms:modified>
  <dc:language>ru-RU</dc:language>
</cp:coreProperties>
</file>