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63" r:id="rId2"/>
    <p:sldId id="277" r:id="rId3"/>
    <p:sldId id="278" r:id="rId4"/>
    <p:sldId id="264" r:id="rId5"/>
    <p:sldId id="275" r:id="rId6"/>
    <p:sldId id="279" r:id="rId7"/>
    <p:sldId id="266" r:id="rId8"/>
    <p:sldId id="256" r:id="rId9"/>
    <p:sldId id="283" r:id="rId10"/>
    <p:sldId id="307" r:id="rId11"/>
    <p:sldId id="308" r:id="rId12"/>
    <p:sldId id="309" r:id="rId13"/>
    <p:sldId id="310" r:id="rId14"/>
    <p:sldId id="311" r:id="rId15"/>
    <p:sldId id="312" r:id="rId16"/>
    <p:sldId id="314" r:id="rId17"/>
    <p:sldId id="321" r:id="rId18"/>
    <p:sldId id="313" r:id="rId19"/>
    <p:sldId id="315" r:id="rId20"/>
    <p:sldId id="316" r:id="rId21"/>
    <p:sldId id="317" r:id="rId22"/>
    <p:sldId id="303" r:id="rId23"/>
    <p:sldId id="258" r:id="rId24"/>
    <p:sldId id="284" r:id="rId25"/>
    <p:sldId id="285" r:id="rId26"/>
    <p:sldId id="287" r:id="rId27"/>
    <p:sldId id="304" r:id="rId28"/>
    <p:sldId id="259" r:id="rId29"/>
    <p:sldId id="280" r:id="rId30"/>
    <p:sldId id="288" r:id="rId31"/>
    <p:sldId id="289" r:id="rId32"/>
    <p:sldId id="286" r:id="rId33"/>
    <p:sldId id="305" r:id="rId34"/>
    <p:sldId id="262" r:id="rId35"/>
    <p:sldId id="290" r:id="rId36"/>
    <p:sldId id="294" r:id="rId37"/>
    <p:sldId id="291" r:id="rId38"/>
    <p:sldId id="292" r:id="rId39"/>
    <p:sldId id="293" r:id="rId40"/>
    <p:sldId id="295" r:id="rId41"/>
    <p:sldId id="268" r:id="rId42"/>
    <p:sldId id="320" r:id="rId43"/>
    <p:sldId id="318" r:id="rId44"/>
    <p:sldId id="319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45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3D0A"/>
    <a:srgbClr val="FFD757"/>
    <a:srgbClr val="FEEDE8"/>
    <a:srgbClr val="FFCC00"/>
    <a:srgbClr val="CC6600"/>
    <a:srgbClr val="FF9933"/>
    <a:srgbClr val="FFDE75"/>
    <a:srgbClr val="FFFF66"/>
    <a:srgbClr val="6C0000"/>
    <a:srgbClr val="CDC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5" autoAdjust="0"/>
    <p:restoredTop sz="94708" autoAdjust="0"/>
  </p:normalViewPr>
  <p:slideViewPr>
    <p:cSldViewPr>
      <p:cViewPr>
        <p:scale>
          <a:sx n="118" d="100"/>
          <a:sy n="118" d="100"/>
        </p:scale>
        <p:origin x="-143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28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8;&#1072;&#1084;&#1072;&#1088;&#1072;\Desktop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i="1" dirty="0"/>
              <a:t>мотивация обучения в КШ</a:t>
            </a:r>
          </a:p>
        </c:rich>
      </c:tx>
      <c:layout>
        <c:manualLayout>
          <c:xMode val="edge"/>
          <c:yMode val="edge"/>
          <c:x val="0.19722222222222308"/>
          <c:y val="3.703703703703724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406496856474641"/>
          <c:y val="0.14106850939464777"/>
          <c:w val="0.59052858086992988"/>
          <c:h val="0.775959984038054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в школу идет с желанием всегда или чаще всего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Лист1!$B$1:$C$1</c:f>
              <c:strCache>
                <c:ptCount val="2"/>
                <c:pt idx="0">
                  <c:v>1-4 классы</c:v>
                </c:pt>
                <c:pt idx="1">
                  <c:v>5-11 классы</c:v>
                </c:pt>
              </c:strCache>
            </c:strRef>
          </c:cat>
          <c:val>
            <c:numRef>
              <c:f>Лист1!$B$2:$C$2</c:f>
              <c:numCache>
                <c:formatCode>0%</c:formatCode>
                <c:ptCount val="2"/>
                <c:pt idx="0">
                  <c:v>0.99</c:v>
                </c:pt>
                <c:pt idx="1">
                  <c:v>0.93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идет в школу только под напором взрослых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Лист1!$B$1:$C$1</c:f>
              <c:strCache>
                <c:ptCount val="2"/>
                <c:pt idx="0">
                  <c:v>1-4 классы</c:v>
                </c:pt>
                <c:pt idx="1">
                  <c:v>5-11 классы</c:v>
                </c:pt>
              </c:strCache>
            </c:strRef>
          </c:cat>
          <c:val>
            <c:numRef>
              <c:f>Лист1!$B$3:$C$3</c:f>
              <c:numCache>
                <c:formatCode>0%</c:formatCode>
                <c:ptCount val="2"/>
                <c:pt idx="0">
                  <c:v>1.0000000000000042E-2</c:v>
                </c:pt>
                <c:pt idx="1">
                  <c:v>7.0000000000000034E-2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125568"/>
        <c:axId val="62127104"/>
      </c:barChart>
      <c:catAx>
        <c:axId val="62125568"/>
        <c:scaling>
          <c:orientation val="minMax"/>
        </c:scaling>
        <c:delete val="0"/>
        <c:axPos val="b"/>
        <c:majorTickMark val="out"/>
        <c:minorTickMark val="none"/>
        <c:tickLblPos val="nextTo"/>
        <c:crossAx val="62127104"/>
        <c:crosses val="autoZero"/>
        <c:auto val="1"/>
        <c:lblAlgn val="ctr"/>
        <c:lblOffset val="100"/>
        <c:noMultiLvlLbl val="0"/>
      </c:catAx>
      <c:valAx>
        <c:axId val="621271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21255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rgbClr val="FFDE75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1-4 классы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cat>
            <c:strRef>
              <c:f>Лист1!$A$3:$A$7</c:f>
              <c:strCache>
                <c:ptCount val="5"/>
                <c:pt idx="1">
                  <c:v> стал более дисциплинированным</c:v>
                </c:pt>
                <c:pt idx="2">
                  <c:v>стал более самостоятельным</c:v>
                </c:pt>
                <c:pt idx="3">
                  <c:v>стал более собранным</c:v>
                </c:pt>
                <c:pt idx="4">
                  <c:v>стал более ответственным</c:v>
                </c:pt>
              </c:strCache>
            </c:strRef>
          </c:cat>
          <c:val>
            <c:numRef>
              <c:f>Лист1!$B$3:$B$7</c:f>
              <c:numCache>
                <c:formatCode>0%</c:formatCode>
                <c:ptCount val="5"/>
                <c:pt idx="1">
                  <c:v>0.51</c:v>
                </c:pt>
                <c:pt idx="2">
                  <c:v>0.630000000000004</c:v>
                </c:pt>
                <c:pt idx="3">
                  <c:v>0.41000000000000031</c:v>
                </c:pt>
                <c:pt idx="4">
                  <c:v>0.4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5-11 классы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Лист1!$A$3:$A$7</c:f>
              <c:strCache>
                <c:ptCount val="5"/>
                <c:pt idx="1">
                  <c:v> стал более дисциплинированным</c:v>
                </c:pt>
                <c:pt idx="2">
                  <c:v>стал более самостоятельным</c:v>
                </c:pt>
                <c:pt idx="3">
                  <c:v>стал более собранным</c:v>
                </c:pt>
                <c:pt idx="4">
                  <c:v>стал более ответственным</c:v>
                </c:pt>
              </c:strCache>
            </c:strRef>
          </c:cat>
          <c:val>
            <c:numRef>
              <c:f>Лист1!$C$3:$C$7</c:f>
              <c:numCache>
                <c:formatCode>0%</c:formatCode>
                <c:ptCount val="5"/>
                <c:pt idx="1">
                  <c:v>0.47000000000000008</c:v>
                </c:pt>
                <c:pt idx="2">
                  <c:v>0.68000000000000105</c:v>
                </c:pt>
                <c:pt idx="3">
                  <c:v>0.31000000000000177</c:v>
                </c:pt>
                <c:pt idx="4">
                  <c:v>0.44000000000000034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0520320"/>
        <c:axId val="60521856"/>
        <c:axId val="0"/>
      </c:bar3DChart>
      <c:catAx>
        <c:axId val="60520320"/>
        <c:scaling>
          <c:orientation val="minMax"/>
        </c:scaling>
        <c:delete val="0"/>
        <c:axPos val="l"/>
        <c:majorTickMark val="out"/>
        <c:minorTickMark val="none"/>
        <c:tickLblPos val="nextTo"/>
        <c:crossAx val="60521856"/>
        <c:crosses val="autoZero"/>
        <c:auto val="1"/>
        <c:lblAlgn val="ctr"/>
        <c:lblOffset val="100"/>
        <c:noMultiLvlLbl val="0"/>
      </c:catAx>
      <c:valAx>
        <c:axId val="6052185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605203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rgbClr val="FFDE75"/>
    </a:solidFill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dirty="0"/>
              <a:t>морально-психологический климат</a:t>
            </a:r>
          </a:p>
          <a:p>
            <a:pPr>
              <a:defRPr/>
            </a:pPr>
            <a:r>
              <a:rPr lang="ru-RU" sz="1400" dirty="0"/>
              <a:t> в коллективе</a:t>
            </a:r>
          </a:p>
        </c:rich>
      </c:tx>
      <c:layout>
        <c:manualLayout>
          <c:xMode val="edge"/>
          <c:yMode val="edge"/>
          <c:x val="0.18648600174978144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в основном комфортный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Лист1!$B$1:$C$1</c:f>
              <c:strCache>
                <c:ptCount val="2"/>
                <c:pt idx="0">
                  <c:v>1-4 классы</c:v>
                </c:pt>
                <c:pt idx="1">
                  <c:v>5-11 классы</c:v>
                </c:pt>
              </c:strCache>
            </c:strRef>
          </c:cat>
          <c:val>
            <c:numRef>
              <c:f>Лист1!$B$2:$C$2</c:f>
              <c:numCache>
                <c:formatCode>0%</c:formatCode>
                <c:ptCount val="2"/>
                <c:pt idx="0">
                  <c:v>0.99</c:v>
                </c:pt>
                <c:pt idx="1">
                  <c:v>0.95000000000000062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сложный</c:v>
                </c:pt>
              </c:strCache>
            </c:strRef>
          </c:tx>
          <c:spPr>
            <a:solidFill>
              <a:srgbClr val="E03D0A"/>
            </a:solidFill>
          </c:spPr>
          <c:invertIfNegative val="0"/>
          <c:cat>
            <c:strRef>
              <c:f>Лист1!$B$1:$C$1</c:f>
              <c:strCache>
                <c:ptCount val="2"/>
                <c:pt idx="0">
                  <c:v>1-4 классы</c:v>
                </c:pt>
                <c:pt idx="1">
                  <c:v>5-11 классы</c:v>
                </c:pt>
              </c:strCache>
            </c:strRef>
          </c:cat>
          <c:val>
            <c:numRef>
              <c:f>Лист1!$B$3:$C$3</c:f>
              <c:numCache>
                <c:formatCode>0%</c:formatCode>
                <c:ptCount val="2"/>
                <c:pt idx="0">
                  <c:v>1.0000000000000005E-2</c:v>
                </c:pt>
                <c:pt idx="1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968192"/>
        <c:axId val="64969728"/>
      </c:barChart>
      <c:catAx>
        <c:axId val="64968192"/>
        <c:scaling>
          <c:orientation val="minMax"/>
        </c:scaling>
        <c:delete val="0"/>
        <c:axPos val="b"/>
        <c:majorTickMark val="out"/>
        <c:minorTickMark val="none"/>
        <c:tickLblPos val="nextTo"/>
        <c:crossAx val="64969728"/>
        <c:crosses val="autoZero"/>
        <c:auto val="1"/>
        <c:lblAlgn val="ctr"/>
        <c:lblOffset val="100"/>
        <c:noMultiLvlLbl val="0"/>
      </c:catAx>
      <c:valAx>
        <c:axId val="649697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49681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  <a:ln>
      <a:solidFill>
        <a:schemeClr val="bg1"/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dirty="0"/>
              <a:t>Посоветуете друзьям и знакомым обучение ребенка в КШ?</a:t>
            </a:r>
          </a:p>
        </c:rich>
      </c:tx>
      <c:layout>
        <c:manualLayout>
          <c:xMode val="edge"/>
          <c:yMode val="edge"/>
          <c:x val="0.1111318897637795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093285214348241"/>
          <c:y val="0.27445610965296102"/>
          <c:w val="0.7602491251093616"/>
          <c:h val="0.6327121609798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Лист1!$A$24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rgbClr val="E03D0A"/>
            </a:solidFill>
          </c:spPr>
          <c:invertIfNegative val="0"/>
          <c:cat>
            <c:strRef>
              <c:f>Лист1!$B$23:$D$23</c:f>
              <c:strCache>
                <c:ptCount val="2"/>
                <c:pt idx="0">
                  <c:v>1-4 классы</c:v>
                </c:pt>
                <c:pt idx="1">
                  <c:v>5-11 классы</c:v>
                </c:pt>
              </c:strCache>
            </c:strRef>
          </c:cat>
          <c:val>
            <c:numRef>
              <c:f>Лист1!$B$24:$D$24</c:f>
              <c:numCache>
                <c:formatCode>0%</c:formatCode>
                <c:ptCount val="3"/>
                <c:pt idx="0">
                  <c:v>0.98</c:v>
                </c:pt>
                <c:pt idx="1">
                  <c:v>0.93</c:v>
                </c:pt>
              </c:numCache>
            </c:numRef>
          </c:val>
        </c:ser>
        <c:ser>
          <c:idx val="1"/>
          <c:order val="1"/>
          <c:tx>
            <c:strRef>
              <c:f>Лист1!$A$25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Лист1!$B$23:$D$23</c:f>
              <c:strCache>
                <c:ptCount val="2"/>
                <c:pt idx="0">
                  <c:v>1-4 классы</c:v>
                </c:pt>
                <c:pt idx="1">
                  <c:v>5-11 классы</c:v>
                </c:pt>
              </c:strCache>
            </c:strRef>
          </c:cat>
          <c:val>
            <c:numRef>
              <c:f>Лист1!$B$25:$D$25</c:f>
              <c:numCache>
                <c:formatCode>0%</c:formatCode>
                <c:ptCount val="3"/>
                <c:pt idx="0">
                  <c:v>2.0000000000000011E-2</c:v>
                </c:pt>
                <c:pt idx="1">
                  <c:v>7.0000000000000021E-2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007616"/>
        <c:axId val="65009152"/>
      </c:barChart>
      <c:catAx>
        <c:axId val="65007616"/>
        <c:scaling>
          <c:orientation val="minMax"/>
        </c:scaling>
        <c:delete val="0"/>
        <c:axPos val="b"/>
        <c:majorTickMark val="out"/>
        <c:minorTickMark val="none"/>
        <c:tickLblPos val="nextTo"/>
        <c:crossAx val="65009152"/>
        <c:crosses val="autoZero"/>
        <c:auto val="1"/>
        <c:lblAlgn val="ctr"/>
        <c:lblOffset val="100"/>
        <c:noMultiLvlLbl val="0"/>
      </c:catAx>
      <c:valAx>
        <c:axId val="650091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50076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image" Target="../media/image6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0.20417</cdr:x>
      <cdr:y>0</cdr:y>
    </cdr:from>
    <cdr:to>
      <cdr:x>0.40417</cdr:x>
      <cdr:y>0.33333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33450" y="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Позитивные </a:t>
          </a:r>
          <a:r>
            <a:rPr lang="ru-RU" sz="1400" b="1" dirty="0"/>
            <a:t>изменения в ребенке глазами родителей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6104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AAE61-7B6A-48F2-A848-6B12DAA191A9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FBF97-9370-43A3-85F2-76C68ABA548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69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BF97-9370-43A3-85F2-76C68ABA5480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BF97-9370-43A3-85F2-76C68ABA5480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BF97-9370-43A3-85F2-76C68ABA5480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BF97-9370-43A3-85F2-76C68ABA5480}" type="slidenum">
              <a:rPr lang="ru-RU" smtClean="0"/>
              <a:pPr/>
              <a:t>42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BF97-9370-43A3-85F2-76C68ABA5480}" type="slidenum">
              <a:rPr lang="ru-RU" smtClean="0"/>
              <a:pPr/>
              <a:t>43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BF97-9370-43A3-85F2-76C68ABA5480}" type="slidenum">
              <a:rPr lang="ru-RU" smtClean="0"/>
              <a:pPr/>
              <a:t>44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>
              <a:latin typeface="Arial" charset="0"/>
            </a:endParaRPr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8B1EFD-8B26-473A-8F05-EA20BF9A4F99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BF97-9370-43A3-85F2-76C68ABA5480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9C9256-2D3C-4755-AEFC-F237329A8CD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BD0DFE-D9DC-4CEA-98F1-178698CD3BC2}" type="slidenum">
              <a:rPr lang="ru-RU"/>
              <a:pPr/>
              <a:t>7</a:t>
            </a:fld>
            <a:endParaRPr lang="ru-RU" dirty="0"/>
          </a:p>
        </p:txBody>
      </p:sp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 dirty="0"/>
          </a:p>
        </p:txBody>
      </p:sp>
      <p:sp>
        <p:nvSpPr>
          <p:cNvPr id="2867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9D771E1-5295-4B6E-AE19-9E33F16E04E8}" type="slidenum">
              <a:rPr lang="ru-RU" sz="1200"/>
              <a:pPr algn="r"/>
              <a:t>7</a:t>
            </a:fld>
            <a:endParaRPr lang="ru-RU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BF97-9370-43A3-85F2-76C68ABA5480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BF97-9370-43A3-85F2-76C68ABA5480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BF97-9370-43A3-85F2-76C68ABA5480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FBF97-9370-43A3-85F2-76C68ABA5480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3C511328-1674-4E12-AAD8-34FA3D75D91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2FA83-1EF1-48E8-AA94-A53F8DE920AE}" type="datetimeFigureOut">
              <a:rPr lang="ru-RU" smtClean="0"/>
              <a:pPr/>
              <a:t>07.04.2022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9217A-5DB9-4F2E-B0F5-2A94D3F60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0.emf"/><Relationship Id="rId5" Type="http://schemas.openxmlformats.org/officeDocument/2006/relationships/oleObject" Target="../embeddings/_____Microsoft_Excel_97-20031.xls"/><Relationship Id="rId4" Type="http://schemas.openxmlformats.org/officeDocument/2006/relationships/oleObject" Target="../embeddings/oleObject1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_____Microsoft_Excel_97-20033.xls"/><Relationship Id="rId12" Type="http://schemas.openxmlformats.org/officeDocument/2006/relationships/image" Target="../media/image67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6.jpeg"/><Relationship Id="rId5" Type="http://schemas.openxmlformats.org/officeDocument/2006/relationships/image" Target="../media/image62.emf"/><Relationship Id="rId10" Type="http://schemas.openxmlformats.org/officeDocument/2006/relationships/image" Target="../media/image65.jpeg"/><Relationship Id="rId4" Type="http://schemas.openxmlformats.org/officeDocument/2006/relationships/oleObject" Target="../embeddings/_____Microsoft_Excel_97-20032.xls"/><Relationship Id="rId9" Type="http://schemas.openxmlformats.org/officeDocument/2006/relationships/image" Target="../media/image6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8496944" cy="6336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979712" y="2348880"/>
            <a:ext cx="6593696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Система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духовно-нравственного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воспитания 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будущих 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защитников Отечества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110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04664"/>
            <a:ext cx="1728192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73441" y="605272"/>
            <a:ext cx="25485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6C0000"/>
                </a:solidFill>
              </a:rPr>
              <a:t>ГБОУ кадетская школа</a:t>
            </a:r>
          </a:p>
          <a:p>
            <a:pPr algn="ctr"/>
            <a:r>
              <a:rPr lang="ru-RU" b="1" i="1" dirty="0" smtClean="0">
                <a:solidFill>
                  <a:srgbClr val="6C0000"/>
                </a:solidFill>
              </a:rPr>
              <a:t> Санкт-Петербурга</a:t>
            </a:r>
          </a:p>
          <a:p>
            <a:pPr algn="ctr"/>
            <a:r>
              <a:rPr lang="ru-RU" b="1" i="1" dirty="0" smtClean="0">
                <a:solidFill>
                  <a:srgbClr val="6C0000"/>
                </a:solidFill>
              </a:rPr>
              <a:t> </a:t>
            </a:r>
            <a:endParaRPr lang="ru-RU" b="1" i="1" dirty="0">
              <a:solidFill>
                <a:srgbClr val="6C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6336704" cy="37444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Гордость и призвание</a:t>
            </a:r>
          </a:p>
          <a:p>
            <a:pPr algn="ctr"/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450912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Формирование нравственных чувств 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ответственности, чувства товарищества,  гордости за страну  и верность традициям кадетского  братства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4" name="Picture 4" descr="A261 cadet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548680"/>
            <a:ext cx="976313" cy="11128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764704"/>
            <a:ext cx="2568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Нравственные чувства</a:t>
            </a:r>
            <a:endParaRPr lang="ru-RU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Тамара\Pictures\Picasa\Коллажи\экскурсии музе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44" y="1484784"/>
            <a:ext cx="8932252" cy="5024392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2051720" y="404664"/>
            <a:ext cx="4320480" cy="864096"/>
          </a:xfrm>
          <a:prstGeom prst="ellipse">
            <a:avLst/>
          </a:prstGeom>
          <a:solidFill>
            <a:srgbClr val="5ED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Историко-просветительская, исследовательская деятельность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404664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Тамара\Pictures\Picasa\Коллажи\балы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24" y="404664"/>
            <a:ext cx="8820472" cy="6236349"/>
          </a:xfrm>
          <a:prstGeom prst="rect">
            <a:avLst/>
          </a:prstGeom>
          <a:noFill/>
        </p:spPr>
      </p:pic>
      <p:sp>
        <p:nvSpPr>
          <p:cNvPr id="2" name="Овал 1"/>
          <p:cNvSpPr/>
          <p:nvPr/>
        </p:nvSpPr>
        <p:spPr>
          <a:xfrm>
            <a:off x="2843808" y="1628800"/>
            <a:ext cx="3960440" cy="576064"/>
          </a:xfrm>
          <a:prstGeom prst="ellipse">
            <a:avLst/>
          </a:prstGeom>
          <a:solidFill>
            <a:srgbClr val="5ED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  Участие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в реконструкции балов </a:t>
            </a:r>
            <a:r>
              <a:rPr lang="ru-RU" sz="1200" b="1" dirty="0" smtClean="0">
                <a:solidFill>
                  <a:srgbClr val="C00000"/>
                </a:solidFill>
              </a:rPr>
              <a:t> </a:t>
            </a:r>
            <a:endParaRPr lang="ru-RU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Тамара\Pictures\Picasa\Коллажи\проекты с музеям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32" y="404664"/>
            <a:ext cx="8604448" cy="6083614"/>
          </a:xfrm>
          <a:prstGeom prst="rect">
            <a:avLst/>
          </a:prstGeom>
          <a:noFill/>
        </p:spPr>
      </p:pic>
      <p:sp>
        <p:nvSpPr>
          <p:cNvPr id="2" name="Овал 1"/>
          <p:cNvSpPr/>
          <p:nvPr/>
        </p:nvSpPr>
        <p:spPr>
          <a:xfrm>
            <a:off x="5940152" y="3068960"/>
            <a:ext cx="2880320" cy="648072"/>
          </a:xfrm>
          <a:prstGeom prst="ellipse">
            <a:avLst/>
          </a:prstGeom>
          <a:solidFill>
            <a:srgbClr val="5ED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Традиционные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творческие проекты</a:t>
            </a:r>
          </a:p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 </a:t>
            </a:r>
            <a:endParaRPr lang="ru-RU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Тамара\Desktop\доклад на экспертный совет\S50023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680520" cy="6240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Тамара\Desktop\кш\10 летие  Павловской Кадетки\DSC_010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2016224" cy="28083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9154" name="Picture 2" descr="C:\Users\Тамара\Desktop\юбилей КШ 2014\10 летие  Павловской Кадетки\DSC_00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05064"/>
            <a:ext cx="3963258" cy="262504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260648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D757"/>
                </a:solidFill>
              </a:rPr>
              <a:t> </a:t>
            </a:r>
            <a:endParaRPr lang="ru-RU" b="1" i="1" dirty="0">
              <a:solidFill>
                <a:srgbClr val="FFD757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11560" y="332656"/>
            <a:ext cx="5544616" cy="864096"/>
          </a:xfrm>
          <a:prstGeom prst="ellipse">
            <a:avLst/>
          </a:prstGeom>
          <a:solidFill>
            <a:srgbClr val="5ED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Участие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в  творческих проектах  и конкурсах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 Санкт-Петербургской епархии  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4097" name="Picture 1" descr="D:\Тамара Михайловна\собирательная папка\Мои документы\фото кадет\съемка 1\IMG_85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25144"/>
            <a:ext cx="2808311" cy="187230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4098" name="Picture 2" descr="C:\Users\Тамара\Documents\лучшее 2013-2014\Церемония награждения победителей конкурса рисунков В Кронштадте -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725144"/>
            <a:ext cx="2520280" cy="184590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4099" name="Picture 3" descr="C:\Users\Тамара\Documents\собор\IMG_14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4096" y="4725144"/>
            <a:ext cx="2058738" cy="18722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1268760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D757"/>
                </a:solidFill>
              </a:rPr>
              <a:t>         Весна-лето 2013 года– участие кадет во Всероссийском конкурсе детского рисунка </a:t>
            </a:r>
            <a:r>
              <a:rPr lang="ru-RU" b="1" dirty="0" smtClean="0">
                <a:solidFill>
                  <a:srgbClr val="C00000"/>
                </a:solidFill>
              </a:rPr>
              <a:t>«Красота божьего мира» </a:t>
            </a:r>
            <a:r>
              <a:rPr lang="ru-RU" b="1" dirty="0" smtClean="0">
                <a:solidFill>
                  <a:srgbClr val="FFD757"/>
                </a:solidFill>
              </a:rPr>
              <a:t>среди </a:t>
            </a:r>
            <a:r>
              <a:rPr lang="ru-RU" dirty="0" smtClean="0">
                <a:solidFill>
                  <a:srgbClr val="FFD757"/>
                </a:solidFill>
              </a:rPr>
              <a:t>кадетских  школ и корпусов. </a:t>
            </a:r>
          </a:p>
          <a:p>
            <a:pPr algn="just"/>
            <a:r>
              <a:rPr lang="ru-RU" dirty="0" smtClean="0">
                <a:solidFill>
                  <a:srgbClr val="FFD757"/>
                </a:solidFill>
              </a:rPr>
              <a:t>В рамках  конкурса были организованы мастер-классы по рисованию и глубокому изучению тем  различных номинаций конкурса, таких как  «Моя Родина»,  «Историческая память Отечества»,  «Воинство земное и небесное», «Любимый храм» и другие.   </a:t>
            </a:r>
          </a:p>
          <a:p>
            <a:pPr algn="just"/>
            <a:r>
              <a:rPr lang="ru-RU" dirty="0" smtClean="0">
                <a:solidFill>
                  <a:srgbClr val="FFD757"/>
                </a:solidFill>
              </a:rPr>
              <a:t>               Мастер-классы проводились педагогами-специалистами Санкт-Петербурга и Москвы. Из 120 кадет – участников конкурса пятеро стали победителями. церемония награждения победителей конкурса  . По итогам награждения  в Никольском соборе города Крондштата,  они были  приглашены в поездку с обширной культурной программой по маршруту </a:t>
            </a:r>
            <a:r>
              <a:rPr lang="ru-RU" dirty="0" smtClean="0">
                <a:solidFill>
                  <a:srgbClr val="C00000"/>
                </a:solidFill>
              </a:rPr>
              <a:t>Санкт-Петербург – Москва – Севастополь.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C:\Users\Тамара\Documents\зкск.Псков\DSCN27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221088"/>
            <a:ext cx="3240360" cy="243027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55576" y="764704"/>
            <a:ext cx="73779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D757"/>
                </a:solidFill>
              </a:rPr>
              <a:t>            Три года подряд кадеты и воспитанники становятся победителями </a:t>
            </a:r>
          </a:p>
          <a:p>
            <a:pPr algn="just"/>
            <a:r>
              <a:rPr lang="ru-RU" dirty="0" smtClean="0">
                <a:solidFill>
                  <a:srgbClr val="FFD757"/>
                </a:solidFill>
              </a:rPr>
              <a:t>конкурсов рисунка и конкурса чтецов Царскосельского благочиния.</a:t>
            </a:r>
          </a:p>
          <a:p>
            <a:pPr algn="just"/>
            <a:r>
              <a:rPr lang="ru-RU" dirty="0" smtClean="0">
                <a:solidFill>
                  <a:srgbClr val="FFD757"/>
                </a:solidFill>
              </a:rPr>
              <a:t>             От  имени Санкт-Петербургской епархии учащиеся награждались </a:t>
            </a:r>
          </a:p>
          <a:p>
            <a:pPr algn="just"/>
            <a:r>
              <a:rPr lang="ru-RU" dirty="0" smtClean="0">
                <a:solidFill>
                  <a:srgbClr val="FFD757"/>
                </a:solidFill>
              </a:rPr>
              <a:t>поездкой  «Святыни  Северо-Запада»</a:t>
            </a:r>
            <a:endParaRPr lang="ru-RU" dirty="0">
              <a:solidFill>
                <a:srgbClr val="FFD757"/>
              </a:solidFill>
            </a:endParaRPr>
          </a:p>
        </p:txBody>
      </p:sp>
      <p:pic>
        <p:nvPicPr>
          <p:cNvPr id="48131" name="Picture 3" descr="C:\Users\Тамара\Documents\экск.Н.Новгород\DSCN27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852936"/>
            <a:ext cx="4176463" cy="3132347"/>
          </a:xfrm>
          <a:prstGeom prst="rect">
            <a:avLst/>
          </a:prstGeom>
          <a:noFill/>
        </p:spPr>
      </p:pic>
      <p:pic>
        <p:nvPicPr>
          <p:cNvPr id="48133" name="Picture 5" descr="C:\Users\Тамара\Documents\экск.Печоры\DSCN27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Users\Тамара\Documents\православие\встреча с патриархо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149080"/>
            <a:ext cx="3673604" cy="2448272"/>
          </a:xfrm>
          <a:prstGeom prst="rect">
            <a:avLst/>
          </a:prstGeom>
          <a:noFill/>
        </p:spPr>
      </p:pic>
      <p:pic>
        <p:nvPicPr>
          <p:cNvPr id="62467" name="Picture 3" descr="D:\Тамара Михайловна\собирательная папка\Мои документы\фото\встреча с патриарх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852936"/>
            <a:ext cx="2221300" cy="373981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404664"/>
            <a:ext cx="470372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Кадеты участвовали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в праздничных мероприятиях,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посвященных 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 открытию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 Никольского Морского собора в Кронштадте 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и 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300-летию со дня основания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Александро-Невской лавры</a:t>
            </a:r>
          </a:p>
          <a:p>
            <a:endParaRPr lang="ru-RU" dirty="0"/>
          </a:p>
        </p:txBody>
      </p:sp>
      <p:pic>
        <p:nvPicPr>
          <p:cNvPr id="62469" name="Picture 5" descr="C:\Users\Тамара\Documents\награждение в Кронштате\IMG_82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548680"/>
            <a:ext cx="2057024" cy="308402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Тамара\Pictures\Picasa\Коллажи\священникеи в школ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59931"/>
            <a:ext cx="8640960" cy="6109429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4788024" y="116632"/>
            <a:ext cx="4176464" cy="936104"/>
          </a:xfrm>
          <a:prstGeom prst="ellipse">
            <a:avLst/>
          </a:prstGeom>
          <a:solidFill>
            <a:srgbClr val="5ED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Участие священнослужителей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в круге годовых школьных праздников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мара\Pictures\Picasa\Коллажи\храмы выставк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932" y="332656"/>
            <a:ext cx="8860564" cy="6264696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331640" y="3933056"/>
            <a:ext cx="6768752" cy="764704"/>
          </a:xfrm>
          <a:prstGeom prst="ellipse">
            <a:avLst/>
          </a:prstGeom>
          <a:solidFill>
            <a:srgbClr val="5ED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Посещение храмов классами, всей школой.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Организация передвижных выставок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на базе школы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786813" cy="548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539552" y="5949280"/>
            <a:ext cx="88201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ru-RU" sz="4000" b="1" dirty="0" smtClean="0">
                <a:solidFill>
                  <a:srgbClr val="FFC000"/>
                </a:solidFill>
                <a:latin typeface="Calibri" pitchFamily="34" charset="0"/>
              </a:rPr>
              <a:t>2004-2020 </a:t>
            </a:r>
            <a:r>
              <a:rPr lang="ru-RU" sz="4000" b="1" dirty="0" smtClean="0">
                <a:solidFill>
                  <a:srgbClr val="FFC000"/>
                </a:solidFill>
                <a:latin typeface="Calibri" pitchFamily="34" charset="0"/>
              </a:rPr>
              <a:t>годы</a:t>
            </a:r>
            <a:endParaRPr lang="ru-RU" sz="4000" b="1" dirty="0">
              <a:solidFill>
                <a:srgbClr val="FFC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Тамара\Documents\собор\IMG_14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88640"/>
            <a:ext cx="4806534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Овал 1"/>
          <p:cNvSpPr/>
          <p:nvPr/>
        </p:nvSpPr>
        <p:spPr>
          <a:xfrm>
            <a:off x="251520" y="980728"/>
            <a:ext cx="4608512" cy="1512168"/>
          </a:xfrm>
          <a:prstGeom prst="ellipse">
            <a:avLst/>
          </a:prstGeom>
          <a:solidFill>
            <a:srgbClr val="5ED7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Организация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 курса ОРКСЭ  (4 класс) Рождественских встреч (5 класс) цикла встреч учащихся 6 классов со священнослужителями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15363" name="Picture 3" descr="C:\Users\Тамара\Documents\собор\1 24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3385181" cy="280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Тамара\Documents\собор\IMG_14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3996444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3968" y="692696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E03D0A"/>
                </a:solidFill>
              </a:rPr>
              <a:t>Педагогический коллектив школы</a:t>
            </a:r>
          </a:p>
          <a:p>
            <a:pPr algn="ctr"/>
            <a:r>
              <a:rPr lang="ru-RU" b="1" dirty="0" smtClean="0">
                <a:solidFill>
                  <a:srgbClr val="E03D0A"/>
                </a:solidFill>
              </a:rPr>
              <a:t> уверен в том, </a:t>
            </a:r>
          </a:p>
          <a:p>
            <a:pPr algn="ctr"/>
            <a:endParaRPr lang="ru-RU" dirty="0" smtClean="0">
              <a:solidFill>
                <a:srgbClr val="FFC000"/>
              </a:solidFill>
            </a:endParaRPr>
          </a:p>
          <a:p>
            <a:pPr algn="just"/>
            <a:r>
              <a:rPr lang="ru-RU" dirty="0" smtClean="0">
                <a:solidFill>
                  <a:srgbClr val="FFC000"/>
                </a:solidFill>
              </a:rPr>
              <a:t>что  неслучайно историческое прошлое кадетского движения напрямую связано</a:t>
            </a:r>
          </a:p>
          <a:p>
            <a:pPr algn="just"/>
            <a:r>
              <a:rPr lang="ru-RU" dirty="0" smtClean="0">
                <a:solidFill>
                  <a:srgbClr val="FFC000"/>
                </a:solidFill>
              </a:rPr>
              <a:t> с православием, </a:t>
            </a:r>
          </a:p>
          <a:p>
            <a:pPr algn="just"/>
            <a:endParaRPr lang="ru-RU" dirty="0" smtClean="0">
              <a:solidFill>
                <a:srgbClr val="FFC000"/>
              </a:solidFill>
            </a:endParaRPr>
          </a:p>
          <a:p>
            <a:pPr algn="just"/>
            <a:r>
              <a:rPr lang="ru-RU" dirty="0" smtClean="0">
                <a:solidFill>
                  <a:srgbClr val="FFC000"/>
                </a:solidFill>
              </a:rPr>
              <a:t>что религия направляет человека к полюсу добра и это очень  важно сегодня для образования детей и молодежи, </a:t>
            </a:r>
          </a:p>
          <a:p>
            <a:pPr algn="just"/>
            <a:endParaRPr lang="ru-RU" dirty="0" smtClean="0">
              <a:solidFill>
                <a:srgbClr val="FFC000"/>
              </a:solidFill>
            </a:endParaRPr>
          </a:p>
          <a:p>
            <a:pPr algn="just"/>
            <a:r>
              <a:rPr lang="ru-RU" dirty="0" smtClean="0">
                <a:solidFill>
                  <a:srgbClr val="FFC000"/>
                </a:solidFill>
              </a:rPr>
              <a:t>поскольку  знанию нужно ценностное обрамление, </a:t>
            </a:r>
          </a:p>
          <a:p>
            <a:pPr algn="just"/>
            <a:r>
              <a:rPr lang="ru-RU" dirty="0" smtClean="0">
                <a:solidFill>
                  <a:srgbClr val="FFC000"/>
                </a:solidFill>
              </a:rPr>
              <a:t>а развитию – этическая рамка. 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5733256"/>
            <a:ext cx="78522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Весна 2014 года – заслушивание опыта работы КШ по данному направлению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на  районном  круглом столе  педагогов и священнослужителей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 Царскосельского благочиния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6336704" cy="38884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Честь и достоинство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3848" y="4653136"/>
            <a:ext cx="5400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Формирование  нравственного облика кадета через создание образца подражания 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 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620688"/>
            <a:ext cx="2328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smtClean="0"/>
              <a:t>Нравственный облик</a:t>
            </a:r>
            <a:endParaRPr lang="ru-RU" i="1" dirty="0"/>
          </a:p>
        </p:txBody>
      </p:sp>
      <p:pic>
        <p:nvPicPr>
          <p:cNvPr id="5" name="Picture 4" descr="A261 cadet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32656"/>
            <a:ext cx="976313" cy="11128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Тамара\Documents\награждение в Кронштате\IMG_82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692696"/>
            <a:ext cx="2016224" cy="302286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4" name="Овал 3"/>
          <p:cNvSpPr/>
          <p:nvPr/>
        </p:nvSpPr>
        <p:spPr>
          <a:xfrm>
            <a:off x="2555776" y="1772816"/>
            <a:ext cx="3024336" cy="792088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Кодекс кадетской чести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39552" y="2636912"/>
            <a:ext cx="3024336" cy="936104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Обязанности кадет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и воспитанников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635896" y="2852936"/>
            <a:ext cx="3024336" cy="936104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Знакомство 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с основами воинского этикета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7169" name="Picture 1" descr="D:\Тамара Михайловна\рабочий стол\Для календаря2013\кадетская присяг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005064"/>
            <a:ext cx="2775324" cy="23042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7170" name="Picture 2" descr="C:\Users\Тамара\Documents\лучшее 2013-2014\кадетский праздник Во славу Отечества -2014-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05064"/>
            <a:ext cx="2632223" cy="229194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7171" name="Picture 3" descr="C:\Users\Тамара\Desktop\юбилей КШ 2014\10 летие  Павловской Кадетки\DSC_016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0680" y="4005064"/>
            <a:ext cx="2049432" cy="23042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0" name="Picture 4" descr="A261 cadet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050" y="633542"/>
            <a:ext cx="1377903" cy="15705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мара\Pictures\Picasa\Коллажи\Коллажи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16" y="188640"/>
            <a:ext cx="9145016" cy="6465813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3131840" y="116632"/>
            <a:ext cx="3024336" cy="864096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Торжественное обещание кадета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940152" y="404664"/>
            <a:ext cx="3024336" cy="792088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Ритуалы присвоение специальных званий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мара\Pictures\Picasa\Коллажи\символы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657811" cy="6121343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323528" y="5301208"/>
            <a:ext cx="3024336" cy="936104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Разработка собственной символики 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899592" y="404664"/>
          <a:ext cx="561662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9697" name="Picture 1" descr="D:\Тамара Михайловна\собирательная папка\Мои документы\фото кадет\Результаты поиска_48\фото кадет 0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221088"/>
            <a:ext cx="3442951" cy="2437934"/>
          </a:xfrm>
          <a:prstGeom prst="rect">
            <a:avLst/>
          </a:prstGeom>
          <a:noFill/>
        </p:spPr>
      </p:pic>
      <p:pic>
        <p:nvPicPr>
          <p:cNvPr id="29698" name="Picture 2" descr="D:\Тамара Михайловна\рабочий стол\для дневников 2013\IMG_308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221088"/>
            <a:ext cx="3672704" cy="2448272"/>
          </a:xfrm>
          <a:prstGeom prst="rect">
            <a:avLst/>
          </a:prstGeom>
          <a:noFill/>
        </p:spPr>
      </p:pic>
      <p:pic>
        <p:nvPicPr>
          <p:cNvPr id="29699" name="Picture 3" descr="D:\Тамара Михайловна\рабочий стол\Для календаря2013\1 фото первоклассника\Изображение 06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76672"/>
            <a:ext cx="1584176" cy="331459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261 cadet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620688"/>
            <a:ext cx="976313" cy="11128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5688632" cy="36724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Самоотверженность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и преодоление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4653136"/>
            <a:ext cx="57892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Формирование нравственной позиции</a:t>
            </a:r>
          </a:p>
          <a:p>
            <a:r>
              <a:rPr lang="ru-RU" sz="2000" dirty="0" smtClean="0">
                <a:solidFill>
                  <a:srgbClr val="FFFF66"/>
                </a:solidFill>
              </a:rPr>
              <a:t>способности к различению добра и зла,</a:t>
            </a:r>
          </a:p>
          <a:p>
            <a:r>
              <a:rPr lang="ru-RU" sz="2000" dirty="0" smtClean="0">
                <a:solidFill>
                  <a:srgbClr val="FFFF66"/>
                </a:solidFill>
              </a:rPr>
              <a:t> готовности к преодолению жизненных испытаний</a:t>
            </a:r>
            <a:r>
              <a:rPr lang="ru-RU" sz="2000" b="1" dirty="0" smtClean="0">
                <a:solidFill>
                  <a:srgbClr val="FFFF66"/>
                </a:solidFill>
              </a:rPr>
              <a:t> </a:t>
            </a:r>
            <a:endParaRPr lang="ru-RU" sz="2000" b="1" dirty="0">
              <a:solidFill>
                <a:srgbClr val="FFFF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76672"/>
            <a:ext cx="2507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Нравственная позиция</a:t>
            </a:r>
            <a:endParaRPr lang="ru-RU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051720" y="2204864"/>
            <a:ext cx="3744416" cy="936104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Участие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соревнованиях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за честь класса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и школы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75656" y="3284984"/>
            <a:ext cx="3024336" cy="936104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Дисциплинарная практика кадет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292080" y="3284984"/>
            <a:ext cx="3024336" cy="792088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Сержантская практика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067944" y="980728"/>
            <a:ext cx="3024336" cy="936104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Ежемесячные рейтинговые оценки учебы и дисциплины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6145" name="Picture 1" descr="D:\Тамара Михайловна\рабочий стол\спорт ПКШ\сборка-разборка автомата с завязанными глазам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437112"/>
            <a:ext cx="3240360" cy="21574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6146" name="Picture 2" descr="C:\Users\Тамара\Documents\для Т.М\P10700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944216" cy="214033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6147" name="Picture 3" descr="C:\Users\Тамара\Documents\4-б 2014 разноплан\DSC042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437112"/>
            <a:ext cx="2880320" cy="216024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8" descr="P103079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5013325"/>
            <a:ext cx="2016125" cy="16541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FFFF00"/>
                </a:solidFill>
              </a:rPr>
              <a:t>Реализация принципа  мужского воспитания «Делай как я!» 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через  особые формы воспитательной работы,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 корректирующие поведение кадет и воспитанников. </a:t>
            </a:r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251520" y="1268760"/>
            <a:ext cx="3384550" cy="864443"/>
          </a:xfrm>
          <a:prstGeom prst="ellipse">
            <a:avLst/>
          </a:prstGeom>
          <a:solidFill>
            <a:srgbClr val="FFFF66"/>
          </a:solidFill>
          <a:ln w="9525">
            <a:solidFill>
              <a:srgbClr val="6C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600" b="1" dirty="0">
                <a:solidFill>
                  <a:srgbClr val="663300"/>
                </a:solidFill>
              </a:rPr>
              <a:t>Ежедневные </a:t>
            </a:r>
          </a:p>
          <a:p>
            <a:r>
              <a:rPr lang="ru-RU" sz="1600" b="1" dirty="0">
                <a:solidFill>
                  <a:srgbClr val="663300"/>
                </a:solidFill>
              </a:rPr>
              <a:t>    общешкольные</a:t>
            </a:r>
          </a:p>
          <a:p>
            <a:r>
              <a:rPr lang="ru-RU" sz="1600" b="1" dirty="0">
                <a:solidFill>
                  <a:srgbClr val="663300"/>
                </a:solidFill>
              </a:rPr>
              <a:t>              построения</a:t>
            </a:r>
          </a:p>
        </p:txBody>
      </p:sp>
      <p:sp>
        <p:nvSpPr>
          <p:cNvPr id="19462" name="Oval 10"/>
          <p:cNvSpPr>
            <a:spLocks noChangeArrowheads="1"/>
          </p:cNvSpPr>
          <p:nvPr/>
        </p:nvSpPr>
        <p:spPr bwMode="auto">
          <a:xfrm>
            <a:off x="2771775" y="5157788"/>
            <a:ext cx="3384550" cy="792162"/>
          </a:xfrm>
          <a:prstGeom prst="ellipse">
            <a:avLst/>
          </a:prstGeom>
          <a:solidFill>
            <a:srgbClr val="FFFF66"/>
          </a:solidFill>
          <a:ln w="9525">
            <a:solidFill>
              <a:srgbClr val="6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dirty="0">
                <a:solidFill>
                  <a:srgbClr val="663300"/>
                </a:solidFill>
              </a:rPr>
              <a:t> </a:t>
            </a:r>
            <a:r>
              <a:rPr lang="ru-RU" sz="1600" b="1" dirty="0">
                <a:solidFill>
                  <a:srgbClr val="663300"/>
                </a:solidFill>
              </a:rPr>
              <a:t>Офицерские часы</a:t>
            </a:r>
          </a:p>
        </p:txBody>
      </p:sp>
      <p:sp>
        <p:nvSpPr>
          <p:cNvPr id="19463" name="Oval 11"/>
          <p:cNvSpPr>
            <a:spLocks noChangeArrowheads="1"/>
          </p:cNvSpPr>
          <p:nvPr/>
        </p:nvSpPr>
        <p:spPr bwMode="auto">
          <a:xfrm>
            <a:off x="5364163" y="2781300"/>
            <a:ext cx="3384550" cy="863600"/>
          </a:xfrm>
          <a:prstGeom prst="ellipse">
            <a:avLst/>
          </a:prstGeom>
          <a:solidFill>
            <a:srgbClr val="FFFF66"/>
          </a:solidFill>
          <a:ln w="9525">
            <a:solidFill>
              <a:srgbClr val="6C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600" b="1" dirty="0">
                <a:solidFill>
                  <a:srgbClr val="663300"/>
                </a:solidFill>
              </a:rPr>
              <a:t>Строевое сплачивание </a:t>
            </a:r>
          </a:p>
          <a:p>
            <a:r>
              <a:rPr lang="ru-RU" sz="1600" b="1" dirty="0">
                <a:solidFill>
                  <a:srgbClr val="663300"/>
                </a:solidFill>
              </a:rPr>
              <a:t>школы и классов</a:t>
            </a:r>
          </a:p>
        </p:txBody>
      </p:sp>
      <p:sp>
        <p:nvSpPr>
          <p:cNvPr id="19464" name="Oval 12"/>
          <p:cNvSpPr>
            <a:spLocks noChangeArrowheads="1"/>
          </p:cNvSpPr>
          <p:nvPr/>
        </p:nvSpPr>
        <p:spPr bwMode="auto">
          <a:xfrm>
            <a:off x="3347864" y="1844824"/>
            <a:ext cx="3384550" cy="792237"/>
          </a:xfrm>
          <a:prstGeom prst="ellipse">
            <a:avLst/>
          </a:prstGeom>
          <a:solidFill>
            <a:srgbClr val="FFFF66"/>
          </a:solidFill>
          <a:ln w="9525">
            <a:solidFill>
              <a:srgbClr val="6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663300"/>
                </a:solidFill>
              </a:rPr>
              <a:t> </a:t>
            </a:r>
            <a:r>
              <a:rPr lang="ru-RU" sz="1600" b="1" dirty="0">
                <a:solidFill>
                  <a:srgbClr val="663300"/>
                </a:solidFill>
              </a:rPr>
              <a:t>Осмотры</a:t>
            </a:r>
          </a:p>
          <a:p>
            <a:pPr algn="ctr"/>
            <a:r>
              <a:rPr lang="ru-RU" sz="1600" dirty="0">
                <a:solidFill>
                  <a:srgbClr val="663300"/>
                </a:solidFill>
              </a:rPr>
              <a:t>      </a:t>
            </a:r>
            <a:r>
              <a:rPr lang="ru-RU" sz="1600" b="1" dirty="0">
                <a:solidFill>
                  <a:srgbClr val="663300"/>
                </a:solidFill>
              </a:rPr>
              <a:t>внешнего</a:t>
            </a:r>
            <a:r>
              <a:rPr lang="ru-RU" sz="1600" dirty="0">
                <a:solidFill>
                  <a:srgbClr val="663300"/>
                </a:solidFill>
              </a:rPr>
              <a:t> </a:t>
            </a:r>
            <a:r>
              <a:rPr lang="ru-RU" sz="1600" b="1" dirty="0">
                <a:solidFill>
                  <a:srgbClr val="663300"/>
                </a:solidFill>
              </a:rPr>
              <a:t>вида</a:t>
            </a:r>
          </a:p>
        </p:txBody>
      </p:sp>
      <p:sp>
        <p:nvSpPr>
          <p:cNvPr id="19465" name="Oval 13"/>
          <p:cNvSpPr>
            <a:spLocks noChangeArrowheads="1"/>
          </p:cNvSpPr>
          <p:nvPr/>
        </p:nvSpPr>
        <p:spPr bwMode="auto">
          <a:xfrm>
            <a:off x="467544" y="2564904"/>
            <a:ext cx="3240088" cy="936105"/>
          </a:xfrm>
          <a:prstGeom prst="ellipse">
            <a:avLst/>
          </a:prstGeom>
          <a:solidFill>
            <a:srgbClr val="FFFF66"/>
          </a:solidFill>
          <a:ln w="9525">
            <a:solidFill>
              <a:srgbClr val="6C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600" b="1" dirty="0">
                <a:solidFill>
                  <a:srgbClr val="663300"/>
                </a:solidFill>
              </a:rPr>
              <a:t>Тренажи </a:t>
            </a:r>
          </a:p>
          <a:p>
            <a:r>
              <a:rPr lang="ru-RU" sz="1600" b="1" dirty="0">
                <a:solidFill>
                  <a:srgbClr val="663300"/>
                </a:solidFill>
              </a:rPr>
              <a:t>        по физической</a:t>
            </a:r>
          </a:p>
          <a:p>
            <a:r>
              <a:rPr lang="ru-RU" sz="1600" b="1" dirty="0">
                <a:solidFill>
                  <a:srgbClr val="663300"/>
                </a:solidFill>
              </a:rPr>
              <a:t>             подготовке</a:t>
            </a:r>
          </a:p>
        </p:txBody>
      </p:sp>
      <p:pic>
        <p:nvPicPr>
          <p:cNvPr id="19467" name="Picture 19" descr="_MG_418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1196975"/>
            <a:ext cx="2016125" cy="13446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2" name="Овал 11"/>
          <p:cNvSpPr/>
          <p:nvPr/>
        </p:nvSpPr>
        <p:spPr>
          <a:xfrm>
            <a:off x="5796136" y="4221088"/>
            <a:ext cx="3024336" cy="792088"/>
          </a:xfrm>
          <a:prstGeom prst="ellipse">
            <a:avLst/>
          </a:prstGeom>
          <a:solidFill>
            <a:srgbClr val="FFFF66"/>
          </a:solidFill>
          <a:ln>
            <a:solidFill>
              <a:srgbClr val="6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6C0000"/>
                </a:solidFill>
              </a:rPr>
              <a:t> Работа Совета кадетской чести</a:t>
            </a:r>
            <a:endParaRPr lang="ru-RU" sz="1600" b="1" dirty="0">
              <a:solidFill>
                <a:srgbClr val="6C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555776" y="3717032"/>
            <a:ext cx="3024336" cy="792088"/>
          </a:xfrm>
          <a:prstGeom prst="ellipse">
            <a:avLst/>
          </a:prstGeom>
          <a:solidFill>
            <a:srgbClr val="FFFF66"/>
          </a:solidFill>
          <a:ln>
            <a:solidFill>
              <a:srgbClr val="6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6C0000"/>
                </a:solidFill>
              </a:rPr>
              <a:t> Работа </a:t>
            </a:r>
          </a:p>
          <a:p>
            <a:pPr algn="ctr"/>
            <a:r>
              <a:rPr lang="ru-RU" sz="1600" b="1" dirty="0" smtClean="0">
                <a:solidFill>
                  <a:srgbClr val="6C0000"/>
                </a:solidFill>
              </a:rPr>
              <a:t>Школы младших командиров</a:t>
            </a:r>
            <a:endParaRPr lang="ru-RU" sz="1600" b="1" dirty="0">
              <a:solidFill>
                <a:srgbClr val="6C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 Приоритеты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 в </a:t>
            </a:r>
            <a:r>
              <a:rPr lang="ru-RU" sz="2400" dirty="0" smtClean="0">
                <a:solidFill>
                  <a:srgbClr val="FF0000"/>
                </a:solidFill>
              </a:rPr>
              <a:t>сфере </a:t>
            </a:r>
            <a:r>
              <a:rPr lang="ru-RU" sz="2400" dirty="0">
                <a:solidFill>
                  <a:srgbClr val="FF0000"/>
                </a:solidFill>
              </a:rPr>
              <a:t>гражданского </a:t>
            </a:r>
            <a:r>
              <a:rPr lang="ru-RU" sz="2400" dirty="0" smtClean="0">
                <a:solidFill>
                  <a:srgbClr val="FF0000"/>
                </a:solidFill>
              </a:rPr>
              <a:t>и </a:t>
            </a:r>
            <a:r>
              <a:rPr lang="ru-RU" sz="2400" dirty="0">
                <a:solidFill>
                  <a:srgbClr val="FF0000"/>
                </a:solidFill>
              </a:rPr>
              <a:t>патриотического </a:t>
            </a:r>
            <a:r>
              <a:rPr lang="ru-RU" sz="2400" dirty="0" smtClean="0">
                <a:solidFill>
                  <a:srgbClr val="FF0000"/>
                </a:solidFill>
              </a:rPr>
              <a:t> воспитания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95536" y="1412776"/>
            <a:ext cx="4191000" cy="484894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endParaRPr lang="ru-RU" sz="2000" b="1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FFFF00"/>
                </a:solidFill>
              </a:rPr>
              <a:t>Формирование гражданской </a:t>
            </a:r>
            <a:r>
              <a:rPr lang="ru-RU" sz="2000" b="1" dirty="0" smtClean="0">
                <a:solidFill>
                  <a:srgbClr val="FFFF00"/>
                </a:solidFill>
              </a:rPr>
              <a:t>ответственности.</a:t>
            </a:r>
            <a:endParaRPr lang="ru-RU" sz="2000" b="1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ru-RU" sz="20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ru-RU" sz="2000" b="1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FFFF00"/>
                </a:solidFill>
              </a:rPr>
              <a:t>Воспитание стремления 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      к </a:t>
            </a:r>
            <a:r>
              <a:rPr lang="ru-RU" sz="2000" b="1" dirty="0">
                <a:solidFill>
                  <a:srgbClr val="FFFF00"/>
                </a:solidFill>
              </a:rPr>
              <a:t>преумножению достоинств </a:t>
            </a:r>
            <a:r>
              <a:rPr lang="ru-RU" sz="2000" b="1" dirty="0" smtClean="0">
                <a:solidFill>
                  <a:srgbClr val="FFFF00"/>
                </a:solidFill>
              </a:rPr>
              <a:t>Отечества.</a:t>
            </a:r>
            <a:endParaRPr lang="ru-RU" sz="2000" b="1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endParaRPr lang="ru-RU" sz="20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endParaRPr lang="ru-RU" sz="2000" b="1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FFFF00"/>
                </a:solidFill>
              </a:rPr>
              <a:t>Воспитание российского </a:t>
            </a:r>
            <a:r>
              <a:rPr lang="ru-RU" sz="2000" b="1" dirty="0" smtClean="0">
                <a:solidFill>
                  <a:srgbClr val="FFFF00"/>
                </a:solidFill>
              </a:rPr>
              <a:t>патриотизма с его национальными </a:t>
            </a:r>
            <a:r>
              <a:rPr lang="ru-RU" sz="2000" b="1" dirty="0">
                <a:solidFill>
                  <a:srgbClr val="FFFF00"/>
                </a:solidFill>
              </a:rPr>
              <a:t>особенностями преемственности, державности, миротворчества, духовной </a:t>
            </a:r>
            <a:r>
              <a:rPr lang="ru-RU" sz="2000" b="1" dirty="0" smtClean="0">
                <a:solidFill>
                  <a:srgbClr val="FFFF00"/>
                </a:solidFill>
              </a:rPr>
              <a:t>наполненности.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7" name="Picture 11" descr="D:\Тамара Михайловна\собирательная папка\Мои документы\фото кадет\съемка 1\IMG_8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005064"/>
            <a:ext cx="3492376" cy="232724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" name="Picture 5" descr="P100066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3456384" cy="239141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Тамара Михайловна\рабочий стол\лучшее\Изображение 0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4107142" cy="4710734"/>
          </a:xfrm>
          <a:prstGeom prst="rect">
            <a:avLst/>
          </a:prstGeom>
          <a:noFill/>
        </p:spPr>
      </p:pic>
      <p:graphicFrame>
        <p:nvGraphicFramePr>
          <p:cNvPr id="30722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467544" y="3068960"/>
          <a:ext cx="4724400" cy="334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Диаграмма" r:id="rId5" imgW="3686287" imgH="2657326" progId="Excel.Sheet.8">
                  <p:embed/>
                </p:oleObj>
              </mc:Choice>
              <mc:Fallback>
                <p:oleObj name="Диаграмма" r:id="rId5" imgW="3686287" imgH="2657326" progId="Excel.Sheet.8">
                  <p:embed/>
                  <p:pic>
                    <p:nvPicPr>
                      <p:cNvPr id="0" name="Picture 2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068960"/>
                        <a:ext cx="4724400" cy="334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3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301625" y="355600"/>
            <a:ext cx="8353425" cy="1058863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FFD757"/>
                </a:solidFill>
              </a:rPr>
              <a:t>Включение кадет и воспитанников </a:t>
            </a:r>
            <a:r>
              <a:rPr lang="ru-RU" sz="2400" b="1" dirty="0" smtClean="0">
                <a:solidFill>
                  <a:srgbClr val="FFD757"/>
                </a:solidFill>
              </a:rPr>
              <a:t>в </a:t>
            </a:r>
            <a:r>
              <a:rPr lang="ru-RU" sz="2400" b="1" dirty="0">
                <a:solidFill>
                  <a:srgbClr val="FFD757"/>
                </a:solidFill>
              </a:rPr>
              <a:t>организаторский процесс</a:t>
            </a:r>
            <a:r>
              <a:rPr lang="ru-RU" sz="2400" b="1" dirty="0">
                <a:solidFill>
                  <a:schemeClr val="folHlink"/>
                </a:solidFill>
              </a:rPr>
              <a:t/>
            </a:r>
            <a:br>
              <a:rPr lang="ru-RU" sz="2400" b="1" dirty="0">
                <a:solidFill>
                  <a:schemeClr val="folHlink"/>
                </a:solidFill>
              </a:rPr>
            </a:br>
            <a:r>
              <a:rPr lang="ru-RU" sz="2400" b="1" dirty="0">
                <a:solidFill>
                  <a:schemeClr val="folHlink"/>
                </a:solidFill>
              </a:rPr>
              <a:t> </a:t>
            </a:r>
            <a:r>
              <a:rPr lang="ru-RU" sz="1600" dirty="0" smtClean="0">
                <a:solidFill>
                  <a:srgbClr val="009900"/>
                </a:solidFill>
              </a:rPr>
              <a:t> </a:t>
            </a:r>
            <a:endParaRPr lang="ru-RU" sz="16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0"/>
            <a:ext cx="8153400" cy="1143000"/>
          </a:xfrm>
        </p:spPr>
        <p:txBody>
          <a:bodyPr>
            <a:normAutofit/>
          </a:bodyPr>
          <a:lstStyle/>
          <a:p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400" b="1" dirty="0">
                <a:solidFill>
                  <a:srgbClr val="FFFF66"/>
                </a:solidFill>
              </a:rPr>
              <a:t>Отработка командных навыков, </a:t>
            </a:r>
            <a:r>
              <a:rPr lang="ru-RU" sz="2400" b="1" dirty="0" smtClean="0">
                <a:solidFill>
                  <a:srgbClr val="FFFF66"/>
                </a:solidFill>
              </a:rPr>
              <a:t>организаторских </a:t>
            </a:r>
            <a:r>
              <a:rPr lang="ru-RU" sz="2400" b="1" dirty="0">
                <a:solidFill>
                  <a:srgbClr val="FFFF66"/>
                </a:solidFill>
              </a:rPr>
              <a:t>умений</a:t>
            </a:r>
            <a:r>
              <a:rPr lang="ru-RU" sz="2000" b="1" dirty="0">
                <a:solidFill>
                  <a:srgbClr val="FFFF66"/>
                </a:solidFill>
              </a:rPr>
              <a:t>  </a:t>
            </a:r>
            <a:r>
              <a:rPr lang="ru-RU" sz="2000" b="1" dirty="0">
                <a:solidFill>
                  <a:schemeClr val="folHlink"/>
                </a:solidFill>
              </a:rPr>
              <a:t/>
            </a:r>
            <a:br>
              <a:rPr lang="ru-RU" sz="2000" b="1" dirty="0">
                <a:solidFill>
                  <a:schemeClr val="folHlink"/>
                </a:solidFill>
              </a:rPr>
            </a:br>
            <a:r>
              <a:rPr lang="ru-RU" sz="1600" dirty="0" smtClean="0">
                <a:solidFill>
                  <a:srgbClr val="009900"/>
                </a:solidFill>
              </a:rPr>
              <a:t> </a:t>
            </a:r>
            <a:endParaRPr lang="ru-RU" sz="1600" dirty="0">
              <a:solidFill>
                <a:srgbClr val="009900"/>
              </a:solidFill>
            </a:endParaRPr>
          </a:p>
        </p:txBody>
      </p:sp>
      <p:graphicFrame>
        <p:nvGraphicFramePr>
          <p:cNvPr id="31747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81000" y="1524000"/>
          <a:ext cx="4191000" cy="302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Диаграмма" r:id="rId4" imgW="3686287" imgH="2657326" progId="Excel.Sheet.8">
                  <p:embed/>
                </p:oleObj>
              </mc:Choice>
              <mc:Fallback>
                <p:oleObj name="Диаграмма" r:id="rId4" imgW="3686287" imgH="2657326" progId="Excel.Sheet.8">
                  <p:embed/>
                  <p:pic>
                    <p:nvPicPr>
                      <p:cNvPr id="0" name="Picture 2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24000"/>
                        <a:ext cx="4191000" cy="302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724400" y="3276600"/>
          <a:ext cx="4038600" cy="305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Диаграмма" r:id="rId7" imgW="3686287" imgH="2657326" progId="Excel.Sheet.8">
                  <p:embed/>
                </p:oleObj>
              </mc:Choice>
              <mc:Fallback>
                <p:oleObj name="Диаграмма" r:id="rId7" imgW="3686287" imgH="2657326" progId="Excel.Sheet.8">
                  <p:embed/>
                  <p:pic>
                    <p:nvPicPr>
                      <p:cNvPr id="0" name="Picture 3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276600"/>
                        <a:ext cx="4038600" cy="305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914400" y="4953000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7391400" y="1828800"/>
            <a:ext cx="2286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31751" name="Picture 7" descr="PICT0115 зн групп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648200"/>
            <a:ext cx="1981200" cy="1692275"/>
          </a:xfrm>
          <a:prstGeom prst="rect">
            <a:avLst/>
          </a:prstGeom>
          <a:noFill/>
        </p:spPr>
      </p:pic>
      <p:pic>
        <p:nvPicPr>
          <p:cNvPr id="31752" name="Picture 8" descr="CIMG453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1371600"/>
            <a:ext cx="1428750" cy="1905000"/>
          </a:xfrm>
          <a:prstGeom prst="rect">
            <a:avLst/>
          </a:prstGeom>
          <a:noFill/>
        </p:spPr>
      </p:pic>
      <p:pic>
        <p:nvPicPr>
          <p:cNvPr id="31753" name="Picture 9" descr="S500012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4648200"/>
            <a:ext cx="2209800" cy="1657350"/>
          </a:xfrm>
          <a:prstGeom prst="rect">
            <a:avLst/>
          </a:prstGeom>
          <a:noFill/>
        </p:spPr>
      </p:pic>
      <p:pic>
        <p:nvPicPr>
          <p:cNvPr id="31754" name="Picture 10" descr="знакКШзел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1524000"/>
            <a:ext cx="1630363" cy="1660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Тамара\Documents\для Т.М\IMG_77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16632"/>
            <a:ext cx="5039574" cy="4329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Диаграмма 4"/>
          <p:cNvGraphicFramePr/>
          <p:nvPr/>
        </p:nvGraphicFramePr>
        <p:xfrm>
          <a:off x="251520" y="2924944"/>
          <a:ext cx="5688632" cy="3751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04664"/>
            <a:ext cx="5688632" cy="338437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Забота и милосердие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4365104"/>
            <a:ext cx="5123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Формирование нравственного поведения – </a:t>
            </a:r>
          </a:p>
          <a:p>
            <a:r>
              <a:rPr lang="ru-RU" sz="2000" dirty="0" smtClean="0">
                <a:solidFill>
                  <a:srgbClr val="FFFF66"/>
                </a:solidFill>
              </a:rPr>
              <a:t>готовности служения людям и Отечеству</a:t>
            </a:r>
            <a:r>
              <a:rPr lang="ru-RU" sz="2000" b="1" dirty="0" smtClean="0">
                <a:solidFill>
                  <a:srgbClr val="FFFF66"/>
                </a:solidFill>
              </a:rPr>
              <a:t> </a:t>
            </a:r>
            <a:endParaRPr lang="ru-RU" sz="2000" b="1" dirty="0">
              <a:solidFill>
                <a:srgbClr val="FFFF66"/>
              </a:solidFill>
            </a:endParaRPr>
          </a:p>
        </p:txBody>
      </p:sp>
      <p:pic>
        <p:nvPicPr>
          <p:cNvPr id="5" name="Picture 4" descr="A261 cadet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620688"/>
            <a:ext cx="976313" cy="11128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548680"/>
            <a:ext cx="274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Нравственное поведение</a:t>
            </a:r>
            <a:endParaRPr lang="ru-RU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844824"/>
            <a:ext cx="4558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«Объект заботы – ветераны!»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pic>
        <p:nvPicPr>
          <p:cNvPr id="3073" name="Picture 1" descr="C:\Users\Тамара\Documents\Дом ветеранов\S50021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140968"/>
            <a:ext cx="3960440" cy="312307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827584" y="476672"/>
            <a:ext cx="80420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Участие кадет и воспитанников 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                          в реализации кадетских социальных проектов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7" name="Picture 17" descr="P100066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2564904"/>
            <a:ext cx="4006316" cy="30070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мара\Pictures\Picasa\Коллажи\ветераны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820472" cy="6236349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95536" y="3717032"/>
            <a:ext cx="3240360" cy="864096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взаимодействие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с Домом ветеранов №1 г.Павловска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868144" y="2060848"/>
            <a:ext cx="3096344" cy="1008112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взаимодействие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с Советом ветеранов войны и труда </a:t>
            </a:r>
            <a:r>
              <a:rPr lang="ru-RU" sz="1200" b="1" dirty="0" smtClean="0">
                <a:solidFill>
                  <a:srgbClr val="FF0000"/>
                </a:solidFill>
              </a:rPr>
              <a:t>г.Павловска</a:t>
            </a:r>
            <a:endParaRPr lang="ru-RU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мара\Pictures\Picasa\Коллажи\КСОН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37155" cy="5965332"/>
          </a:xfrm>
          <a:prstGeom prst="rect">
            <a:avLst/>
          </a:prstGeom>
          <a:noFill/>
        </p:spPr>
      </p:pic>
      <p:sp>
        <p:nvSpPr>
          <p:cNvPr id="2" name="Овал 1"/>
          <p:cNvSpPr/>
          <p:nvPr/>
        </p:nvSpPr>
        <p:spPr>
          <a:xfrm>
            <a:off x="5724128" y="5661248"/>
            <a:ext cx="3240360" cy="864096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совместная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творческая работа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с ветеранами КЦСОН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мара\Pictures\Picasa\Коллажи\субботники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86" y="260648"/>
            <a:ext cx="8962410" cy="6336704"/>
          </a:xfrm>
          <a:prstGeom prst="rect">
            <a:avLst/>
          </a:prstGeom>
          <a:noFill/>
        </p:spPr>
      </p:pic>
      <p:sp>
        <p:nvSpPr>
          <p:cNvPr id="2" name="Овал 1"/>
          <p:cNvSpPr/>
          <p:nvPr/>
        </p:nvSpPr>
        <p:spPr>
          <a:xfrm>
            <a:off x="4932040" y="5733256"/>
            <a:ext cx="3960440" cy="792088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увеличение в 2 раза объема уборки территории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весенне-осенний период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404664"/>
            <a:ext cx="4679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«Мой город, тебе мою заботу!»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Тамара\Pictures\Picasa\Коллажи\Кормушки - 19.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40" y="692696"/>
            <a:ext cx="8532440" cy="6032701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6084168" y="5805264"/>
            <a:ext cx="2880320" cy="936104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размещение кормушек для птиц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88640"/>
            <a:ext cx="3273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«Забота о пернатых»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3" name="Picture 5" descr="C:\Users\Тамара\Desktop\Новгородская область Окуловка\IMG_09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4616134" cy="2474296"/>
          </a:xfrm>
          <a:prstGeom prst="rect">
            <a:avLst/>
          </a:prstGeom>
          <a:noFill/>
        </p:spPr>
      </p:pic>
      <p:pic>
        <p:nvPicPr>
          <p:cNvPr id="63490" name="Picture 2" descr="C:\Users\Тамара\Desktop\Новгородская область Окуловка\105_PANA\P10500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88640"/>
            <a:ext cx="3318226" cy="3140968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4572000" y="4437112"/>
            <a:ext cx="4355976" cy="1080120"/>
          </a:xfrm>
          <a:prstGeom prst="ellipse">
            <a:avLst/>
          </a:prstGeom>
          <a:solidFill>
            <a:srgbClr val="5ED7D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соревнования со школьниками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с ограниченными возможностями </a:t>
            </a:r>
            <a:r>
              <a:rPr lang="ru-RU" sz="1200" b="1" dirty="0" smtClean="0">
                <a:solidFill>
                  <a:srgbClr val="FF0000"/>
                </a:solidFill>
              </a:rPr>
              <a:t>(Красносельский район СПб, Новгородская область)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64088" y="3861048"/>
            <a:ext cx="3268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«Мы – разные, мы – равные!»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63491" name="Picture 3" descr="C:\Users\Тамара\Desktop\Новгородская область Окуловка\105_PANA\P10501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76672"/>
            <a:ext cx="2581093" cy="2848375"/>
          </a:xfrm>
          <a:prstGeom prst="rect">
            <a:avLst/>
          </a:prstGeom>
          <a:noFill/>
        </p:spPr>
      </p:pic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2232248" cy="297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835150" y="228600"/>
            <a:ext cx="6977063" cy="1325563"/>
          </a:xfrm>
        </p:spPr>
        <p:txBody>
          <a:bodyPr/>
          <a:lstStyle/>
          <a:p>
            <a:r>
              <a:rPr lang="ru-RU" sz="2400" b="1" dirty="0">
                <a:solidFill>
                  <a:srgbClr val="FFFF00"/>
                </a:solidFill>
              </a:rPr>
              <a:t>Инновационные направления</a:t>
            </a:r>
            <a:br>
              <a:rPr lang="ru-RU" sz="2400" b="1" dirty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 программ развития школы</a:t>
            </a:r>
            <a:r>
              <a:rPr lang="ru-RU" sz="2400" b="1" dirty="0">
                <a:solidFill>
                  <a:srgbClr val="FFFF00"/>
                </a:solidFill>
              </a:rPr>
              <a:t/>
            </a:r>
            <a:br>
              <a:rPr lang="ru-RU" sz="2400" b="1" dirty="0">
                <a:solidFill>
                  <a:srgbClr val="FFFF00"/>
                </a:solidFill>
              </a:rPr>
            </a:br>
            <a:r>
              <a:rPr lang="ru-RU" sz="1600" b="1" i="1" dirty="0">
                <a:solidFill>
                  <a:srgbClr val="FFFF00"/>
                </a:solidFill>
              </a:rPr>
              <a:t>в 2005 -2010 годах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539750" y="2060575"/>
            <a:ext cx="3024188" cy="15843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6C0000"/>
                </a:solidFill>
              </a:rPr>
              <a:t>Комфортная школа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539750" y="4149725"/>
            <a:ext cx="3024188" cy="15843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6C0000"/>
                </a:solidFill>
              </a:rPr>
              <a:t>Воспитатель </a:t>
            </a:r>
          </a:p>
          <a:p>
            <a:pPr algn="ctr"/>
            <a:r>
              <a:rPr lang="ru-RU" b="1" dirty="0">
                <a:solidFill>
                  <a:srgbClr val="6C0000"/>
                </a:solidFill>
              </a:rPr>
              <a:t>в кадетской школе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140200" y="4149725"/>
            <a:ext cx="3024188" cy="15843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6C0000"/>
                </a:solidFill>
              </a:rPr>
              <a:t>Кадетское</a:t>
            </a:r>
          </a:p>
          <a:p>
            <a:pPr algn="ctr"/>
            <a:r>
              <a:rPr lang="ru-RU" b="1" dirty="0">
                <a:solidFill>
                  <a:srgbClr val="6C0000"/>
                </a:solidFill>
              </a:rPr>
              <a:t>самоуправление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4140200" y="2060575"/>
            <a:ext cx="3024188" cy="15843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6C0000"/>
                </a:solidFill>
              </a:rPr>
              <a:t>Социально-</a:t>
            </a:r>
          </a:p>
          <a:p>
            <a:pPr algn="ctr"/>
            <a:r>
              <a:rPr lang="ru-RU" b="1" dirty="0">
                <a:solidFill>
                  <a:srgbClr val="6C0000"/>
                </a:solidFill>
              </a:rPr>
              <a:t>адаптивный кадет</a:t>
            </a:r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>
            <a:off x="3563938" y="2924175"/>
            <a:ext cx="576262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3563938" y="4941888"/>
            <a:ext cx="576262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2051050" y="3644900"/>
            <a:ext cx="0" cy="503238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5651500" y="3644900"/>
            <a:ext cx="0" cy="503238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pic>
        <p:nvPicPr>
          <p:cNvPr id="24592" name="Picture 16" descr="P10005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60350"/>
            <a:ext cx="1136650" cy="15144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24593" name="Picture 17" descr="фото кадет 133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1989138"/>
            <a:ext cx="1131888" cy="16954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24594" name="Picture 18" descr="кадеты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3933825"/>
            <a:ext cx="1216025" cy="18240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мара\Desktop\доклад на экспертный совет\S50023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482498" cy="5976664"/>
          </a:xfrm>
          <a:prstGeom prst="rect">
            <a:avLst/>
          </a:prstGeom>
          <a:noFill/>
        </p:spPr>
      </p:pic>
      <p:pic>
        <p:nvPicPr>
          <p:cNvPr id="46082" name="Picture 2" descr="C:\Users\Тамара\Documents\Зарница  День Победы 2014\9 мая  митинг (8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852936"/>
            <a:ext cx="3463260" cy="3828883"/>
          </a:xfrm>
          <a:prstGeom prst="rect">
            <a:avLst/>
          </a:prstGeom>
          <a:noFill/>
        </p:spPr>
      </p:pic>
      <p:pic>
        <p:nvPicPr>
          <p:cNvPr id="46083" name="Picture 3" descr="C:\Users\Тамара\Documents\Зарница  День Победы 2014\9 мая  митинг (7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4664"/>
            <a:ext cx="3559615" cy="23042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Тамара\Documents\для Т.М\DSCF48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548680"/>
            <a:ext cx="2796819" cy="209761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4" name="Picture 1" descr="C:\Users\Тамара\Desktop\юбилей КШ 2014\10 летие  Павловской Кадетки\DSC_00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3949948" cy="20882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graphicFrame>
        <p:nvGraphicFramePr>
          <p:cNvPr id="5" name="Диаграмма 4"/>
          <p:cNvGraphicFramePr/>
          <p:nvPr/>
        </p:nvGraphicFramePr>
        <p:xfrm>
          <a:off x="467544" y="40466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572000" y="3789040"/>
          <a:ext cx="4320480" cy="2599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Прямая со стрелкой 47"/>
          <p:cNvCxnSpPr/>
          <p:nvPr/>
        </p:nvCxnSpPr>
        <p:spPr>
          <a:xfrm>
            <a:off x="3275856" y="3068960"/>
            <a:ext cx="2304256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3491880" y="2924944"/>
            <a:ext cx="216024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3" idx="2"/>
          </p:cNvCxnSpPr>
          <p:nvPr/>
        </p:nvCxnSpPr>
        <p:spPr>
          <a:xfrm>
            <a:off x="7020272" y="393305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1979712" y="393305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3347864" y="4941168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3275856" y="2636912"/>
            <a:ext cx="23042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652120" y="2204864"/>
            <a:ext cx="2736304" cy="17281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Честь и достоинство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4509120"/>
            <a:ext cx="2736304" cy="17281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Забота и милосердие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204864"/>
            <a:ext cx="2736304" cy="17281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Гордость и призвание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437112"/>
            <a:ext cx="2736304" cy="17281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Самоотверженность и преодоление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C:\Users\Тамара\Desktop\кш\10 летие  Павловской Кадетки\DSC_014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3" y="5229200"/>
            <a:ext cx="1440159" cy="144630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Рисунок 7" descr="C:\Users\Тамара\Desktop\кш\10 летие  Павловской Кадетки\DSC_010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484784"/>
            <a:ext cx="1440160" cy="194421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Рисунок 9" descr="C:\Users\Тамара\Desktop\Петропавловка 06_13\IMG_062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573016"/>
            <a:ext cx="1440160" cy="15516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55576" y="2276872"/>
            <a:ext cx="2568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Нравственные чувства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68144" y="2276872"/>
            <a:ext cx="2328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Нравственный облик</a:t>
            </a:r>
            <a:endParaRPr lang="ru-RU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52120" y="4581128"/>
            <a:ext cx="274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Нравственное поведение</a:t>
            </a:r>
            <a:endParaRPr lang="ru-RU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755576" y="4509120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Нравственная позиция</a:t>
            </a:r>
            <a:endParaRPr lang="ru-RU" i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260648"/>
            <a:ext cx="784490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Направления</a:t>
            </a:r>
          </a:p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духовно-нравственного развития кадет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7584" y="3501008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868144" y="350100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827584" y="5805264"/>
            <a:ext cx="57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940152" y="5805264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IV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5373216"/>
            <a:ext cx="7308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  </a:t>
            </a:r>
            <a:r>
              <a:rPr lang="ru-RU" sz="2400" dirty="0" smtClean="0">
                <a:solidFill>
                  <a:srgbClr val="FFFF00"/>
                </a:solidFill>
              </a:rPr>
              <a:t>Дитятко что тесто: как замесил, так и выросло. 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                                                                                 </a:t>
            </a:r>
            <a:r>
              <a:rPr lang="ru-RU" sz="1400" i="1" dirty="0" smtClean="0">
                <a:solidFill>
                  <a:srgbClr val="FFFF00"/>
                </a:solidFill>
              </a:rPr>
              <a:t>  пословица</a:t>
            </a:r>
            <a:endParaRPr lang="ru-RU" sz="1400" i="1" dirty="0">
              <a:solidFill>
                <a:srgbClr val="FFFF00"/>
              </a:solidFill>
            </a:endParaRPr>
          </a:p>
        </p:txBody>
      </p:sp>
      <p:pic>
        <p:nvPicPr>
          <p:cNvPr id="62468" name="Picture 4" descr="D:\Тамара Михайловна\рабочий стол\Для календаря2013\IMG_23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560840" cy="36635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8496944" cy="6336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110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04664"/>
            <a:ext cx="1728192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83568" y="620688"/>
            <a:ext cx="280788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6C0000"/>
                </a:solidFill>
              </a:rPr>
              <a:t>ГБОУ кадетская школа</a:t>
            </a:r>
          </a:p>
          <a:p>
            <a:pPr algn="ctr"/>
            <a:r>
              <a:rPr lang="ru-RU" sz="2000" b="1" i="1" dirty="0" smtClean="0">
                <a:solidFill>
                  <a:srgbClr val="6C0000"/>
                </a:solidFill>
              </a:rPr>
              <a:t> Санкт-Петербурга</a:t>
            </a:r>
          </a:p>
          <a:p>
            <a:pPr algn="ctr"/>
            <a:r>
              <a:rPr lang="ru-RU" b="1" i="1" dirty="0" smtClean="0">
                <a:solidFill>
                  <a:srgbClr val="6C0000"/>
                </a:solidFill>
              </a:rPr>
              <a:t> </a:t>
            </a:r>
            <a:endParaRPr lang="ru-RU" b="1" i="1" dirty="0">
              <a:solidFill>
                <a:srgbClr val="6C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офицер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268413"/>
            <a:ext cx="625792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5" descr="S50014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365104"/>
            <a:ext cx="1905000" cy="14287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196" name="Рисунок 3" descr="напутственный молебен будущим защитникам Росси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1341438"/>
            <a:ext cx="1866900" cy="14097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197" name="Рисунок 1" descr="молебен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924944"/>
            <a:ext cx="1857375" cy="14001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539750" y="404813"/>
            <a:ext cx="70104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 i="1" dirty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Воспитательная программа «Сыны Отечества»</a:t>
            </a:r>
            <a:endParaRPr lang="ru-RU" sz="2400" dirty="0">
              <a:solidFill>
                <a:srgbClr val="FFFF00"/>
              </a:solidFill>
              <a:latin typeface="Calibri" pitchFamily="34" charset="0"/>
            </a:endParaRPr>
          </a:p>
          <a:p>
            <a:pPr eaLnBrk="0" hangingPunct="0"/>
            <a:endParaRPr lang="ru-RU" dirty="0">
              <a:latin typeface="Calibri" pitchFamily="34" charset="0"/>
            </a:endParaRPr>
          </a:p>
        </p:txBody>
      </p:sp>
      <p:sp>
        <p:nvSpPr>
          <p:cNvPr id="8199" name="Rectangle 25"/>
          <p:cNvSpPr>
            <a:spLocks noChangeArrowheads="1"/>
          </p:cNvSpPr>
          <p:nvPr/>
        </p:nvSpPr>
        <p:spPr bwMode="auto">
          <a:xfrm>
            <a:off x="2916238" y="4724400"/>
            <a:ext cx="32988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600" b="1" i="1" u="sng" dirty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Этапы реализации программы:</a:t>
            </a:r>
          </a:p>
          <a:p>
            <a:pPr eaLnBrk="0" hangingPunct="0"/>
            <a:endParaRPr lang="ru-RU" sz="1600" b="1" dirty="0">
              <a:solidFill>
                <a:srgbClr val="FFFF00"/>
              </a:solidFill>
              <a:latin typeface="Calibri" pitchFamily="34" charset="0"/>
            </a:endParaRPr>
          </a:p>
          <a:p>
            <a:pPr eaLnBrk="0" hangingPunct="0"/>
            <a:r>
              <a:rPr lang="ru-RU" sz="1600" b="1" dirty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1-ый этап – 2011-2012 учебный год</a:t>
            </a:r>
            <a:endParaRPr lang="ru-RU" sz="1600" b="1" dirty="0">
              <a:solidFill>
                <a:srgbClr val="FFFF00"/>
              </a:solidFill>
              <a:latin typeface="Calibri" pitchFamily="34" charset="0"/>
            </a:endParaRPr>
          </a:p>
          <a:p>
            <a:pPr eaLnBrk="0" hangingPunct="0"/>
            <a:r>
              <a:rPr lang="ru-RU" sz="1600" b="1" dirty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2-ой этап – 2012-2013 учебный год</a:t>
            </a:r>
            <a:endParaRPr lang="ru-RU" sz="1600" b="1" dirty="0">
              <a:solidFill>
                <a:srgbClr val="FFFF00"/>
              </a:solidFill>
              <a:latin typeface="Calibri" pitchFamily="34" charset="0"/>
            </a:endParaRPr>
          </a:p>
          <a:p>
            <a:pPr eaLnBrk="0" hangingPunct="0"/>
            <a:r>
              <a:rPr lang="ru-RU" sz="1600" b="1" dirty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3-ий этап – 2013-2014 учебный год</a:t>
            </a:r>
            <a:endParaRPr lang="ru-RU" sz="16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539750" y="476250"/>
            <a:ext cx="81359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  <a:ea typeface="+mj-ea"/>
                <a:cs typeface="+mj-cs"/>
              </a:rPr>
              <a:t>Основы формирования</a:t>
            </a:r>
            <a:endParaRPr lang="ru-RU" sz="2400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  <a:ea typeface="+mj-ea"/>
              <a:cs typeface="+mj-cs"/>
            </a:endParaRPr>
          </a:p>
          <a:p>
            <a:pPr algn="ctr">
              <a:defRPr/>
            </a:pPr>
            <a:r>
              <a:rPr lang="ru-RU" sz="24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  <a:ea typeface="+mj-ea"/>
                <a:cs typeface="+mj-cs"/>
              </a:rPr>
              <a:t>воспитательной системы школы</a:t>
            </a:r>
          </a:p>
        </p:txBody>
      </p:sp>
      <p:pic>
        <p:nvPicPr>
          <p:cNvPr id="12291" name="Рисунок 4" descr="S50014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480" y="4581128"/>
            <a:ext cx="2593209" cy="194367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2292" name="Picture 20" descr="IMG_007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581128"/>
            <a:ext cx="2638425" cy="19240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2293" name="Прямоугольник 7"/>
          <p:cNvSpPr>
            <a:spLocks noChangeArrowheads="1"/>
          </p:cNvSpPr>
          <p:nvPr/>
        </p:nvSpPr>
        <p:spPr bwMode="auto">
          <a:xfrm>
            <a:off x="3203848" y="1412776"/>
            <a:ext cx="5400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D09E00"/>
                </a:solidFill>
              </a:rPr>
              <a:t>Принцип отбора форм и методов педагогического воздействия,  формирующих </a:t>
            </a:r>
            <a:r>
              <a:rPr lang="ru-RU" dirty="0">
                <a:solidFill>
                  <a:srgbClr val="D09E00"/>
                </a:solidFill>
              </a:rPr>
              <a:t>основы гражданского поведения, </a:t>
            </a:r>
            <a:r>
              <a:rPr lang="ru-RU" dirty="0" smtClean="0">
                <a:solidFill>
                  <a:srgbClr val="D09E00"/>
                </a:solidFill>
              </a:rPr>
              <a:t>способствующих духовно-нравственному развитию кадет и  </a:t>
            </a:r>
            <a:r>
              <a:rPr lang="ru-RU" dirty="0">
                <a:solidFill>
                  <a:srgbClr val="D09E00"/>
                </a:solidFill>
              </a:rPr>
              <a:t>осознанному выбору будущей профессии .</a:t>
            </a:r>
          </a:p>
          <a:p>
            <a:pPr algn="just"/>
            <a:endParaRPr lang="ru-RU" dirty="0">
              <a:solidFill>
                <a:srgbClr val="D09E00"/>
              </a:solidFill>
            </a:endParaRPr>
          </a:p>
          <a:p>
            <a:pPr algn="just"/>
            <a:r>
              <a:rPr lang="ru-RU" b="1" dirty="0">
                <a:solidFill>
                  <a:srgbClr val="FFFF00"/>
                </a:solidFill>
              </a:rPr>
              <a:t>Достойное образование, физическая подготовка,  </a:t>
            </a:r>
            <a:r>
              <a:rPr lang="ru-RU" b="1" dirty="0" smtClean="0">
                <a:solidFill>
                  <a:srgbClr val="FFFF00"/>
                </a:solidFill>
              </a:rPr>
              <a:t>глубокое осмысление  кадетом </a:t>
            </a:r>
            <a:r>
              <a:rPr lang="ru-RU" b="1" dirty="0">
                <a:solidFill>
                  <a:srgbClr val="FFFF00"/>
                </a:solidFill>
              </a:rPr>
              <a:t>понятий «Долг», «Честь», «Родина» </a:t>
            </a:r>
            <a:r>
              <a:rPr lang="ru-RU" b="1" dirty="0" smtClean="0">
                <a:solidFill>
                  <a:srgbClr val="FFFF00"/>
                </a:solidFill>
              </a:rPr>
              <a:t>должны стать итогом  </a:t>
            </a:r>
            <a:r>
              <a:rPr lang="ru-RU" b="1" dirty="0">
                <a:solidFill>
                  <a:srgbClr val="FFFF00"/>
                </a:solidFill>
              </a:rPr>
              <a:t>мужского воспитания будущего защитника Отечества. </a:t>
            </a:r>
          </a:p>
        </p:txBody>
      </p:sp>
      <p:pic>
        <p:nvPicPr>
          <p:cNvPr id="12294" name="Picture 19" descr="DSCF98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4581525"/>
            <a:ext cx="2520950" cy="18907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2295" name="Picture 13" descr="кадеты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2087563" cy="2743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A261 cadet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332656"/>
            <a:ext cx="976313" cy="1112837"/>
          </a:xfrm>
          <a:prstGeom prst="rect">
            <a:avLst/>
          </a:prstGeom>
          <a:noFill/>
        </p:spPr>
      </p:pic>
      <p:pic>
        <p:nvPicPr>
          <p:cNvPr id="27653" name="Picture 5" descr=" Калашников Илья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268760"/>
            <a:ext cx="1231701" cy="33127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3779838" y="29241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611560" y="836712"/>
            <a:ext cx="5976119" cy="367240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1600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Духовно-нравственное воспитание личности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направлено на формирования её: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25252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нравственных чувств</a:t>
            </a:r>
            <a:r>
              <a:rPr lang="ru-RU" sz="1200" dirty="0" smtClean="0">
                <a:solidFill>
                  <a:srgbClr val="252525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1200" dirty="0" smtClean="0">
                <a:ea typeface="Times New Roman" pitchFamily="18" charset="0"/>
                <a:cs typeface="Arial" pitchFamily="34" charset="0"/>
              </a:rPr>
              <a:t>—</a:t>
            </a:r>
            <a:r>
              <a:rPr lang="ru-RU" sz="1400" dirty="0" smtClean="0">
                <a:ea typeface="Times New Roman" pitchFamily="18" charset="0"/>
                <a:cs typeface="Arial" pitchFamily="34" charset="0"/>
              </a:rPr>
              <a:t>совести, веры, гражданственности</a:t>
            </a:r>
            <a:r>
              <a:rPr lang="ru-RU" sz="1400" dirty="0" smtClean="0"/>
              <a:t> ;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25252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нравственного облика</a:t>
            </a:r>
            <a:r>
              <a:rPr lang="ru-RU" sz="1200" dirty="0" smtClean="0">
                <a:solidFill>
                  <a:srgbClr val="252525"/>
                </a:solidFill>
                <a:ea typeface="Times New Roman" pitchFamily="18" charset="0"/>
                <a:cs typeface="Arial" pitchFamily="34" charset="0"/>
              </a:rPr>
              <a:t> — </a:t>
            </a:r>
            <a:r>
              <a:rPr lang="ru-RU" sz="1400" dirty="0" smtClean="0">
                <a:solidFill>
                  <a:srgbClr val="252525"/>
                </a:solidFill>
                <a:ea typeface="Times New Roman" pitchFamily="18" charset="0"/>
                <a:cs typeface="Arial" pitchFamily="34" charset="0"/>
              </a:rPr>
              <a:t>честного совестливого сострадающего человека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25252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нравственной позиции</a:t>
            </a:r>
            <a:r>
              <a:rPr lang="ru-RU" sz="1200" b="1" i="1" dirty="0" smtClean="0">
                <a:solidFill>
                  <a:srgbClr val="252525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1200" dirty="0" smtClean="0">
                <a:solidFill>
                  <a:srgbClr val="252525"/>
                </a:solidFill>
                <a:ea typeface="Times New Roman" pitchFamily="18" charset="0"/>
                <a:cs typeface="Arial" pitchFamily="34" charset="0"/>
              </a:rPr>
              <a:t>—</a:t>
            </a:r>
            <a:r>
              <a:rPr lang="ru-RU" sz="1200" dirty="0" smtClean="0">
                <a:solidFill>
                  <a:srgbClr val="25252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способности к различению</a:t>
            </a:r>
            <a:r>
              <a:rPr lang="ru-RU" sz="1200" dirty="0" smtClean="0">
                <a:ea typeface="Times New Roman" pitchFamily="18" charset="0"/>
                <a:cs typeface="Arial" pitchFamily="34" charset="0"/>
              </a:rPr>
              <a:t> 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добра и зла,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проявлению</a:t>
            </a:r>
            <a:r>
              <a:rPr lang="ru-RU" sz="1200" dirty="0" smtClean="0">
                <a:ea typeface="Times New Roman" pitchFamily="18" charset="0"/>
                <a:cs typeface="Arial" pitchFamily="34" charset="0"/>
              </a:rPr>
              <a:t> 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самоотверженности;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25252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нравственного поведения</a:t>
            </a:r>
            <a:r>
              <a:rPr lang="ru-RU" sz="1200" dirty="0" smtClean="0">
                <a:solidFill>
                  <a:srgbClr val="252525"/>
                </a:solidFill>
                <a:ea typeface="Times New Roman" pitchFamily="18" charset="0"/>
                <a:cs typeface="Arial" pitchFamily="34" charset="0"/>
              </a:rPr>
              <a:t> —</a:t>
            </a:r>
            <a:r>
              <a:rPr lang="ru-RU" sz="1200" dirty="0" smtClean="0">
                <a:solidFill>
                  <a:srgbClr val="25252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готовности служения людям и Отечеству 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200" b="1" dirty="0">
              <a:solidFill>
                <a:srgbClr val="FFFF00"/>
              </a:solidFill>
            </a:endParaRPr>
          </a:p>
        </p:txBody>
      </p:sp>
      <p:pic>
        <p:nvPicPr>
          <p:cNvPr id="13" name="Рисунок 12" descr="C:\Users\Тамара\Desktop\кш\10 летие  Павловской Кадетки\DSC_008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797152"/>
            <a:ext cx="3816424" cy="16561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4" name="Рисунок 13" descr="C:\Users\Тамара\Desktop\кш\10 летие  Павловской Кадетки\DSC_005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797152"/>
            <a:ext cx="2880320" cy="16561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1052736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Воспитание есть усвоение хороших привычек.  </a:t>
            </a:r>
            <a:r>
              <a:rPr lang="ru-RU" sz="1200" i="1" dirty="0" smtClean="0">
                <a:solidFill>
                  <a:srgbClr val="FFFF00"/>
                </a:solidFill>
              </a:rPr>
              <a:t> Платон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амара\Desktop\юбилей КШ 2014\Петропавловка 06_13\IMG_06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8892480" cy="56836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2" y="10527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воспитание у детей чувства достоинства, чести и </a:t>
            </a:r>
            <a:r>
              <a:rPr lang="ru-RU" b="1" dirty="0" smtClean="0">
                <a:solidFill>
                  <a:srgbClr val="C00000"/>
                </a:solidFill>
              </a:rPr>
              <a:t>честности;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9168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развитие в детской среде ответственности и выбора, принципов коллективизма и солидарности, духа милосердия и </a:t>
            </a:r>
            <a:r>
              <a:rPr lang="ru-RU" b="1" dirty="0" smtClean="0">
                <a:solidFill>
                  <a:srgbClr val="C00000"/>
                </a:solidFill>
              </a:rPr>
              <a:t>сострадания;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33569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расширение сотрудничества между государством, обществом, традиционными религиозными общинами  в сфере духовно-нравственного воспитания </a:t>
            </a:r>
            <a:r>
              <a:rPr lang="ru-RU" b="1" dirty="0" smtClean="0">
                <a:solidFill>
                  <a:srgbClr val="C00000"/>
                </a:solidFill>
              </a:rPr>
              <a:t>детей;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868144" y="764704"/>
            <a:ext cx="29523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Т Р А Т Е ГИ 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РАЗВИТИЯ  ВОСПИТАНИЯ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 РОССИЙСКОЙ ФЕДЕРАЦИИ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ПЕРИОД  ДО 2025 ГОДА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Прямая со стрелкой 47"/>
          <p:cNvCxnSpPr/>
          <p:nvPr/>
        </p:nvCxnSpPr>
        <p:spPr>
          <a:xfrm>
            <a:off x="3275856" y="3068960"/>
            <a:ext cx="2304256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3491880" y="2924944"/>
            <a:ext cx="216024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3" idx="2"/>
          </p:cNvCxnSpPr>
          <p:nvPr/>
        </p:nvCxnSpPr>
        <p:spPr>
          <a:xfrm>
            <a:off x="7020272" y="393305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1979712" y="393305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3347864" y="4941168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3275856" y="2636912"/>
            <a:ext cx="23042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652120" y="2204864"/>
            <a:ext cx="2736304" cy="17281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Честь и достоинство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4509120"/>
            <a:ext cx="2736304" cy="17281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Забота и милосердие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204864"/>
            <a:ext cx="2736304" cy="17281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Гордость и призвание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437112"/>
            <a:ext cx="2736304" cy="17281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Самоотверженность и преодоление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C:\Users\Тамара\Desktop\кш\10 летие  Павловской Кадетки\DSC_014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3" y="5229200"/>
            <a:ext cx="1440159" cy="144630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Рисунок 7" descr="C:\Users\Тамара\Desktop\кш\10 летие  Павловской Кадетки\DSC_010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484784"/>
            <a:ext cx="1440160" cy="194421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Рисунок 9" descr="C:\Users\Тамара\Desktop\Петропавловка 06_13\IMG_062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573016"/>
            <a:ext cx="1440160" cy="15516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55576" y="2276872"/>
            <a:ext cx="2568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Нравственные чувства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68144" y="2276872"/>
            <a:ext cx="2328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Нравственный облик</a:t>
            </a:r>
            <a:endParaRPr lang="ru-RU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52120" y="4581128"/>
            <a:ext cx="274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Нравственное поведение</a:t>
            </a:r>
            <a:endParaRPr lang="ru-RU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755576" y="4509120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Нравственная позиция</a:t>
            </a:r>
            <a:endParaRPr lang="ru-RU" i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260648"/>
            <a:ext cx="784490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Направления</a:t>
            </a:r>
          </a:p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духовно-нравственного развития кадет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7584" y="3501008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724128" y="350100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27584" y="5661248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III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5805264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IV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lumMod val="60000"/>
            <a:lumOff val="40000"/>
          </a:schemeClr>
        </a:solidFill>
      </a:spPr>
      <a:bodyPr rtlCol="0" anchor="ctr"/>
      <a:lstStyle>
        <a:defPPr algn="ctr">
          <a:defRPr sz="2400" b="1" dirty="0" smtClean="0">
            <a:solidFill>
              <a:srgbClr val="FF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</TotalTime>
  <Words>896</Words>
  <Application>Microsoft Office PowerPoint</Application>
  <PresentationFormat>Экран (4:3)</PresentationFormat>
  <Paragraphs>227</Paragraphs>
  <Slides>44</Slides>
  <Notes>14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6" baseType="lpstr">
      <vt:lpstr>Тема Office</vt:lpstr>
      <vt:lpstr>Диаграмма</vt:lpstr>
      <vt:lpstr>Презентация PowerPoint</vt:lpstr>
      <vt:lpstr>Презентация PowerPoint</vt:lpstr>
      <vt:lpstr> Приоритеты  в сфере гражданского и патриотического  воспитания </vt:lpstr>
      <vt:lpstr>Инновационные направления  программ развития школы в 2005 -2010 годах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Реализация принципа  мужского воспитания «Делай как я!»  через  особые формы воспитательной работы,  корректирующие поведение кадет и воспитанников. </vt:lpstr>
      <vt:lpstr>Включение кадет и воспитанников в организаторский процесс   </vt:lpstr>
      <vt:lpstr> Отработка командных навыков, организаторских умений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Тамара</dc:creator>
  <cp:lastModifiedBy>Мусаева Тамара Михайловсна</cp:lastModifiedBy>
  <cp:revision>160</cp:revision>
  <dcterms:created xsi:type="dcterms:W3CDTF">2015-02-14T07:24:34Z</dcterms:created>
  <dcterms:modified xsi:type="dcterms:W3CDTF">2022-04-07T06:46:51Z</dcterms:modified>
</cp:coreProperties>
</file>