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8" d="100"/>
          <a:sy n="118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4/6/2022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173345" y="493615"/>
            <a:ext cx="7371844" cy="4736080"/>
          </a:xfrm>
        </p:spPr>
        <p:txBody>
          <a:bodyPr>
            <a:normAutofit/>
          </a:bodyPr>
          <a:lstStyle/>
          <a:p>
            <a:pPr algn="r"/>
            <a:r>
              <a:rPr lang="ru-RU" sz="4400" dirty="0" smtClean="0">
                <a:latin typeface="London"/>
                <a:cs typeface="London"/>
              </a:rPr>
              <a:t>Виды экономической деятельности </a:t>
            </a:r>
            <a:br>
              <a:rPr lang="ru-RU" sz="4400" dirty="0" smtClean="0">
                <a:latin typeface="London"/>
                <a:cs typeface="London"/>
              </a:rPr>
            </a:br>
            <a:r>
              <a:rPr lang="ru-RU" sz="4400" dirty="0" smtClean="0">
                <a:solidFill>
                  <a:schemeClr val="bg1"/>
                </a:solidFill>
                <a:latin typeface="London"/>
                <a:cs typeface="London"/>
              </a:rPr>
              <a:t>в детской литературе</a:t>
            </a:r>
            <a:endParaRPr lang="ru-RU" sz="4400" dirty="0">
              <a:solidFill>
                <a:schemeClr val="bg1"/>
              </a:solidFill>
              <a:latin typeface="London"/>
              <a:cs typeface="London"/>
            </a:endParaRPr>
          </a:p>
        </p:txBody>
      </p:sp>
    </p:spTree>
    <p:extLst>
      <p:ext uri="{BB962C8B-B14F-4D97-AF65-F5344CB8AC3E}">
        <p14:creationId xmlns:p14="http://schemas.microsoft.com/office/powerpoint/2010/main" val="3817620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atin typeface="London"/>
                <a:cs typeface="London"/>
              </a:rPr>
              <a:t>Старт-АП.</a:t>
            </a:r>
            <a:br>
              <a:rPr lang="ru-RU" sz="4400" dirty="0" smtClean="0">
                <a:latin typeface="London"/>
                <a:cs typeface="London"/>
              </a:rPr>
            </a:br>
            <a:r>
              <a:rPr lang="ru-RU" sz="4400" dirty="0" smtClean="0">
                <a:latin typeface="London"/>
                <a:cs typeface="London"/>
              </a:rPr>
              <a:t>Предпринимательство.</a:t>
            </a:r>
            <a:endParaRPr lang="ru-RU" sz="4400" dirty="0">
              <a:latin typeface="London"/>
              <a:cs typeface="Londo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087" y="1629983"/>
            <a:ext cx="82606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Шарль Перро «Кот в сапогах»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6128" y="4240227"/>
            <a:ext cx="8260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omic Sans MS"/>
                <a:cs typeface="Comic Sans MS"/>
              </a:rPr>
              <a:t>Дайте-ка мне мешок да закажите пару сапог, чтобы было легче бродить по кустарникам, и вы сами увидите, что вас не так уж обидели, как это вам сейчас кажется.</a:t>
            </a:r>
          </a:p>
        </p:txBody>
      </p:sp>
      <p:pic>
        <p:nvPicPr>
          <p:cNvPr id="7" name="Изображение 6" descr="5-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2420888"/>
            <a:ext cx="2234528" cy="1520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Изображение 7" descr="t9_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123" y="2129110"/>
            <a:ext cx="1496759" cy="1811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98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London"/>
                <a:cs typeface="London"/>
              </a:rPr>
              <a:t>«Экономика» и «Дети»</a:t>
            </a:r>
            <a:endParaRPr lang="ru-RU" sz="6000" dirty="0">
              <a:latin typeface="London"/>
              <a:cs typeface="Londo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6763" y="2100701"/>
            <a:ext cx="8698493" cy="4757299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Совместимы ли эти понятия?</a:t>
            </a:r>
            <a:endParaRPr lang="en-US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ru-RU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 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ДА!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  <a:p>
            <a:pPr marL="0" indent="0" algn="ctr">
              <a:lnSpc>
                <a:spcPct val="90000"/>
              </a:lnSpc>
              <a:buNone/>
            </a:pPr>
            <a:endParaRPr lang="ru-RU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tx1"/>
                </a:solidFill>
                <a:latin typeface="Comic Sans MS"/>
                <a:cs typeface="Comic Sans MS"/>
              </a:rPr>
              <a:t>Приобщение детей к экономической грамотности начинается в дошкольном возрасте.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tx1"/>
                </a:solidFill>
                <a:latin typeface="Comic Sans MS"/>
                <a:cs typeface="Comic Sans MS"/>
              </a:rPr>
              <a:t>Например, с чтения детской литературы.</a:t>
            </a:r>
          </a:p>
          <a:p>
            <a:pPr>
              <a:lnSpc>
                <a:spcPct val="90000"/>
              </a:lnSpc>
            </a:pP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889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latin typeface="London"/>
                <a:cs typeface="London"/>
              </a:rPr>
              <a:t>Сельское </a:t>
            </a:r>
            <a:r>
              <a:rPr lang="ru-RU" sz="4400" dirty="0" smtClean="0">
                <a:latin typeface="London"/>
                <a:cs typeface="London"/>
              </a:rPr>
              <a:t>хозяйство.</a:t>
            </a:r>
            <a:r>
              <a:rPr lang="ru-RU" sz="4400" dirty="0">
                <a:latin typeface="London"/>
                <a:cs typeface="London"/>
              </a:rPr>
              <a:t/>
            </a:r>
            <a:br>
              <a:rPr lang="ru-RU" sz="4400" dirty="0">
                <a:latin typeface="London"/>
                <a:cs typeface="London"/>
              </a:rPr>
            </a:br>
            <a:r>
              <a:rPr lang="ru-RU" sz="4400" dirty="0" smtClean="0">
                <a:latin typeface="London"/>
                <a:cs typeface="London"/>
              </a:rPr>
              <a:t>Коллективный труд. </a:t>
            </a:r>
            <a:endParaRPr lang="ru-RU" sz="4400" dirty="0">
              <a:latin typeface="London"/>
              <a:cs typeface="Londo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350" y="1671995"/>
            <a:ext cx="7421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Русская народная сказка «Репка»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6375" y="4062202"/>
            <a:ext cx="78290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/>
                <a:cs typeface="Comic Sans MS"/>
              </a:rPr>
              <a:t>Посадил дед репку. Выросла репка большая-пребольшая.</a:t>
            </a:r>
          </a:p>
          <a:p>
            <a:r>
              <a:rPr lang="ru-RU" dirty="0" smtClean="0">
                <a:latin typeface="Comic Sans MS"/>
                <a:cs typeface="Comic Sans MS"/>
              </a:rPr>
              <a:t>Стал дед репку из </a:t>
            </a:r>
            <a:r>
              <a:rPr lang="ru-RU" dirty="0">
                <a:latin typeface="Comic Sans MS"/>
                <a:cs typeface="Comic Sans MS"/>
              </a:rPr>
              <a:t>з</a:t>
            </a:r>
            <a:r>
              <a:rPr lang="ru-RU" dirty="0" smtClean="0">
                <a:latin typeface="Comic Sans MS"/>
                <a:cs typeface="Comic Sans MS"/>
              </a:rPr>
              <a:t>емли тащить. Тянет-потянет, а вытянуть не может</a:t>
            </a:r>
            <a:r>
              <a:rPr lang="mr-IN" dirty="0" smtClean="0">
                <a:latin typeface="Comic Sans MS"/>
                <a:cs typeface="Comic Sans MS"/>
              </a:rPr>
              <a:t>…</a:t>
            </a:r>
            <a:endParaRPr lang="ru-RU" dirty="0" smtClean="0">
              <a:latin typeface="Comic Sans MS"/>
              <a:cs typeface="Comic Sans MS"/>
            </a:endParaRPr>
          </a:p>
          <a:p>
            <a:endParaRPr lang="ru-RU" dirty="0">
              <a:latin typeface="Comic Sans MS"/>
              <a:cs typeface="Comic Sans MS"/>
            </a:endParaRPr>
          </a:p>
          <a:p>
            <a:r>
              <a:rPr lang="ru-RU" dirty="0" smtClean="0">
                <a:latin typeface="Comic Sans MS"/>
                <a:cs typeface="Comic Sans MS"/>
              </a:rPr>
              <a:t>Мышка </a:t>
            </a:r>
            <a:r>
              <a:rPr lang="ru-RU" dirty="0">
                <a:latin typeface="Comic Sans MS"/>
                <a:cs typeface="Comic Sans MS"/>
              </a:rPr>
              <a:t>за кошку, кошка за Жучку, Жучка за внучку, внучка за бабку, бабка за дедку, дедка за репку — тянут-потянут, вытянули репку!</a:t>
            </a:r>
          </a:p>
        </p:txBody>
      </p:sp>
      <p:pic>
        <p:nvPicPr>
          <p:cNvPr id="11" name="Изображение 10" descr="images-15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7" b="4571"/>
          <a:stretch/>
        </p:blipFill>
        <p:spPr>
          <a:xfrm>
            <a:off x="1944512" y="2318326"/>
            <a:ext cx="3525674" cy="1630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24859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31919" y="391513"/>
            <a:ext cx="8260672" cy="1039427"/>
          </a:xfrm>
        </p:spPr>
        <p:txBody>
          <a:bodyPr>
            <a:noAutofit/>
          </a:bodyPr>
          <a:lstStyle/>
          <a:p>
            <a:r>
              <a:rPr lang="ru-RU" sz="3600" dirty="0">
                <a:latin typeface="London"/>
                <a:cs typeface="London"/>
              </a:rPr>
              <a:t>Строительство.</a:t>
            </a:r>
            <a:br>
              <a:rPr lang="ru-RU" sz="3600" dirty="0">
                <a:latin typeface="London"/>
                <a:cs typeface="London"/>
              </a:rPr>
            </a:br>
            <a:r>
              <a:rPr lang="ru-RU" sz="3600" dirty="0" smtClean="0">
                <a:latin typeface="London"/>
                <a:cs typeface="London"/>
              </a:rPr>
              <a:t>Коллективный труд</a:t>
            </a:r>
            <a:r>
              <a:rPr lang="ru-RU" sz="4400" dirty="0" smtClean="0">
                <a:latin typeface="London"/>
                <a:cs typeface="London"/>
              </a:rPr>
              <a:t>. </a:t>
            </a:r>
            <a:endParaRPr lang="ru-RU" sz="4400" dirty="0">
              <a:latin typeface="London"/>
              <a:cs typeface="London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rcRect t="2585" b="2585"/>
          <a:stretch>
            <a:fillRect/>
          </a:stretch>
        </p:blipFill>
        <p:spPr>
          <a:xfrm>
            <a:off x="1192341" y="2381656"/>
            <a:ext cx="4083666" cy="2170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77683" y="1622095"/>
            <a:ext cx="8072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Русская народная сказка «Теремок»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5915" y="4911866"/>
            <a:ext cx="8253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omic Sans MS"/>
                <a:cs typeface="Comic Sans MS"/>
              </a:rPr>
              <a:t>Принялись они бревна носить, доски пилить — новый теремок строить.</a:t>
            </a:r>
          </a:p>
          <a:p>
            <a:r>
              <a:rPr lang="ru-RU" dirty="0">
                <a:latin typeface="Comic Sans MS"/>
                <a:cs typeface="Comic Sans MS"/>
              </a:rPr>
              <a:t>Лучше прежнего выстроили!</a:t>
            </a:r>
          </a:p>
        </p:txBody>
      </p:sp>
    </p:spTree>
    <p:extLst>
      <p:ext uri="{BB962C8B-B14F-4D97-AF65-F5344CB8AC3E}">
        <p14:creationId xmlns:p14="http://schemas.microsoft.com/office/powerpoint/2010/main" val="3731320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London"/>
                <a:cs typeface="London"/>
              </a:rPr>
              <a:t>Сельское хозяйство.</a:t>
            </a:r>
            <a:br>
              <a:rPr lang="ru-RU" sz="2800" b="1" dirty="0" smtClean="0">
                <a:latin typeface="London"/>
                <a:cs typeface="London"/>
              </a:rPr>
            </a:br>
            <a:r>
              <a:rPr lang="ru-RU" sz="2800" b="1" dirty="0" smtClean="0">
                <a:latin typeface="London"/>
                <a:cs typeface="London"/>
              </a:rPr>
              <a:t>Натуральная оплата труда </a:t>
            </a:r>
            <a:endParaRPr lang="ru-RU" sz="2800" b="1" dirty="0">
              <a:latin typeface="London"/>
              <a:cs typeface="London"/>
            </a:endParaRPr>
          </a:p>
        </p:txBody>
      </p:sp>
      <p:pic>
        <p:nvPicPr>
          <p:cNvPr id="9" name="Содержимое 8" descr="unnamed-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5" b="2095"/>
          <a:stretch>
            <a:fillRect/>
          </a:stretch>
        </p:blipFill>
        <p:spPr>
          <a:xfrm>
            <a:off x="1599488" y="3170928"/>
            <a:ext cx="3304285" cy="2420668"/>
          </a:xfrm>
        </p:spPr>
      </p:pic>
      <p:sp>
        <p:nvSpPr>
          <p:cNvPr id="5" name="TextBox 4"/>
          <p:cNvSpPr txBox="1"/>
          <p:nvPr/>
        </p:nvSpPr>
        <p:spPr>
          <a:xfrm>
            <a:off x="221296" y="1735325"/>
            <a:ext cx="54951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Русская народная сказка </a:t>
            </a:r>
          </a:p>
          <a:p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«Вершки и корешки»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05480" y="3170928"/>
            <a:ext cx="35308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latin typeface="Comic Sans MS"/>
                <a:cs typeface="Comic Sans MS"/>
              </a:rPr>
              <a:t>Посеяли и начали уговариваться, кому что брать. Мужик и говорит:</a:t>
            </a:r>
          </a:p>
          <a:p>
            <a:pPr algn="r"/>
            <a:r>
              <a:rPr lang="ru-RU" sz="2000" dirty="0">
                <a:latin typeface="Comic Sans MS"/>
                <a:cs typeface="Comic Sans MS"/>
              </a:rPr>
              <a:t>— Я возьму себе корешки, а тебе Мишка достанутся вершки.</a:t>
            </a:r>
          </a:p>
        </p:txBody>
      </p:sp>
    </p:spTree>
    <p:extLst>
      <p:ext uri="{BB962C8B-B14F-4D97-AF65-F5344CB8AC3E}">
        <p14:creationId xmlns:p14="http://schemas.microsoft.com/office/powerpoint/2010/main" val="41469884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London"/>
                <a:cs typeface="London"/>
              </a:rPr>
              <a:t>Торговля. </a:t>
            </a:r>
            <a:br>
              <a:rPr lang="ru-RU" sz="3200" dirty="0" smtClean="0">
                <a:latin typeface="London"/>
                <a:cs typeface="London"/>
              </a:rPr>
            </a:br>
            <a:r>
              <a:rPr lang="ru-RU" sz="3200" dirty="0" smtClean="0">
                <a:latin typeface="London"/>
                <a:cs typeface="London"/>
              </a:rPr>
              <a:t>Покупательная способность </a:t>
            </a:r>
            <a:endParaRPr lang="ru-RU" sz="3200" dirty="0">
              <a:latin typeface="London"/>
              <a:cs typeface="London"/>
            </a:endParaRPr>
          </a:p>
        </p:txBody>
      </p:sp>
      <p:pic>
        <p:nvPicPr>
          <p:cNvPr id="8" name="Содержимое 7" descr="1441182085_04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192422" y="3029231"/>
            <a:ext cx="2213099" cy="1661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6128" y="1622095"/>
            <a:ext cx="8443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К.И. Чуковский «Муха-</a:t>
            </a:r>
            <a:r>
              <a:rPr lang="ru-RU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Ц</a:t>
            </a:r>
            <a:r>
              <a:rPr lang="ru-RU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окотуха»</a:t>
            </a: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554" y="5521241"/>
            <a:ext cx="8579555" cy="138499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r"/>
            <a:r>
              <a:rPr lang="ru-RU" sz="2800" dirty="0">
                <a:latin typeface="Comic Sans MS"/>
                <a:cs typeface="Comic Sans MS"/>
              </a:rPr>
              <a:t>Муха по полю пошла, </a:t>
            </a:r>
            <a:endParaRPr lang="ru-RU" sz="2800" dirty="0" smtClean="0">
              <a:latin typeface="Comic Sans MS"/>
              <a:cs typeface="Comic Sans MS"/>
            </a:endParaRPr>
          </a:p>
          <a:p>
            <a:pPr algn="r"/>
            <a:r>
              <a:rPr lang="ru-RU" sz="2800" dirty="0" smtClean="0">
                <a:latin typeface="Comic Sans MS"/>
                <a:cs typeface="Comic Sans MS"/>
              </a:rPr>
              <a:t>Муха </a:t>
            </a:r>
            <a:r>
              <a:rPr lang="ru-RU" sz="2800" dirty="0">
                <a:latin typeface="Comic Sans MS"/>
                <a:cs typeface="Comic Sans MS"/>
              </a:rPr>
              <a:t>денежку нашла</a:t>
            </a:r>
            <a:r>
              <a:rPr lang="ru-RU" sz="2800" dirty="0" smtClean="0">
                <a:latin typeface="Comic Sans MS"/>
                <a:cs typeface="Comic Sans MS"/>
              </a:rPr>
              <a:t>.</a:t>
            </a:r>
          </a:p>
          <a:p>
            <a:pPr algn="r"/>
            <a:endParaRPr lang="ru-RU" sz="2800" dirty="0">
              <a:latin typeface="Comic Sans MS"/>
              <a:cs typeface="Comic Sans MS"/>
            </a:endParaRPr>
          </a:p>
          <a:p>
            <a:pPr algn="r"/>
            <a:r>
              <a:rPr lang="ru-RU" sz="2800" dirty="0" smtClean="0">
                <a:latin typeface="Comic Sans MS"/>
                <a:cs typeface="Comic Sans MS"/>
              </a:rPr>
              <a:t>Пошла </a:t>
            </a:r>
            <a:r>
              <a:rPr lang="ru-RU" sz="2800" dirty="0">
                <a:latin typeface="Comic Sans MS"/>
                <a:cs typeface="Comic Sans MS"/>
              </a:rPr>
              <a:t>Муха на базар </a:t>
            </a:r>
          </a:p>
          <a:p>
            <a:pPr algn="r"/>
            <a:r>
              <a:rPr lang="ru-RU" sz="2800" dirty="0">
                <a:latin typeface="Comic Sans MS"/>
                <a:cs typeface="Comic Sans MS"/>
              </a:rPr>
              <a:t>И купила самовар</a:t>
            </a:r>
          </a:p>
        </p:txBody>
      </p:sp>
      <p:pic>
        <p:nvPicPr>
          <p:cNvPr id="9" name="Изображение 8" descr="1441182132_03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57" b="13737"/>
          <a:stretch/>
        </p:blipFill>
        <p:spPr>
          <a:xfrm>
            <a:off x="693163" y="2725275"/>
            <a:ext cx="2648847" cy="2043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3578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562650" cy="1039427"/>
          </a:xfrm>
        </p:spPr>
        <p:txBody>
          <a:bodyPr>
            <a:noAutofit/>
          </a:bodyPr>
          <a:lstStyle/>
          <a:p>
            <a:r>
              <a:rPr lang="ru-RU" sz="4400" dirty="0">
                <a:latin typeface="London"/>
                <a:cs typeface="London"/>
              </a:rPr>
              <a:t>Домашнее </a:t>
            </a:r>
            <a:r>
              <a:rPr lang="ru-RU" sz="4400" dirty="0" err="1" smtClean="0">
                <a:latin typeface="London"/>
                <a:cs typeface="London"/>
              </a:rPr>
              <a:t>хозяйстВО</a:t>
            </a:r>
            <a:r>
              <a:rPr lang="ru-RU" sz="4400" dirty="0" smtClean="0">
                <a:latin typeface="London"/>
                <a:cs typeface="London"/>
              </a:rPr>
              <a:t>.</a:t>
            </a:r>
            <a:br>
              <a:rPr lang="ru-RU" sz="4400" dirty="0" smtClean="0">
                <a:latin typeface="London"/>
                <a:cs typeface="London"/>
              </a:rPr>
            </a:br>
            <a:r>
              <a:rPr lang="ru-RU" sz="4400" dirty="0" smtClean="0">
                <a:latin typeface="London"/>
                <a:cs typeface="London"/>
              </a:rPr>
              <a:t>ДВИЖИМОЕ ИМУЩЕСТВО.</a:t>
            </a:r>
            <a:endParaRPr lang="ru-RU" sz="4400" dirty="0">
              <a:latin typeface="London"/>
              <a:cs typeface="Londo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333" y="1514067"/>
            <a:ext cx="665679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К.И. Чуковский «</a:t>
            </a:r>
            <a:r>
              <a:rPr lang="ru-RU" sz="3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Федорино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 горе»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</p:txBody>
      </p:sp>
      <p:pic>
        <p:nvPicPr>
          <p:cNvPr id="10" name="Изображение 9" descr="img_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011" y="2222488"/>
            <a:ext cx="3253690" cy="4464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Изображение 10" descr="img_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33" y="2222488"/>
            <a:ext cx="3108678" cy="4464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6759221" y="2222826"/>
            <a:ext cx="23847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omic Sans MS"/>
                <a:cs typeface="Comic Sans MS"/>
              </a:rPr>
              <a:t>Сварила бы баба щи,</a:t>
            </a:r>
          </a:p>
          <a:p>
            <a:r>
              <a:rPr lang="ru-RU" dirty="0">
                <a:latin typeface="Comic Sans MS"/>
                <a:cs typeface="Comic Sans MS"/>
              </a:rPr>
              <a:t>Да кастрюлю поди поищи!</a:t>
            </a:r>
          </a:p>
          <a:p>
            <a:r>
              <a:rPr lang="ru-RU" dirty="0">
                <a:latin typeface="Comic Sans MS"/>
                <a:cs typeface="Comic Sans MS"/>
              </a:rPr>
              <a:t>И чашки ушли, и стаканы,</a:t>
            </a:r>
          </a:p>
          <a:p>
            <a:r>
              <a:rPr lang="ru-RU" dirty="0">
                <a:latin typeface="Comic Sans MS"/>
                <a:cs typeface="Comic Sans MS"/>
              </a:rPr>
              <a:t>Остались одни тараканы.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791676" y="4728706"/>
            <a:ext cx="2197102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omic Sans MS"/>
                <a:cs typeface="Comic Sans MS"/>
              </a:rPr>
              <a:t>А на белой </a:t>
            </a:r>
            <a:r>
              <a:rPr lang="ru-RU" dirty="0" err="1">
                <a:latin typeface="Comic Sans MS"/>
                <a:cs typeface="Comic Sans MS"/>
              </a:rPr>
              <a:t>табуреточке</a:t>
            </a:r>
            <a:endParaRPr lang="ru-RU" dirty="0">
              <a:latin typeface="Comic Sans MS"/>
              <a:cs typeface="Comic Sans MS"/>
            </a:endParaRPr>
          </a:p>
          <a:p>
            <a:r>
              <a:rPr lang="ru-RU" dirty="0">
                <a:latin typeface="Comic Sans MS"/>
                <a:cs typeface="Comic Sans MS"/>
              </a:rPr>
              <a:t>Да на вышитой салфеточке</a:t>
            </a:r>
          </a:p>
          <a:p>
            <a:r>
              <a:rPr lang="ru-RU" dirty="0">
                <a:latin typeface="Comic Sans MS"/>
                <a:cs typeface="Comic Sans MS"/>
              </a:rPr>
              <a:t>Самовар стоит,</a:t>
            </a:r>
          </a:p>
          <a:p>
            <a:r>
              <a:rPr lang="ru-RU" dirty="0">
                <a:latin typeface="Comic Sans MS"/>
                <a:cs typeface="Comic Sans MS"/>
              </a:rPr>
              <a:t>Словно жар горит</a:t>
            </a:r>
          </a:p>
        </p:txBody>
      </p:sp>
    </p:spTree>
    <p:extLst>
      <p:ext uri="{BB962C8B-B14F-4D97-AF65-F5344CB8AC3E}">
        <p14:creationId xmlns:p14="http://schemas.microsoft.com/office/powerpoint/2010/main" val="29524433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London"/>
                <a:cs typeface="London"/>
              </a:rPr>
              <a:t>Посредничество. </a:t>
            </a:r>
            <a:br>
              <a:rPr lang="ru-RU" sz="3600" dirty="0" smtClean="0">
                <a:latin typeface="London"/>
                <a:cs typeface="London"/>
              </a:rPr>
            </a:br>
            <a:r>
              <a:rPr lang="ru-RU" sz="3600" dirty="0" smtClean="0">
                <a:latin typeface="London"/>
                <a:cs typeface="London"/>
              </a:rPr>
              <a:t>Удовлетворение Потребностей</a:t>
            </a:r>
            <a:r>
              <a:rPr lang="ru-RU" sz="4400" dirty="0" smtClean="0">
                <a:latin typeface="London"/>
                <a:cs typeface="London"/>
              </a:rPr>
              <a:t>.</a:t>
            </a:r>
            <a:endParaRPr lang="ru-RU" sz="4400" dirty="0">
              <a:latin typeface="London"/>
              <a:cs typeface="Londo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128" y="1622095"/>
            <a:ext cx="82606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А.С. Пушкин «Сказка о рыбаке и рыбке»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</p:txBody>
      </p:sp>
      <p:pic>
        <p:nvPicPr>
          <p:cNvPr id="4" name="Изображение 3" descr="01186bf0fd5a117296b743b38610088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559" y="2291537"/>
            <a:ext cx="2393643" cy="3089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зображение 6" descr="180978c92a99187869ec8224bec8ef8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841" y="2291538"/>
            <a:ext cx="2302827" cy="2960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99128" y="2291537"/>
            <a:ext cx="20714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Бог с тобою, золотая рыбка!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Твоего мне откупа не надо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9127" y="3491866"/>
            <a:ext cx="20714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«Смилуйся, государыня рыбка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!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Опять моя старуха бунтует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: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Уж не хочет быть она дворянкой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,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Хочет быть вольною царицей»</a:t>
            </a:r>
          </a:p>
        </p:txBody>
      </p:sp>
    </p:spTree>
    <p:extLst>
      <p:ext uri="{BB962C8B-B14F-4D97-AF65-F5344CB8AC3E}">
        <p14:creationId xmlns:p14="http://schemas.microsoft.com/office/powerpoint/2010/main" val="12233238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atin typeface="London"/>
                <a:cs typeface="London"/>
              </a:rPr>
              <a:t>Наёмный труд.</a:t>
            </a:r>
            <a:br>
              <a:rPr lang="ru-RU" sz="4400" dirty="0" smtClean="0">
                <a:latin typeface="London"/>
                <a:cs typeface="London"/>
              </a:rPr>
            </a:br>
            <a:r>
              <a:rPr lang="ru-RU" sz="4400" dirty="0" smtClean="0">
                <a:latin typeface="London"/>
                <a:cs typeface="London"/>
              </a:rPr>
              <a:t>Налогообложение.</a:t>
            </a:r>
            <a:endParaRPr lang="ru-RU" sz="4400" dirty="0">
              <a:latin typeface="London"/>
              <a:cs typeface="Londo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128" y="1622095"/>
            <a:ext cx="8260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А.С. Пушкин «Сказка о попе и работнике его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Балде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/>
                <a:cs typeface="Comic Sans MS"/>
              </a:rPr>
              <a:t>»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Comic Sans MS"/>
              <a:cs typeface="Comic Sans M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3687" y="5749568"/>
            <a:ext cx="8303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omic Sans MS"/>
                <a:cs typeface="Comic Sans MS"/>
              </a:rPr>
              <a:t>Слушай: платить обязались черти Мне оброк по самой моей смерти; Лучшего б не надобно дохода, Да есть на них недоимки за три года. </a:t>
            </a:r>
            <a:endParaRPr lang="ru-RU" dirty="0" smtClean="0">
              <a:latin typeface="Comic Sans MS"/>
              <a:cs typeface="Comic Sans MS"/>
            </a:endParaRPr>
          </a:p>
          <a:p>
            <a:r>
              <a:rPr lang="ru-RU" dirty="0" smtClean="0">
                <a:latin typeface="Comic Sans MS"/>
                <a:cs typeface="Comic Sans MS"/>
              </a:rPr>
              <a:t>Как </a:t>
            </a:r>
            <a:r>
              <a:rPr lang="ru-RU" dirty="0">
                <a:latin typeface="Comic Sans MS"/>
                <a:cs typeface="Comic Sans MS"/>
              </a:rPr>
              <a:t>наешься ты своей полбы, Собери-ка с чертей оброк мне полный</a:t>
            </a:r>
            <a:r>
              <a:rPr lang="ru-RU" dirty="0" smtClean="0">
                <a:latin typeface="Comic Sans MS"/>
                <a:cs typeface="Comic Sans MS"/>
              </a:rPr>
              <a:t>”</a:t>
            </a:r>
            <a:endParaRPr lang="ru-RU" dirty="0">
              <a:latin typeface="Comic Sans MS"/>
              <a:cs typeface="Comic Sans MS"/>
            </a:endParaRPr>
          </a:p>
        </p:txBody>
      </p:sp>
      <p:pic>
        <p:nvPicPr>
          <p:cNvPr id="6" name="Изображение 5" descr="skazka-o-pope-i-rabotnike-ego-bald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10"/>
          <a:stretch/>
        </p:blipFill>
        <p:spPr>
          <a:xfrm>
            <a:off x="553128" y="2206871"/>
            <a:ext cx="7419650" cy="3498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65344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236</TotalTime>
  <Words>368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Виды экономической деятельности  в детской литературе</vt:lpstr>
      <vt:lpstr>«Экономика» и «Дети»</vt:lpstr>
      <vt:lpstr>Сельское хозяйство. Коллективный труд. </vt:lpstr>
      <vt:lpstr>Строительство. Коллективный труд. </vt:lpstr>
      <vt:lpstr>Сельское хозяйство. Натуральная оплата труда </vt:lpstr>
      <vt:lpstr>Торговля.  Покупательная способность </vt:lpstr>
      <vt:lpstr>Домашнее хозяйстВО. ДВИЖИМОЕ ИМУЩЕСТВО.</vt:lpstr>
      <vt:lpstr>Посредничество.  Удовлетворение Потребностей.</vt:lpstr>
      <vt:lpstr>Наёмный труд. Налогообложение.</vt:lpstr>
      <vt:lpstr>Старт-АП. Предпринимательство.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экономической деятельности  в детской литературе</dc:title>
  <dc:creator>Сергей</dc:creator>
  <cp:lastModifiedBy>Nikola</cp:lastModifiedBy>
  <cp:revision>34</cp:revision>
  <dcterms:created xsi:type="dcterms:W3CDTF">2020-04-01T19:05:57Z</dcterms:created>
  <dcterms:modified xsi:type="dcterms:W3CDTF">2022-04-06T21:03:00Z</dcterms:modified>
</cp:coreProperties>
</file>