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6" r:id="rId2"/>
    <p:sldId id="258" r:id="rId3"/>
    <p:sldId id="256" r:id="rId4"/>
    <p:sldId id="259" r:id="rId5"/>
    <p:sldId id="262" r:id="rId6"/>
    <p:sldId id="260" r:id="rId7"/>
    <p:sldId id="263" r:id="rId8"/>
    <p:sldId id="264" r:id="rId9"/>
    <p:sldId id="265" r:id="rId10"/>
    <p:sldId id="268" r:id="rId11"/>
    <p:sldId id="267"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79" autoAdjust="0"/>
    <p:restoredTop sz="94660"/>
  </p:normalViewPr>
  <p:slideViewPr>
    <p:cSldViewPr>
      <p:cViewPr varScale="1">
        <p:scale>
          <a:sx n="46" d="100"/>
          <a:sy n="46" d="100"/>
        </p:scale>
        <p:origin x="-1334" y="-53"/>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08.04.2022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08.04.2022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08.04.2022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08.04.2022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08.04.2022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08.04.2022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08.04.2022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08.04.2022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08.04.2022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08.04.2022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08.04.2022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08.04.2022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7721" y="0"/>
            <a:ext cx="9161721" cy="6846912"/>
          </a:xfrm>
        </p:spPr>
      </p:pic>
      <p:sp>
        <p:nvSpPr>
          <p:cNvPr id="2" name="Заголовок 1"/>
          <p:cNvSpPr>
            <a:spLocks noGrp="1"/>
          </p:cNvSpPr>
          <p:nvPr>
            <p:ph type="title"/>
          </p:nvPr>
        </p:nvSpPr>
        <p:spPr>
          <a:xfrm>
            <a:off x="1691680" y="548680"/>
            <a:ext cx="7056784" cy="1296144"/>
          </a:xfrm>
        </p:spPr>
        <p:txBody>
          <a:bodyPr>
            <a:noAutofit/>
          </a:bodyPr>
          <a:lstStyle/>
          <a:p>
            <a:r>
              <a:rPr lang="tt-RU" sz="4800" b="1" dirty="0" smtClean="0">
                <a:solidFill>
                  <a:schemeClr val="bg1"/>
                </a:solidFill>
                <a:latin typeface="Times New Roman" pitchFamily="18" charset="0"/>
                <a:cs typeface="Times New Roman" pitchFamily="18" charset="0"/>
              </a:rPr>
              <a:t>Бабам үткән фронт юллары</a:t>
            </a:r>
            <a:endParaRPr lang="ru-RU" sz="4800" b="1" dirty="0">
              <a:solidFill>
                <a:schemeClr val="bg1"/>
              </a:solidFill>
              <a:latin typeface="Times New Roman" pitchFamily="18" charset="0"/>
              <a:cs typeface="Times New Roman" pitchFamily="18" charset="0"/>
            </a:endParaRPr>
          </a:p>
        </p:txBody>
      </p:sp>
      <p:sp>
        <p:nvSpPr>
          <p:cNvPr id="5" name="TextBox 4"/>
          <p:cNvSpPr txBox="1"/>
          <p:nvPr/>
        </p:nvSpPr>
        <p:spPr>
          <a:xfrm>
            <a:off x="3707904" y="1968771"/>
            <a:ext cx="4978780" cy="4031873"/>
          </a:xfrm>
          <a:prstGeom prst="rect">
            <a:avLst/>
          </a:prstGeom>
          <a:noFill/>
        </p:spPr>
        <p:txBody>
          <a:bodyPr wrap="square" rtlCol="0">
            <a:spAutoFit/>
          </a:bodyPr>
          <a:lstStyle/>
          <a:p>
            <a:r>
              <a:rPr lang="tt-RU" sz="3200" dirty="0" smtClean="0">
                <a:latin typeface="Times New Roman" pitchFamily="18" charset="0"/>
                <a:cs typeface="Times New Roman" pitchFamily="18" charset="0"/>
              </a:rPr>
              <a:t>Азнакай районы Урманай урта гомуми белем бирү мәктәбенең 1 нче сыйныф укучысы Валиуллин Ил</a:t>
            </a:r>
            <a:r>
              <a:rPr lang="ru-RU" sz="3200" dirty="0" err="1" smtClean="0">
                <a:latin typeface="Times New Roman" pitchFamily="18" charset="0"/>
                <a:cs typeface="Times New Roman" pitchFamily="18" charset="0"/>
              </a:rPr>
              <a:t>ьяс</a:t>
            </a:r>
            <a:r>
              <a:rPr lang="ru-RU" sz="3200" dirty="0" smtClean="0">
                <a:latin typeface="Times New Roman" pitchFamily="18" charset="0"/>
                <a:cs typeface="Times New Roman" pitchFamily="18" charset="0"/>
              </a:rPr>
              <a:t> Ф</a:t>
            </a:r>
            <a:r>
              <a:rPr lang="tt-RU" sz="3200" dirty="0">
                <a:latin typeface="Times New Roman" pitchFamily="18" charset="0"/>
                <a:cs typeface="Times New Roman" pitchFamily="18" charset="0"/>
              </a:rPr>
              <a:t>ә</a:t>
            </a:r>
            <a:r>
              <a:rPr lang="ru-RU" sz="3200" dirty="0" err="1" smtClean="0">
                <a:latin typeface="Times New Roman" pitchFamily="18" charset="0"/>
                <a:cs typeface="Times New Roman" pitchFamily="18" charset="0"/>
              </a:rPr>
              <a:t>нис</a:t>
            </a:r>
            <a:r>
              <a:rPr lang="ru-RU" sz="3200" dirty="0" smtClean="0">
                <a:latin typeface="Times New Roman" pitchFamily="18" charset="0"/>
                <a:cs typeface="Times New Roman" pitchFamily="18" charset="0"/>
              </a:rPr>
              <a:t> </a:t>
            </a:r>
            <a:r>
              <a:rPr lang="ru-RU" sz="3200" dirty="0" err="1" smtClean="0">
                <a:latin typeface="Times New Roman" pitchFamily="18" charset="0"/>
                <a:cs typeface="Times New Roman" pitchFamily="18" charset="0"/>
              </a:rPr>
              <a:t>улыны</a:t>
            </a:r>
            <a:r>
              <a:rPr lang="tt-RU" sz="3200" dirty="0" smtClean="0">
                <a:latin typeface="Times New Roman" pitchFamily="18" charset="0"/>
                <a:cs typeface="Times New Roman" pitchFamily="18" charset="0"/>
              </a:rPr>
              <a:t>ң эше.</a:t>
            </a:r>
          </a:p>
          <a:p>
            <a:endParaRPr lang="tt-RU" sz="3200" dirty="0">
              <a:latin typeface="Times New Roman" pitchFamily="18" charset="0"/>
              <a:cs typeface="Times New Roman" pitchFamily="18" charset="0"/>
            </a:endParaRPr>
          </a:p>
          <a:p>
            <a:r>
              <a:rPr lang="tt-RU" sz="3200" dirty="0" smtClean="0">
                <a:latin typeface="Times New Roman" pitchFamily="18" charset="0"/>
                <a:cs typeface="Times New Roman" pitchFamily="18" charset="0"/>
              </a:rPr>
              <a:t>Җитәкчесе: Хамидуллина Зәһинә Вазик кызы </a:t>
            </a:r>
            <a:endParaRPr lang="ru-RU" sz="3200" dirty="0">
              <a:latin typeface="Times New Roman" pitchFamily="18" charset="0"/>
              <a:cs typeface="Times New Roman" pitchFamily="18" charset="0"/>
            </a:endParaRPr>
          </a:p>
        </p:txBody>
      </p:sp>
    </p:spTree>
    <p:extLst>
      <p:ext uri="{BB962C8B-B14F-4D97-AF65-F5344CB8AC3E}">
        <p14:creationId xmlns:p14="http://schemas.microsoft.com/office/powerpoint/2010/main" val="1908696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p:spPr>
      </p:pic>
      <p:sp>
        <p:nvSpPr>
          <p:cNvPr id="2" name="Заголовок 1"/>
          <p:cNvSpPr>
            <a:spLocks noGrp="1"/>
          </p:cNvSpPr>
          <p:nvPr>
            <p:ph type="title"/>
          </p:nvPr>
        </p:nvSpPr>
        <p:spPr/>
        <p:txBody>
          <a:bodyPr/>
          <a:lstStyle/>
          <a:p>
            <a:endParaRPr lang="ru-RU"/>
          </a:p>
        </p:txBody>
      </p:sp>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87624" y="116632"/>
            <a:ext cx="7560840" cy="6552728"/>
          </a:xfrm>
          <a:prstGeom prst="rect">
            <a:avLst/>
          </a:prstGeom>
        </p:spPr>
      </p:pic>
    </p:spTree>
    <p:extLst>
      <p:ext uri="{BB962C8B-B14F-4D97-AF65-F5344CB8AC3E}">
        <p14:creationId xmlns:p14="http://schemas.microsoft.com/office/powerpoint/2010/main" val="5110825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0763" y="0"/>
            <a:ext cx="9154763" cy="6858000"/>
          </a:xfrm>
        </p:spPr>
      </p:pic>
      <p:sp>
        <p:nvSpPr>
          <p:cNvPr id="2" name="Заголовок 1"/>
          <p:cNvSpPr>
            <a:spLocks noGrp="1"/>
          </p:cNvSpPr>
          <p:nvPr>
            <p:ph type="title"/>
          </p:nvPr>
        </p:nvSpPr>
        <p:spPr/>
        <p:txBody>
          <a:bodyPr/>
          <a:lstStyle/>
          <a:p>
            <a:r>
              <a:rPr lang="ru-RU" b="1" dirty="0" err="1" smtClean="0">
                <a:solidFill>
                  <a:schemeClr val="bg1"/>
                </a:solidFill>
                <a:latin typeface="Times New Roman" pitchFamily="18" charset="0"/>
                <a:cs typeface="Times New Roman" pitchFamily="18" charset="0"/>
              </a:rPr>
              <a:t>Кулланылган</a:t>
            </a:r>
            <a:r>
              <a:rPr lang="ru-RU" b="1" dirty="0" smtClean="0">
                <a:solidFill>
                  <a:schemeClr val="bg1"/>
                </a:solidFill>
                <a:latin typeface="Times New Roman" pitchFamily="18" charset="0"/>
                <a:cs typeface="Times New Roman" pitchFamily="18" charset="0"/>
              </a:rPr>
              <a:t> </a:t>
            </a:r>
            <a:r>
              <a:rPr lang="ru-RU" b="1" dirty="0" err="1" smtClean="0">
                <a:solidFill>
                  <a:schemeClr val="bg1"/>
                </a:solidFill>
                <a:latin typeface="Times New Roman" pitchFamily="18" charset="0"/>
                <a:cs typeface="Times New Roman" pitchFamily="18" charset="0"/>
              </a:rPr>
              <a:t>әдәбият</a:t>
            </a:r>
            <a:r>
              <a:rPr lang="ru-RU" b="1" dirty="0" smtClean="0">
                <a:solidFill>
                  <a:schemeClr val="bg1"/>
                </a:solidFill>
                <a:latin typeface="Times New Roman" pitchFamily="18" charset="0"/>
                <a:cs typeface="Times New Roman" pitchFamily="18" charset="0"/>
              </a:rPr>
              <a:t> </a:t>
            </a:r>
            <a:r>
              <a:rPr lang="ru-RU" b="1" dirty="0" err="1" smtClean="0">
                <a:solidFill>
                  <a:schemeClr val="bg1"/>
                </a:solidFill>
                <a:latin typeface="Times New Roman" pitchFamily="18" charset="0"/>
                <a:cs typeface="Times New Roman" pitchFamily="18" charset="0"/>
              </a:rPr>
              <a:t>исемлеге</a:t>
            </a:r>
            <a:endParaRPr lang="ru-RU" b="1" dirty="0">
              <a:solidFill>
                <a:schemeClr val="bg1"/>
              </a:solidFill>
              <a:latin typeface="Times New Roman" pitchFamily="18" charset="0"/>
              <a:cs typeface="Times New Roman" pitchFamily="18" charset="0"/>
            </a:endParaRPr>
          </a:p>
        </p:txBody>
      </p:sp>
      <p:sp>
        <p:nvSpPr>
          <p:cNvPr id="5" name="TextBox 4"/>
          <p:cNvSpPr txBox="1"/>
          <p:nvPr/>
        </p:nvSpPr>
        <p:spPr>
          <a:xfrm>
            <a:off x="2923309" y="1484784"/>
            <a:ext cx="5760640" cy="3477875"/>
          </a:xfrm>
          <a:prstGeom prst="rect">
            <a:avLst/>
          </a:prstGeom>
          <a:noFill/>
        </p:spPr>
        <p:txBody>
          <a:bodyPr wrap="square" rtlCol="0">
            <a:spAutoFit/>
          </a:bodyPr>
          <a:lstStyle/>
          <a:p>
            <a:r>
              <a:rPr lang="tt-RU" sz="4400" dirty="0" smtClean="0">
                <a:latin typeface="Times New Roman" pitchFamily="18" charset="0"/>
                <a:cs typeface="Times New Roman" pitchFamily="18" charset="0"/>
              </a:rPr>
              <a:t>Фотолар - гаилә архивыннан алынды.</a:t>
            </a:r>
          </a:p>
          <a:p>
            <a:r>
              <a:rPr lang="tt-RU" sz="4400" dirty="0" smtClean="0">
                <a:latin typeface="Times New Roman" pitchFamily="18" charset="0"/>
                <a:cs typeface="Times New Roman" pitchFamily="18" charset="0"/>
              </a:rPr>
              <a:t>Мәгълүмат – “Бай тарихлы Урманай” китабыннан тупланды.</a:t>
            </a:r>
            <a:endParaRPr lang="ru-RU" sz="4400" dirty="0">
              <a:latin typeface="Times New Roman" pitchFamily="18" charset="0"/>
              <a:cs typeface="Times New Roman" pitchFamily="18" charset="0"/>
            </a:endParaRPr>
          </a:p>
        </p:txBody>
      </p:sp>
    </p:spTree>
    <p:extLst>
      <p:ext uri="{BB962C8B-B14F-4D97-AF65-F5344CB8AC3E}">
        <p14:creationId xmlns:p14="http://schemas.microsoft.com/office/powerpoint/2010/main" val="11583852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28" y="0"/>
            <a:ext cx="9139943" cy="6858000"/>
          </a:xfrm>
          <a:prstGeom prst="rect">
            <a:avLst/>
          </a:prstGeom>
        </p:spPr>
      </p:pic>
      <p:sp>
        <p:nvSpPr>
          <p:cNvPr id="3" name="Объект 2"/>
          <p:cNvSpPr>
            <a:spLocks noGrp="1"/>
          </p:cNvSpPr>
          <p:nvPr>
            <p:ph idx="1"/>
          </p:nvPr>
        </p:nvSpPr>
        <p:spPr>
          <a:xfrm>
            <a:off x="3059832" y="692696"/>
            <a:ext cx="5904656" cy="6336704"/>
          </a:xfrm>
        </p:spPr>
        <p:txBody>
          <a:bodyPr>
            <a:normAutofit fontScale="92500" lnSpcReduction="10000"/>
          </a:bodyPr>
          <a:lstStyle/>
          <a:p>
            <a:r>
              <a:rPr lang="tt-RU" dirty="0"/>
              <a:t>Максат: </a:t>
            </a:r>
            <a:endParaRPr lang="tt-RU" dirty="0" smtClean="0"/>
          </a:p>
          <a:p>
            <a:pPr marL="0" indent="0">
              <a:buNone/>
            </a:pPr>
            <a:r>
              <a:rPr lang="ru-RU" dirty="0"/>
              <a:t>  </a:t>
            </a:r>
            <a:r>
              <a:rPr lang="ru-RU" dirty="0" smtClean="0"/>
              <a:t>-</a:t>
            </a:r>
            <a:r>
              <a:rPr lang="ru-RU" dirty="0" err="1" smtClean="0"/>
              <a:t>классташларымны</a:t>
            </a:r>
            <a:r>
              <a:rPr lang="ru-RU" dirty="0" smtClean="0"/>
              <a:t> бабам, </a:t>
            </a:r>
            <a:r>
              <a:rPr lang="ru-RU" dirty="0" err="1" smtClean="0"/>
              <a:t>аның</a:t>
            </a:r>
            <a:r>
              <a:rPr lang="ru-RU" dirty="0" smtClean="0"/>
              <a:t> </a:t>
            </a:r>
            <a:r>
              <a:rPr lang="ru-RU" dirty="0" err="1" smtClean="0"/>
              <a:t>батырлыгы</a:t>
            </a:r>
            <a:r>
              <a:rPr lang="ru-RU" dirty="0" smtClean="0"/>
              <a:t> </a:t>
            </a:r>
            <a:r>
              <a:rPr lang="ru-RU" dirty="0" err="1" smtClean="0"/>
              <a:t>белән</a:t>
            </a:r>
            <a:r>
              <a:rPr lang="ru-RU" dirty="0" smtClean="0"/>
              <a:t> </a:t>
            </a:r>
            <a:r>
              <a:rPr lang="ru-RU" dirty="0" err="1" smtClean="0"/>
              <a:t>таныштыру</a:t>
            </a:r>
            <a:r>
              <a:rPr lang="ru-RU" dirty="0" smtClean="0"/>
              <a:t>;</a:t>
            </a:r>
          </a:p>
          <a:p>
            <a:pPr marL="0" indent="0">
              <a:buNone/>
            </a:pPr>
            <a:r>
              <a:rPr lang="ru-RU" dirty="0"/>
              <a:t>  </a:t>
            </a:r>
            <a:r>
              <a:rPr lang="ru-RU" dirty="0" smtClean="0"/>
              <a:t>-</a:t>
            </a:r>
            <a:r>
              <a:rPr lang="ru-RU" dirty="0" err="1" smtClean="0"/>
              <a:t>классташларымда</a:t>
            </a:r>
            <a:r>
              <a:rPr lang="ru-RU" dirty="0" smtClean="0"/>
              <a:t> </a:t>
            </a:r>
            <a:r>
              <a:rPr lang="ru-RU" dirty="0" err="1"/>
              <a:t>туган</a:t>
            </a:r>
            <a:r>
              <a:rPr lang="ru-RU" dirty="0"/>
              <a:t> </a:t>
            </a:r>
            <a:r>
              <a:rPr lang="ru-RU" dirty="0" err="1" smtClean="0"/>
              <a:t>төбәкк</a:t>
            </a:r>
            <a:r>
              <a:rPr lang="tt-RU" dirty="0" smtClean="0"/>
              <a:t>ә</a:t>
            </a:r>
            <a:r>
              <a:rPr lang="ru-RU" dirty="0" smtClean="0"/>
              <a:t>, </a:t>
            </a:r>
            <a:r>
              <a:rPr lang="ru-RU" dirty="0" err="1"/>
              <a:t>аның</a:t>
            </a:r>
            <a:r>
              <a:rPr lang="ru-RU" dirty="0"/>
              <a:t> </a:t>
            </a:r>
            <a:r>
              <a:rPr lang="ru-RU" dirty="0" err="1"/>
              <a:t>хөрмәткә</a:t>
            </a:r>
            <a:r>
              <a:rPr lang="ru-RU" dirty="0"/>
              <a:t> лаек </a:t>
            </a:r>
            <a:r>
              <a:rPr lang="ru-RU" dirty="0" err="1"/>
              <a:t>шәхесләренә</a:t>
            </a:r>
            <a:r>
              <a:rPr lang="ru-RU" dirty="0"/>
              <a:t> </a:t>
            </a:r>
            <a:r>
              <a:rPr lang="ru-RU" dirty="0" err="1" smtClean="0"/>
              <a:t>ихтирам</a:t>
            </a:r>
            <a:r>
              <a:rPr lang="ru-RU" dirty="0" smtClean="0"/>
              <a:t> </a:t>
            </a:r>
            <a:r>
              <a:rPr lang="ru-RU" dirty="0" err="1" smtClean="0"/>
              <a:t>тәрбияләү</a:t>
            </a:r>
            <a:r>
              <a:rPr lang="ru-RU" dirty="0"/>
              <a:t>.</a:t>
            </a:r>
            <a:endParaRPr lang="tt-RU" dirty="0"/>
          </a:p>
          <a:p>
            <a:endParaRPr lang="tt-RU" dirty="0"/>
          </a:p>
          <a:p>
            <a:r>
              <a:rPr lang="tt-RU" dirty="0"/>
              <a:t>Бурычлар: </a:t>
            </a:r>
            <a:endParaRPr lang="ru-RU" dirty="0"/>
          </a:p>
          <a:p>
            <a:pPr marL="0" indent="0">
              <a:buNone/>
            </a:pPr>
            <a:r>
              <a:rPr lang="ru-RU" dirty="0" smtClean="0"/>
              <a:t> </a:t>
            </a:r>
            <a:r>
              <a:rPr lang="ru-RU" dirty="0"/>
              <a:t>-    </a:t>
            </a:r>
            <a:r>
              <a:rPr lang="ru-RU" dirty="0" err="1" smtClean="0"/>
              <a:t>классташларымда</a:t>
            </a:r>
            <a:r>
              <a:rPr lang="ru-RU" dirty="0" smtClean="0"/>
              <a:t> </a:t>
            </a:r>
            <a:r>
              <a:rPr lang="ru-RU" dirty="0" err="1"/>
              <a:t>үз</a:t>
            </a:r>
            <a:r>
              <a:rPr lang="ru-RU" dirty="0"/>
              <a:t> </a:t>
            </a:r>
            <a:r>
              <a:rPr lang="ru-RU" dirty="0" err="1" smtClean="0"/>
              <a:t>халкың</a:t>
            </a:r>
            <a:r>
              <a:rPr lang="ru-RU" dirty="0" smtClean="0"/>
              <a:t>, </a:t>
            </a:r>
            <a:r>
              <a:rPr lang="ru-RU" dirty="0" err="1" smtClean="0"/>
              <a:t>авылдашларың</a:t>
            </a:r>
            <a:r>
              <a:rPr lang="ru-RU" dirty="0" smtClean="0"/>
              <a:t> </a:t>
            </a:r>
            <a:r>
              <a:rPr lang="ru-RU" dirty="0" err="1"/>
              <a:t>белән</a:t>
            </a:r>
            <a:r>
              <a:rPr lang="ru-RU" dirty="0"/>
              <a:t> </a:t>
            </a:r>
            <a:r>
              <a:rPr lang="ru-RU" dirty="0" err="1"/>
              <a:t>горурлану</a:t>
            </a:r>
            <a:r>
              <a:rPr lang="ru-RU" dirty="0"/>
              <a:t> </a:t>
            </a:r>
            <a:r>
              <a:rPr lang="ru-RU" dirty="0" err="1"/>
              <a:t>хисе</a:t>
            </a:r>
            <a:r>
              <a:rPr lang="ru-RU" dirty="0"/>
              <a:t> </a:t>
            </a:r>
            <a:r>
              <a:rPr lang="ru-RU" dirty="0" err="1" smtClean="0"/>
              <a:t>тәрбияләү</a:t>
            </a:r>
            <a:r>
              <a:rPr lang="ru-RU" dirty="0"/>
              <a:t>.</a:t>
            </a:r>
          </a:p>
          <a:p>
            <a:pPr marL="0" indent="0">
              <a:buNone/>
            </a:pPr>
            <a:r>
              <a:rPr lang="ru-RU" dirty="0"/>
              <a:t/>
            </a:r>
            <a:br>
              <a:rPr lang="ru-RU" dirty="0"/>
            </a:br>
            <a:endParaRPr lang="tt-RU" dirty="0" smtClean="0"/>
          </a:p>
        </p:txBody>
      </p:sp>
    </p:spTree>
    <p:extLst>
      <p:ext uri="{BB962C8B-B14F-4D97-AF65-F5344CB8AC3E}">
        <p14:creationId xmlns:p14="http://schemas.microsoft.com/office/powerpoint/2010/main" val="9769265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5576" y="620688"/>
            <a:ext cx="7772400" cy="1512168"/>
          </a:xfrm>
        </p:spPr>
        <p:txBody>
          <a:bodyPr/>
          <a:lstStyle/>
          <a:p>
            <a:r>
              <a:rPr lang="tt-RU" b="1" dirty="0" smtClean="0">
                <a:latin typeface="Times New Roman" pitchFamily="18" charset="0"/>
                <a:cs typeface="Times New Roman" pitchFamily="18" charset="0"/>
              </a:rPr>
              <a:t>Тема: “Бабам үткән фронт юллары”</a:t>
            </a:r>
            <a:endParaRPr lang="ru-RU" b="1" dirty="0">
              <a:latin typeface="Times New Roman" pitchFamily="18" charset="0"/>
              <a:cs typeface="Times New Roman" pitchFamily="18" charset="0"/>
            </a:endParaRPr>
          </a:p>
        </p:txBody>
      </p:sp>
      <p:pic>
        <p:nvPicPr>
          <p:cNvPr id="4" name="Picture 21" descr="C:\Users\Admin\Desktop\karta-na-berlin.jpg"/>
          <p:cNvPicPr/>
          <p:nvPr/>
        </p:nvPicPr>
        <p:blipFill rotWithShape="1">
          <a:blip r:embed="rId2">
            <a:extLst>
              <a:ext uri="{28A0092B-C50C-407E-A947-70E740481C1C}">
                <a14:useLocalDpi xmlns:a14="http://schemas.microsoft.com/office/drawing/2010/main" val="0"/>
              </a:ext>
            </a:extLst>
          </a:blip>
          <a:srcRect l="-1" r="1019" b="33609"/>
          <a:stretch/>
        </p:blipFill>
        <p:spPr bwMode="auto">
          <a:xfrm>
            <a:off x="755576" y="2420888"/>
            <a:ext cx="7776864" cy="3816424"/>
          </a:xfrm>
          <a:prstGeom prst="rect">
            <a:avLst/>
          </a:prstGeom>
          <a:noFill/>
          <a:ln w="19050">
            <a:solidFill>
              <a:schemeClr val="accent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48245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569" y="0"/>
            <a:ext cx="9139943" cy="6858000"/>
          </a:xfrm>
          <a:prstGeom prst="rect">
            <a:avLst/>
          </a:prstGeom>
        </p:spPr>
      </p:pic>
      <p:sp>
        <p:nvSpPr>
          <p:cNvPr id="2" name="Заголовок 1"/>
          <p:cNvSpPr>
            <a:spLocks noGrp="1"/>
          </p:cNvSpPr>
          <p:nvPr>
            <p:ph type="title"/>
          </p:nvPr>
        </p:nvSpPr>
        <p:spPr>
          <a:xfrm>
            <a:off x="539552" y="5431757"/>
            <a:ext cx="3672408" cy="1119029"/>
          </a:xfrm>
        </p:spPr>
        <p:txBody>
          <a:bodyPr>
            <a:normAutofit/>
          </a:bodyPr>
          <a:lstStyle/>
          <a:p>
            <a:r>
              <a:rPr lang="tt-RU" sz="2400" b="1" dirty="0" smtClean="0">
                <a:solidFill>
                  <a:schemeClr val="bg1"/>
                </a:solidFill>
                <a:latin typeface="Times New Roman" pitchFamily="18" charset="0"/>
                <a:cs typeface="Times New Roman" pitchFamily="18" charset="0"/>
              </a:rPr>
              <a:t>Сержант Шарафиев Г.И</a:t>
            </a:r>
            <a:br>
              <a:rPr lang="tt-RU" sz="2400" b="1" dirty="0" smtClean="0">
                <a:solidFill>
                  <a:schemeClr val="bg1"/>
                </a:solidFill>
                <a:latin typeface="Times New Roman" pitchFamily="18" charset="0"/>
                <a:cs typeface="Times New Roman" pitchFamily="18" charset="0"/>
              </a:rPr>
            </a:br>
            <a:r>
              <a:rPr lang="tt-RU" sz="2400" b="1" dirty="0" smtClean="0">
                <a:solidFill>
                  <a:schemeClr val="bg1"/>
                </a:solidFill>
                <a:latin typeface="Times New Roman" pitchFamily="18" charset="0"/>
                <a:cs typeface="Times New Roman" pitchFamily="18" charset="0"/>
              </a:rPr>
              <a:t>Польша - 1945</a:t>
            </a:r>
            <a:endParaRPr lang="ru-RU" sz="2400" b="1" dirty="0">
              <a:solidFill>
                <a:schemeClr val="bg1"/>
              </a:solidFill>
              <a:latin typeface="Times New Roman" pitchFamily="18" charset="0"/>
              <a:cs typeface="Times New Roman" pitchFamily="18" charset="0"/>
            </a:endParaRPr>
          </a:p>
        </p:txBody>
      </p:sp>
      <p:pic>
        <p:nvPicPr>
          <p:cNvPr id="4" name="Объект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11560" y="476672"/>
            <a:ext cx="3312368" cy="4680519"/>
          </a:xfrm>
        </p:spPr>
      </p:pic>
      <p:sp>
        <p:nvSpPr>
          <p:cNvPr id="6" name="TextBox 5"/>
          <p:cNvSpPr txBox="1"/>
          <p:nvPr/>
        </p:nvSpPr>
        <p:spPr>
          <a:xfrm>
            <a:off x="4427984" y="620688"/>
            <a:ext cx="4320480" cy="6001643"/>
          </a:xfrm>
          <a:prstGeom prst="rect">
            <a:avLst/>
          </a:prstGeom>
          <a:noFill/>
        </p:spPr>
        <p:txBody>
          <a:bodyPr wrap="square" rtlCol="0">
            <a:spAutoFit/>
          </a:bodyPr>
          <a:lstStyle/>
          <a:p>
            <a:pPr algn="ctr"/>
            <a:r>
              <a:rPr lang="ru-RU" sz="2400" b="1" dirty="0" err="1">
                <a:effectLst>
                  <a:outerShdw blurRad="50800" dist="38989" dir="5460000" algn="tl">
                    <a:srgbClr val="000000">
                      <a:alpha val="38000"/>
                    </a:srgbClr>
                  </a:outerShdw>
                </a:effectLst>
                <a:latin typeface="Times New Roman" pitchFamily="18" charset="0"/>
                <a:cs typeface="Times New Roman" pitchFamily="18" charset="0"/>
              </a:rPr>
              <a:t>Шарафиев</a:t>
            </a:r>
            <a:r>
              <a:rPr lang="ru-RU" sz="2400" b="1" dirty="0">
                <a:effectLst>
                  <a:outerShdw blurRad="50800" dist="38989" dir="5460000" algn="tl">
                    <a:srgbClr val="000000">
                      <a:alpha val="38000"/>
                    </a:srgbClr>
                  </a:outerShdw>
                </a:effectLst>
                <a:latin typeface="Times New Roman" pitchFamily="18" charset="0"/>
                <a:cs typeface="Times New Roman" pitchFamily="18" charset="0"/>
              </a:rPr>
              <a:t> </a:t>
            </a:r>
            <a:r>
              <a:rPr lang="ru-RU" sz="2400" b="1" dirty="0" err="1">
                <a:effectLst>
                  <a:outerShdw blurRad="50800" dist="38989" dir="5460000" algn="tl">
                    <a:srgbClr val="000000">
                      <a:alpha val="38000"/>
                    </a:srgbClr>
                  </a:outerShdw>
                </a:effectLst>
                <a:latin typeface="Times New Roman" pitchFamily="18" charset="0"/>
                <a:cs typeface="Times New Roman" pitchFamily="18" charset="0"/>
              </a:rPr>
              <a:t>Габбас</a:t>
            </a:r>
            <a:r>
              <a:rPr lang="ru-RU" sz="2400" b="1" dirty="0">
                <a:effectLst>
                  <a:outerShdw blurRad="50800" dist="38989" dir="5460000" algn="tl">
                    <a:srgbClr val="000000">
                      <a:alpha val="38000"/>
                    </a:srgbClr>
                  </a:outerShdw>
                </a:effectLst>
                <a:latin typeface="Times New Roman" pitchFamily="18" charset="0"/>
                <a:cs typeface="Times New Roman" pitchFamily="18" charset="0"/>
              </a:rPr>
              <a:t> </a:t>
            </a:r>
            <a:r>
              <a:rPr lang="ru-RU" sz="2400" b="1" dirty="0" err="1">
                <a:effectLst>
                  <a:outerShdw blurRad="50800" dist="38989" dir="5460000" algn="tl">
                    <a:srgbClr val="000000">
                      <a:alpha val="38000"/>
                    </a:srgbClr>
                  </a:outerShdw>
                </a:effectLst>
                <a:latin typeface="Times New Roman" pitchFamily="18" charset="0"/>
                <a:cs typeface="Times New Roman" pitchFamily="18" charset="0"/>
              </a:rPr>
              <a:t>Габделихсан</a:t>
            </a:r>
            <a:r>
              <a:rPr lang="ru-RU" sz="2400" b="1" dirty="0">
                <a:effectLst>
                  <a:outerShdw blurRad="50800" dist="38989" dir="5460000" algn="tl">
                    <a:srgbClr val="000000">
                      <a:alpha val="38000"/>
                    </a:srgbClr>
                  </a:outerShdw>
                </a:effectLst>
                <a:latin typeface="Times New Roman" pitchFamily="18" charset="0"/>
                <a:cs typeface="Times New Roman" pitchFamily="18" charset="0"/>
              </a:rPr>
              <a:t> </a:t>
            </a:r>
            <a:r>
              <a:rPr lang="ru-RU" sz="2400" b="1" dirty="0" err="1">
                <a:effectLst>
                  <a:outerShdw blurRad="50800" dist="38989" dir="5460000" algn="tl">
                    <a:srgbClr val="000000">
                      <a:alpha val="38000"/>
                    </a:srgbClr>
                  </a:outerShdw>
                </a:effectLst>
                <a:latin typeface="Times New Roman" pitchFamily="18" charset="0"/>
                <a:cs typeface="Times New Roman" pitchFamily="18" charset="0"/>
              </a:rPr>
              <a:t>улы</a:t>
            </a:r>
            <a:endParaRPr lang="ru-RU" sz="2400" dirty="0">
              <a:latin typeface="Times New Roman" pitchFamily="18" charset="0"/>
              <a:cs typeface="Times New Roman" pitchFamily="18" charset="0"/>
            </a:endParaRPr>
          </a:p>
          <a:p>
            <a:r>
              <a:rPr lang="tt-RU" sz="2800" i="1" dirty="0">
                <a:latin typeface="Times New Roman" pitchFamily="18" charset="0"/>
                <a:cs typeface="Times New Roman" pitchFamily="18" charset="0"/>
              </a:rPr>
              <a:t>1921 нче елның гыйнвар аенда Урманай авылында туган. 1931 нче елда укырга кергән, 5-7 классларны Әсәй авылында укыган.Сугыш башланганчы колхозда эшләгән. 1941 нче елның ноябрендә сугышка киткән. 1946 </a:t>
            </a:r>
            <a:r>
              <a:rPr lang="tt-RU" sz="2800" i="1" dirty="0" smtClean="0">
                <a:latin typeface="Times New Roman" pitchFamily="18" charset="0"/>
                <a:cs typeface="Times New Roman" pitchFamily="18" charset="0"/>
              </a:rPr>
              <a:t>нчы </a:t>
            </a:r>
            <a:r>
              <a:rPr lang="tt-RU" sz="2800" i="1" dirty="0">
                <a:latin typeface="Times New Roman" pitchFamily="18" charset="0"/>
                <a:cs typeface="Times New Roman" pitchFamily="18" charset="0"/>
              </a:rPr>
              <a:t>елның 16 июнендә исән-сау әйләнеп кайткан.</a:t>
            </a:r>
            <a:endParaRPr lang="ru-RU" sz="2800" dirty="0">
              <a:latin typeface="Times New Roman" pitchFamily="18" charset="0"/>
              <a:cs typeface="Times New Roman" pitchFamily="18" charset="0"/>
            </a:endParaRPr>
          </a:p>
        </p:txBody>
      </p:sp>
    </p:spTree>
    <p:extLst>
      <p:ext uri="{BB962C8B-B14F-4D97-AF65-F5344CB8AC3E}">
        <p14:creationId xmlns:p14="http://schemas.microsoft.com/office/powerpoint/2010/main" val="26678193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28" y="0"/>
            <a:ext cx="9139943" cy="6858000"/>
          </a:xfrm>
          <a:prstGeom prst="rect">
            <a:avLst/>
          </a:prstGeom>
        </p:spPr>
      </p:pic>
      <p:sp>
        <p:nvSpPr>
          <p:cNvPr id="2" name="Заголовок 1"/>
          <p:cNvSpPr>
            <a:spLocks noGrp="1"/>
          </p:cNvSpPr>
          <p:nvPr>
            <p:ph type="title"/>
          </p:nvPr>
        </p:nvSpPr>
        <p:spPr>
          <a:xfrm>
            <a:off x="233147" y="5430143"/>
            <a:ext cx="4320480" cy="1143000"/>
          </a:xfrm>
        </p:spPr>
        <p:txBody>
          <a:bodyPr>
            <a:noAutofit/>
          </a:bodyPr>
          <a:lstStyle/>
          <a:p>
            <a:r>
              <a:rPr lang="tt-RU" sz="2800" b="1" dirty="0" smtClean="0">
                <a:solidFill>
                  <a:schemeClr val="bg1"/>
                </a:solidFill>
                <a:latin typeface="Times New Roman" pitchFamily="18" charset="0"/>
                <a:cs typeface="Times New Roman" pitchFamily="18" charset="0"/>
              </a:rPr>
              <a:t>Бабамның хәрби таныклыгына төшкән фотосурәте</a:t>
            </a:r>
            <a:endParaRPr lang="ru-RU" sz="2800" b="1" dirty="0">
              <a:solidFill>
                <a:schemeClr val="bg1"/>
              </a:solidFill>
              <a:latin typeface="Times New Roman" pitchFamily="18" charset="0"/>
              <a:cs typeface="Times New Roman" pitchFamily="18" charset="0"/>
            </a:endParaRPr>
          </a:p>
        </p:txBody>
      </p:sp>
      <p:pic>
        <p:nvPicPr>
          <p:cNvPr id="4" name="Объект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11560" y="260648"/>
            <a:ext cx="3456384" cy="5111507"/>
          </a:xfrm>
        </p:spPr>
      </p:pic>
      <p:sp>
        <p:nvSpPr>
          <p:cNvPr id="5" name="TextBox 4"/>
          <p:cNvSpPr txBox="1"/>
          <p:nvPr/>
        </p:nvSpPr>
        <p:spPr>
          <a:xfrm>
            <a:off x="4139952" y="260648"/>
            <a:ext cx="4860032" cy="6001643"/>
          </a:xfrm>
          <a:prstGeom prst="rect">
            <a:avLst/>
          </a:prstGeom>
          <a:noFill/>
        </p:spPr>
        <p:txBody>
          <a:bodyPr wrap="square" rtlCol="0">
            <a:spAutoFit/>
          </a:bodyPr>
          <a:lstStyle/>
          <a:p>
            <a:pPr algn="ctr"/>
            <a:r>
              <a:rPr lang="tt-RU" sz="2400" dirty="0" smtClean="0">
                <a:latin typeface="Times New Roman" pitchFamily="18" charset="0"/>
                <a:cs typeface="Times New Roman" pitchFamily="18" charset="0"/>
              </a:rPr>
              <a:t>Биектау </a:t>
            </a:r>
            <a:r>
              <a:rPr lang="tt-RU" sz="2400" dirty="0">
                <a:latin typeface="Times New Roman" pitchFamily="18" charset="0"/>
                <a:cs typeface="Times New Roman" pitchFamily="18" charset="0"/>
              </a:rPr>
              <a:t>районында учениедә булган, 3 ай үткәннән соң, ант кабул иткән. Фронтка Күркәли станциясеннән төялеп киткәннәр. Смоленскиның үзенә барып җиткәнче солдатларны төшергәннәр, урман арасына таратканнар. Анда бик әшәке сазлыклар булган, окоп  казырга мөмкинлек булмаган. Немецлар атып кына торган. Солдатларның ашарларына да булмаган.  Сугышка кадәр сусаклагыч булган, ләкин аны немецлар шартлаткан һәм фронтны су баскан. Пехота да суда бик интеккән.</a:t>
            </a:r>
            <a:endParaRPr lang="ru-RU" sz="2400" dirty="0">
              <a:latin typeface="Times New Roman" pitchFamily="18" charset="0"/>
              <a:cs typeface="Times New Roman" pitchFamily="18" charset="0"/>
            </a:endParaRPr>
          </a:p>
        </p:txBody>
      </p:sp>
    </p:spTree>
    <p:extLst>
      <p:ext uri="{BB962C8B-B14F-4D97-AF65-F5344CB8AC3E}">
        <p14:creationId xmlns:p14="http://schemas.microsoft.com/office/powerpoint/2010/main" val="6455777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28" y="0"/>
            <a:ext cx="9139943" cy="6858000"/>
          </a:xfrm>
          <a:prstGeom prst="rect">
            <a:avLst/>
          </a:prstGeom>
        </p:spPr>
      </p:pic>
      <p:pic>
        <p:nvPicPr>
          <p:cNvPr id="4" name="Объект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67544" y="548680"/>
            <a:ext cx="3528392" cy="5171971"/>
          </a:xfrm>
        </p:spPr>
      </p:pic>
      <p:sp>
        <p:nvSpPr>
          <p:cNvPr id="10" name="TextBox 9"/>
          <p:cNvSpPr txBox="1"/>
          <p:nvPr/>
        </p:nvSpPr>
        <p:spPr>
          <a:xfrm>
            <a:off x="4499992" y="1412776"/>
            <a:ext cx="4176464" cy="4247317"/>
          </a:xfrm>
          <a:prstGeom prst="rect">
            <a:avLst/>
          </a:prstGeom>
          <a:noFill/>
        </p:spPr>
        <p:txBody>
          <a:bodyPr wrap="square" rtlCol="0">
            <a:spAutoFit/>
          </a:bodyPr>
          <a:lstStyle/>
          <a:p>
            <a:pPr algn="ctr"/>
            <a:r>
              <a:rPr lang="tt-RU" sz="2800" dirty="0">
                <a:latin typeface="Times New Roman" pitchFamily="18" charset="0"/>
                <a:cs typeface="Times New Roman" pitchFamily="18" charset="0"/>
              </a:rPr>
              <a:t> Габбас </a:t>
            </a:r>
            <a:r>
              <a:rPr lang="tt-RU" sz="2800" dirty="0" smtClean="0">
                <a:latin typeface="Times New Roman" pitchFamily="18" charset="0"/>
                <a:cs typeface="Times New Roman" pitchFamily="18" charset="0"/>
              </a:rPr>
              <a:t>бабам </a:t>
            </a:r>
            <a:r>
              <a:rPr lang="tt-RU" sz="2800" dirty="0">
                <a:latin typeface="Times New Roman" pitchFamily="18" charset="0"/>
                <a:cs typeface="Times New Roman" pitchFamily="18" charset="0"/>
              </a:rPr>
              <a:t>хезмәт иткән дивизиянең хәрби юлы – Мәскәү – Смоленск – Псков – Варшава – Рига – </a:t>
            </a:r>
            <a:r>
              <a:rPr lang="tt-RU" sz="2800" dirty="0" smtClean="0">
                <a:latin typeface="Times New Roman" pitchFamily="18" charset="0"/>
                <a:cs typeface="Times New Roman" pitchFamily="18" charset="0"/>
              </a:rPr>
              <a:t>Берлин. </a:t>
            </a:r>
            <a:r>
              <a:rPr lang="tt-RU" sz="2800" dirty="0">
                <a:latin typeface="Times New Roman" pitchFamily="18" charset="0"/>
                <a:cs typeface="Times New Roman" pitchFamily="18" charset="0"/>
              </a:rPr>
              <a:t>У</a:t>
            </a:r>
            <a:r>
              <a:rPr lang="tt-RU" sz="2800" dirty="0" smtClean="0">
                <a:latin typeface="Times New Roman" pitchFamily="18" charset="0"/>
                <a:cs typeface="Times New Roman" pitchFamily="18" charset="0"/>
              </a:rPr>
              <a:t>л </a:t>
            </a:r>
            <a:r>
              <a:rPr lang="tt-RU" sz="2800" dirty="0">
                <a:latin typeface="Times New Roman" pitchFamily="18" charset="0"/>
                <a:cs typeface="Times New Roman" pitchFamily="18" charset="0"/>
              </a:rPr>
              <a:t>Германиядә Рейхстагка һөҗүм ясаган. Җиңүне Берлинда каршылаган.</a:t>
            </a:r>
            <a:endParaRPr lang="ru-RU" sz="2800" dirty="0">
              <a:latin typeface="Times New Roman" pitchFamily="18" charset="0"/>
              <a:cs typeface="Times New Roman" pitchFamily="18" charset="0"/>
            </a:endParaRPr>
          </a:p>
          <a:p>
            <a:endParaRPr lang="ru-RU" dirty="0"/>
          </a:p>
        </p:txBody>
      </p:sp>
    </p:spTree>
    <p:extLst>
      <p:ext uri="{BB962C8B-B14F-4D97-AF65-F5344CB8AC3E}">
        <p14:creationId xmlns:p14="http://schemas.microsoft.com/office/powerpoint/2010/main" val="22819982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28" y="0"/>
            <a:ext cx="9139943" cy="6858000"/>
          </a:xfrm>
          <a:prstGeom prst="rect">
            <a:avLst/>
          </a:prstGeom>
        </p:spPr>
      </p:pic>
      <p:sp>
        <p:nvSpPr>
          <p:cNvPr id="3" name="Объект 2"/>
          <p:cNvSpPr>
            <a:spLocks noGrp="1"/>
          </p:cNvSpPr>
          <p:nvPr>
            <p:ph idx="1"/>
          </p:nvPr>
        </p:nvSpPr>
        <p:spPr>
          <a:xfrm>
            <a:off x="2987824" y="5591910"/>
            <a:ext cx="5760640" cy="864095"/>
          </a:xfrm>
        </p:spPr>
        <p:txBody>
          <a:bodyPr/>
          <a:lstStyle/>
          <a:p>
            <a:pPr marL="0" indent="0">
              <a:buNone/>
            </a:pPr>
            <a:r>
              <a:rPr lang="tt-RU" dirty="0" smtClean="0"/>
              <a:t>Бабамның орден-медальләре</a:t>
            </a:r>
            <a:endParaRPr lang="ru-RU"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7944" y="404664"/>
            <a:ext cx="4536504" cy="51829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910689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28" y="0"/>
            <a:ext cx="9139943" cy="6858000"/>
          </a:xfrm>
          <a:prstGeom prst="rect">
            <a:avLst/>
          </a:prstGeom>
        </p:spPr>
      </p:pic>
      <p:pic>
        <p:nvPicPr>
          <p:cNvPr id="5" name="Рисунок 4" descr="Изображение20 001"/>
          <p:cNvPicPr/>
          <p:nvPr/>
        </p:nvPicPr>
        <p:blipFill>
          <a:blip r:embed="rId3" cstate="print"/>
          <a:srcRect t="2477" r="55478" b="49727"/>
          <a:stretch>
            <a:fillRect/>
          </a:stretch>
        </p:blipFill>
        <p:spPr bwMode="auto">
          <a:xfrm>
            <a:off x="395537" y="332656"/>
            <a:ext cx="4176462" cy="5976664"/>
          </a:xfrm>
          <a:prstGeom prst="rect">
            <a:avLst/>
          </a:prstGeom>
          <a:noFill/>
          <a:ln w="9525">
            <a:noFill/>
            <a:miter lim="800000"/>
            <a:headEnd/>
            <a:tailEnd/>
          </a:ln>
        </p:spPr>
      </p:pic>
      <p:sp>
        <p:nvSpPr>
          <p:cNvPr id="6" name="Объект 5"/>
          <p:cNvSpPr>
            <a:spLocks noGrp="1"/>
          </p:cNvSpPr>
          <p:nvPr>
            <p:ph idx="1"/>
          </p:nvPr>
        </p:nvSpPr>
        <p:spPr>
          <a:xfrm>
            <a:off x="4572000" y="116632"/>
            <a:ext cx="3960440" cy="6408711"/>
          </a:xfrm>
        </p:spPr>
        <p:txBody>
          <a:bodyPr>
            <a:normAutofit fontScale="55000" lnSpcReduction="20000"/>
          </a:bodyPr>
          <a:lstStyle/>
          <a:p>
            <a:pPr marL="0" indent="0" algn="ctr">
              <a:buNone/>
            </a:pPr>
            <a:r>
              <a:rPr lang="ru-RU" sz="5100" dirty="0" err="1" smtClean="0">
                <a:latin typeface="Times New Roman" pitchFamily="18" charset="0"/>
                <a:cs typeface="Times New Roman" pitchFamily="18" charset="0"/>
              </a:rPr>
              <a:t>Бабамның</a:t>
            </a:r>
            <a:r>
              <a:rPr lang="ru-RU" sz="5100" dirty="0" smtClean="0">
                <a:latin typeface="Times New Roman" pitchFamily="18" charset="0"/>
                <a:cs typeface="Times New Roman" pitchFamily="18" charset="0"/>
              </a:rPr>
              <a:t> </a:t>
            </a:r>
            <a:r>
              <a:rPr lang="ru-RU" sz="5100" dirty="0" err="1" smtClean="0">
                <a:latin typeface="Times New Roman" pitchFamily="18" charset="0"/>
                <a:cs typeface="Times New Roman" pitchFamily="18" charset="0"/>
              </a:rPr>
              <a:t>юлын</a:t>
            </a:r>
            <a:r>
              <a:rPr lang="ru-RU" sz="5100" dirty="0" smtClean="0">
                <a:latin typeface="Times New Roman" pitchFamily="18" charset="0"/>
                <a:cs typeface="Times New Roman" pitchFamily="18" charset="0"/>
              </a:rPr>
              <a:t> </a:t>
            </a:r>
            <a:r>
              <a:rPr lang="ru-RU" sz="5100" dirty="0" err="1" smtClean="0">
                <a:latin typeface="Times New Roman" pitchFamily="18" charset="0"/>
                <a:cs typeface="Times New Roman" pitchFamily="18" charset="0"/>
              </a:rPr>
              <a:t>дәвам</a:t>
            </a:r>
            <a:r>
              <a:rPr lang="ru-RU" sz="5100" dirty="0" smtClean="0">
                <a:latin typeface="Times New Roman" pitchFamily="18" charset="0"/>
                <a:cs typeface="Times New Roman" pitchFamily="18" charset="0"/>
              </a:rPr>
              <a:t> </a:t>
            </a:r>
            <a:r>
              <a:rPr lang="ru-RU" sz="5100" dirty="0" err="1" smtClean="0">
                <a:latin typeface="Times New Roman" pitchFamily="18" charset="0"/>
                <a:cs typeface="Times New Roman" pitchFamily="18" charset="0"/>
              </a:rPr>
              <a:t>итүче</a:t>
            </a:r>
            <a:r>
              <a:rPr lang="ru-RU" sz="5100" dirty="0" smtClean="0">
                <a:latin typeface="Times New Roman" pitchFamily="18" charset="0"/>
                <a:cs typeface="Times New Roman" pitchFamily="18" charset="0"/>
              </a:rPr>
              <a:t> </a:t>
            </a:r>
            <a:r>
              <a:rPr lang="ru-RU" sz="5100" dirty="0" err="1" smtClean="0">
                <a:latin typeface="Times New Roman" pitchFamily="18" charset="0"/>
                <a:cs typeface="Times New Roman" pitchFamily="18" charset="0"/>
              </a:rPr>
              <a:t>абыем</a:t>
            </a:r>
            <a:r>
              <a:rPr lang="ru-RU" sz="5100" dirty="0" smtClean="0">
                <a:latin typeface="Times New Roman" pitchFamily="18" charset="0"/>
                <a:cs typeface="Times New Roman" pitchFamily="18" charset="0"/>
              </a:rPr>
              <a:t> </a:t>
            </a:r>
            <a:r>
              <a:rPr lang="ru-RU" sz="5100" dirty="0" err="1" smtClean="0">
                <a:latin typeface="Times New Roman" pitchFamily="18" charset="0"/>
                <a:cs typeface="Times New Roman" pitchFamily="18" charset="0"/>
              </a:rPr>
              <a:t>Шәрәфиев</a:t>
            </a:r>
            <a:r>
              <a:rPr lang="ru-RU" sz="5100" dirty="0" smtClean="0">
                <a:latin typeface="Times New Roman" pitchFamily="18" charset="0"/>
                <a:cs typeface="Times New Roman" pitchFamily="18" charset="0"/>
              </a:rPr>
              <a:t> Дамир Атлас </a:t>
            </a:r>
            <a:r>
              <a:rPr lang="ru-RU" sz="5100" dirty="0" err="1" smtClean="0">
                <a:latin typeface="Times New Roman" pitchFamily="18" charset="0"/>
                <a:cs typeface="Times New Roman" pitchFamily="18" charset="0"/>
              </a:rPr>
              <a:t>улы</a:t>
            </a:r>
            <a:endParaRPr lang="ru-RU" sz="5100" dirty="0" smtClean="0">
              <a:latin typeface="Times New Roman" pitchFamily="18" charset="0"/>
              <a:cs typeface="Times New Roman" pitchFamily="18" charset="0"/>
            </a:endParaRPr>
          </a:p>
          <a:p>
            <a:pPr marL="0" indent="0" algn="ctr">
              <a:buNone/>
            </a:pPr>
            <a:r>
              <a:rPr lang="tt-RU" sz="5100" dirty="0" smtClean="0">
                <a:latin typeface="Times New Roman" pitchFamily="18" charset="0"/>
                <a:cs typeface="Times New Roman" pitchFamily="18" charset="0"/>
              </a:rPr>
              <a:t>Мурманск шәһәрендә кече офицер булып су асты көймәсендә</a:t>
            </a:r>
          </a:p>
          <a:p>
            <a:pPr marL="0" indent="0" algn="ctr">
              <a:buNone/>
            </a:pPr>
            <a:r>
              <a:rPr lang="tt-RU" sz="5100" dirty="0">
                <a:latin typeface="Times New Roman" pitchFamily="18" charset="0"/>
                <a:cs typeface="Times New Roman" pitchFamily="18" charset="0"/>
              </a:rPr>
              <a:t>х</a:t>
            </a:r>
            <a:r>
              <a:rPr lang="tt-RU" sz="5100" dirty="0" smtClean="0">
                <a:latin typeface="Times New Roman" pitchFamily="18" charset="0"/>
                <a:cs typeface="Times New Roman" pitchFamily="18" charset="0"/>
              </a:rPr>
              <a:t>езмәт итә.</a:t>
            </a:r>
          </a:p>
          <a:p>
            <a:pPr marL="0" indent="0" algn="ctr">
              <a:buNone/>
            </a:pPr>
            <a:r>
              <a:rPr lang="tt-RU" sz="5100" dirty="0">
                <a:latin typeface="Times New Roman" pitchFamily="18" charset="0"/>
                <a:cs typeface="Times New Roman" pitchFamily="18" charset="0"/>
              </a:rPr>
              <a:t>Хәрби хезмәт вакытында “Ерак походларда йоргән өчен” күкрәк билгесе, “Су асты көймәләрендә хезмәт иткән өчен” медале һәм күп санлы грамоталар, рәхмәт хатлары белән буләкләнә.</a:t>
            </a:r>
            <a:endParaRPr lang="ru-RU" sz="5100" dirty="0">
              <a:latin typeface="Times New Roman" pitchFamily="18" charset="0"/>
              <a:cs typeface="Times New Roman" pitchFamily="18" charset="0"/>
            </a:endParaRPr>
          </a:p>
          <a:p>
            <a:pPr marL="0" indent="0" algn="ctr">
              <a:buNone/>
            </a:pPr>
            <a:endParaRPr lang="ru-RU" dirty="0"/>
          </a:p>
        </p:txBody>
      </p:sp>
    </p:spTree>
    <p:extLst>
      <p:ext uri="{BB962C8B-B14F-4D97-AF65-F5344CB8AC3E}">
        <p14:creationId xmlns:p14="http://schemas.microsoft.com/office/powerpoint/2010/main" val="15192475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28" y="0"/>
            <a:ext cx="9139943" cy="6858000"/>
          </a:xfrm>
          <a:prstGeom prst="rect">
            <a:avLst/>
          </a:prstGeom>
        </p:spPr>
      </p:pic>
      <p:sp>
        <p:nvSpPr>
          <p:cNvPr id="2" name="Заголовок 1"/>
          <p:cNvSpPr>
            <a:spLocks noGrp="1"/>
          </p:cNvSpPr>
          <p:nvPr>
            <p:ph type="title"/>
          </p:nvPr>
        </p:nvSpPr>
        <p:spPr>
          <a:xfrm>
            <a:off x="5220072" y="1772816"/>
            <a:ext cx="3694290" cy="5616624"/>
          </a:xfrm>
        </p:spPr>
        <p:txBody>
          <a:bodyPr>
            <a:normAutofit fontScale="90000"/>
          </a:bodyPr>
          <a:lstStyle/>
          <a:p>
            <a:r>
              <a:rPr lang="ru-RU" sz="4000" dirty="0" smtClean="0">
                <a:latin typeface="Times New Roman" pitchFamily="18" charset="0"/>
                <a:cs typeface="Times New Roman" pitchFamily="18" charset="0"/>
              </a:rPr>
              <a:t>Бабам </a:t>
            </a:r>
            <a:r>
              <a:rPr lang="ru-RU" sz="4000" dirty="0" err="1" smtClean="0">
                <a:latin typeface="Times New Roman" pitchFamily="18" charset="0"/>
                <a:cs typeface="Times New Roman" pitchFamily="18" charset="0"/>
              </a:rPr>
              <a:t>белән</a:t>
            </a:r>
            <a:r>
              <a:rPr lang="ru-RU" sz="4000" dirty="0" smtClean="0">
                <a:latin typeface="Times New Roman" pitchFamily="18" charset="0"/>
                <a:cs typeface="Times New Roman" pitchFamily="18" charset="0"/>
              </a:rPr>
              <a:t> </a:t>
            </a:r>
            <a:r>
              <a:rPr lang="ru-RU" sz="4000" dirty="0" err="1" smtClean="0">
                <a:latin typeface="Times New Roman" pitchFamily="18" charset="0"/>
                <a:cs typeface="Times New Roman" pitchFamily="18" charset="0"/>
              </a:rPr>
              <a:t>горурланам</a:t>
            </a:r>
            <a:r>
              <a:rPr lang="ru-RU" sz="4000" dirty="0" smtClean="0">
                <a:latin typeface="Times New Roman" pitchFamily="18" charset="0"/>
                <a:cs typeface="Times New Roman" pitchFamily="18" charset="0"/>
              </a:rPr>
              <a:t>! </a:t>
            </a:r>
            <a:br>
              <a:rPr lang="ru-RU" sz="4000" dirty="0" smtClean="0">
                <a:latin typeface="Times New Roman" pitchFamily="18" charset="0"/>
                <a:cs typeface="Times New Roman" pitchFamily="18" charset="0"/>
              </a:rPr>
            </a:br>
            <a:r>
              <a:rPr lang="ru-RU" sz="4000" dirty="0" err="1" smtClean="0">
                <a:latin typeface="Times New Roman" pitchFamily="18" charset="0"/>
                <a:cs typeface="Times New Roman" pitchFamily="18" charset="0"/>
              </a:rPr>
              <a:t>Киләчәктә</a:t>
            </a:r>
            <a:r>
              <a:rPr lang="ru-RU" sz="4000" dirty="0" smtClean="0">
                <a:latin typeface="Times New Roman" pitchFamily="18" charset="0"/>
                <a:cs typeface="Times New Roman" pitchFamily="18" charset="0"/>
              </a:rPr>
              <a:t> </a:t>
            </a:r>
            <a:r>
              <a:rPr lang="ru-RU" sz="4000" dirty="0" err="1" smtClean="0">
                <a:latin typeface="Times New Roman" pitchFamily="18" charset="0"/>
                <a:cs typeface="Times New Roman" pitchFamily="18" charset="0"/>
              </a:rPr>
              <a:t>аның</a:t>
            </a:r>
            <a:r>
              <a:rPr lang="ru-RU" sz="4000" dirty="0" smtClean="0">
                <a:latin typeface="Times New Roman" pitchFamily="18" charset="0"/>
                <a:cs typeface="Times New Roman" pitchFamily="18" charset="0"/>
              </a:rPr>
              <a:t> </a:t>
            </a:r>
            <a:r>
              <a:rPr lang="ru-RU" sz="4000" dirty="0" err="1" smtClean="0">
                <a:latin typeface="Times New Roman" pitchFamily="18" charset="0"/>
                <a:cs typeface="Times New Roman" pitchFamily="18" charset="0"/>
              </a:rPr>
              <a:t>кебек</a:t>
            </a:r>
            <a:r>
              <a:rPr lang="ru-RU" sz="4000" dirty="0" smtClean="0">
                <a:latin typeface="Times New Roman" pitchFamily="18" charset="0"/>
                <a:cs typeface="Times New Roman" pitchFamily="18" charset="0"/>
              </a:rPr>
              <a:t> батыр, </a:t>
            </a:r>
            <a:r>
              <a:rPr lang="ru-RU" sz="4000" dirty="0" err="1" smtClean="0">
                <a:latin typeface="Times New Roman" pitchFamily="18" charset="0"/>
                <a:cs typeface="Times New Roman" pitchFamily="18" charset="0"/>
              </a:rPr>
              <a:t>кыю</a:t>
            </a:r>
            <a:r>
              <a:rPr lang="ru-RU" sz="4000" dirty="0">
                <a:latin typeface="Times New Roman" pitchFamily="18" charset="0"/>
                <a:cs typeface="Times New Roman" pitchFamily="18" charset="0"/>
              </a:rPr>
              <a:t> </a:t>
            </a:r>
            <a:r>
              <a:rPr lang="ru-RU" sz="4000" dirty="0" err="1" smtClean="0">
                <a:latin typeface="Times New Roman" pitchFamily="18" charset="0"/>
                <a:cs typeface="Times New Roman" pitchFamily="18" charset="0"/>
              </a:rPr>
              <a:t>булырмын</a:t>
            </a:r>
            <a:r>
              <a:rPr lang="ru-RU" sz="4000" dirty="0" smtClean="0">
                <a:latin typeface="Times New Roman" pitchFamily="18" charset="0"/>
                <a:cs typeface="Times New Roman" pitchFamily="18" charset="0"/>
              </a:rPr>
              <a:t>,</a:t>
            </a:r>
            <a:br>
              <a:rPr lang="ru-RU" sz="4000" dirty="0" smtClean="0">
                <a:latin typeface="Times New Roman" pitchFamily="18" charset="0"/>
                <a:cs typeface="Times New Roman" pitchFamily="18" charset="0"/>
              </a:rPr>
            </a:br>
            <a:r>
              <a:rPr lang="ru-RU" sz="4000" dirty="0" err="1" smtClean="0">
                <a:latin typeface="Times New Roman" pitchFamily="18" charset="0"/>
                <a:cs typeface="Times New Roman" pitchFamily="18" charset="0"/>
              </a:rPr>
              <a:t>абыем</a:t>
            </a:r>
            <a:r>
              <a:rPr lang="ru-RU" sz="4000" dirty="0" smtClean="0">
                <a:latin typeface="Times New Roman" pitchFamily="18" charset="0"/>
                <a:cs typeface="Times New Roman" pitchFamily="18" charset="0"/>
              </a:rPr>
              <a:t> </a:t>
            </a:r>
            <a:r>
              <a:rPr lang="ru-RU" sz="4000" dirty="0" err="1" smtClean="0">
                <a:latin typeface="Times New Roman" pitchFamily="18" charset="0"/>
                <a:cs typeface="Times New Roman" pitchFamily="18" charset="0"/>
              </a:rPr>
              <a:t>кебек</a:t>
            </a:r>
            <a:r>
              <a:rPr lang="ru-RU" sz="4000" dirty="0" smtClean="0">
                <a:latin typeface="Times New Roman" pitchFamily="18" charset="0"/>
                <a:cs typeface="Times New Roman" pitchFamily="18" charset="0"/>
              </a:rPr>
              <a:t> </a:t>
            </a:r>
            <a:r>
              <a:rPr lang="ru-RU" sz="4000" dirty="0">
                <a:latin typeface="Times New Roman" pitchFamily="18" charset="0"/>
                <a:cs typeface="Times New Roman" pitchFamily="18" charset="0"/>
              </a:rPr>
              <a:t/>
            </a:r>
            <a:br>
              <a:rPr lang="ru-RU" sz="4000" dirty="0">
                <a:latin typeface="Times New Roman" pitchFamily="18" charset="0"/>
                <a:cs typeface="Times New Roman" pitchFamily="18" charset="0"/>
              </a:rPr>
            </a:br>
            <a:r>
              <a:rPr lang="ru-RU" sz="4000" dirty="0" err="1" smtClean="0">
                <a:latin typeface="Times New Roman" pitchFamily="18" charset="0"/>
                <a:cs typeface="Times New Roman" pitchFamily="18" charset="0"/>
              </a:rPr>
              <a:t>Туган</a:t>
            </a:r>
            <a:r>
              <a:rPr lang="ru-RU" sz="4000" dirty="0" smtClean="0">
                <a:latin typeface="Times New Roman" pitchFamily="18" charset="0"/>
                <a:cs typeface="Times New Roman" pitchFamily="18" charset="0"/>
              </a:rPr>
              <a:t> </a:t>
            </a:r>
            <a:r>
              <a:rPr lang="ru-RU" sz="4000" dirty="0" err="1" smtClean="0">
                <a:latin typeface="Times New Roman" pitchFamily="18" charset="0"/>
                <a:cs typeface="Times New Roman" pitchFamily="18" charset="0"/>
              </a:rPr>
              <a:t>илне</a:t>
            </a:r>
            <a:r>
              <a:rPr lang="ru-RU" sz="4000" dirty="0" smtClean="0">
                <a:latin typeface="Times New Roman" pitchFamily="18" charset="0"/>
                <a:cs typeface="Times New Roman" pitchFamily="18" charset="0"/>
              </a:rPr>
              <a:t> </a:t>
            </a:r>
            <a:r>
              <a:rPr lang="ru-RU" sz="4000" dirty="0" err="1" smtClean="0">
                <a:latin typeface="Times New Roman" pitchFamily="18" charset="0"/>
                <a:cs typeface="Times New Roman" pitchFamily="18" charset="0"/>
              </a:rPr>
              <a:t>саклармын</a:t>
            </a:r>
            <a:r>
              <a:rPr lang="ru-RU" sz="4000" dirty="0" smtClean="0">
                <a:latin typeface="Times New Roman" pitchFamily="18" charset="0"/>
                <a:cs typeface="Times New Roman" pitchFamily="18" charset="0"/>
              </a:rPr>
              <a:t>, </a:t>
            </a:r>
            <a:r>
              <a:rPr lang="ru-RU" sz="4000" dirty="0" err="1" smtClean="0">
                <a:latin typeface="Times New Roman" pitchFamily="18" charset="0"/>
                <a:cs typeface="Times New Roman" pitchFamily="18" charset="0"/>
              </a:rPr>
              <a:t>аларның</a:t>
            </a:r>
            <a:r>
              <a:rPr lang="ru-RU" sz="4000" dirty="0" smtClean="0">
                <a:latin typeface="Times New Roman" pitchFamily="18" charset="0"/>
                <a:cs typeface="Times New Roman" pitchFamily="18" charset="0"/>
              </a:rPr>
              <a:t> </a:t>
            </a:r>
            <a:r>
              <a:rPr lang="ru-RU" sz="4000" dirty="0" err="1" smtClean="0">
                <a:latin typeface="Times New Roman" pitchFamily="18" charset="0"/>
                <a:cs typeface="Times New Roman" pitchFamily="18" charset="0"/>
              </a:rPr>
              <a:t>йөзенә</a:t>
            </a:r>
            <a:r>
              <a:rPr lang="ru-RU" sz="4000" dirty="0" smtClean="0">
                <a:latin typeface="Times New Roman" pitchFamily="18" charset="0"/>
                <a:cs typeface="Times New Roman" pitchFamily="18" charset="0"/>
              </a:rPr>
              <a:t> </a:t>
            </a:r>
            <a:r>
              <a:rPr lang="ru-RU" sz="4000" dirty="0" err="1" smtClean="0">
                <a:latin typeface="Times New Roman" pitchFamily="18" charset="0"/>
                <a:cs typeface="Times New Roman" pitchFamily="18" charset="0"/>
              </a:rPr>
              <a:t>кызыллык</a:t>
            </a:r>
            <a:r>
              <a:rPr lang="ru-RU" sz="4000" dirty="0" smtClean="0">
                <a:latin typeface="Times New Roman" pitchFamily="18" charset="0"/>
                <a:cs typeface="Times New Roman" pitchFamily="18" charset="0"/>
              </a:rPr>
              <a:t> </a:t>
            </a:r>
            <a:r>
              <a:rPr lang="ru-RU" sz="4000" dirty="0" err="1" smtClean="0">
                <a:latin typeface="Times New Roman" pitchFamily="18" charset="0"/>
                <a:cs typeface="Times New Roman" pitchFamily="18" charset="0"/>
              </a:rPr>
              <a:t>китермәм</a:t>
            </a:r>
            <a:r>
              <a:rPr lang="ru-RU" sz="4000" dirty="0" smtClean="0">
                <a:latin typeface="Times New Roman" pitchFamily="18" charset="0"/>
                <a:cs typeface="Times New Roman" pitchFamily="18" charset="0"/>
              </a:rPr>
              <a:t>!</a:t>
            </a:r>
            <a:r>
              <a:rPr lang="ru-RU" dirty="0" smtClean="0"/>
              <a:t/>
            </a:r>
            <a:br>
              <a:rPr lang="ru-RU" dirty="0" smtClean="0"/>
            </a:br>
            <a:r>
              <a:rPr lang="ru-RU" dirty="0"/>
              <a:t/>
            </a:r>
            <a:br>
              <a:rPr lang="ru-RU" dirty="0"/>
            </a:br>
            <a:r>
              <a:rPr lang="ru-RU" dirty="0" smtClean="0"/>
              <a:t/>
            </a:r>
            <a:br>
              <a:rPr lang="ru-RU" dirty="0" smtClean="0"/>
            </a:br>
            <a:r>
              <a:rPr lang="ru-RU" dirty="0"/>
              <a:t/>
            </a:r>
            <a:br>
              <a:rPr lang="ru-RU" dirty="0"/>
            </a:br>
            <a:endParaRPr lang="ru-RU" dirty="0"/>
          </a:p>
        </p:txBody>
      </p:sp>
      <p:pic>
        <p:nvPicPr>
          <p:cNvPr id="4" name="Объект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rot="5400000">
            <a:off x="-430799" y="1230999"/>
            <a:ext cx="6034617" cy="4525963"/>
          </a:xfrm>
        </p:spPr>
      </p:pic>
    </p:spTree>
    <p:extLst>
      <p:ext uri="{BB962C8B-B14F-4D97-AF65-F5344CB8AC3E}">
        <p14:creationId xmlns:p14="http://schemas.microsoft.com/office/powerpoint/2010/main" val="2080980742"/>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203</TotalTime>
  <Words>273</Words>
  <Application>Microsoft Office PowerPoint</Application>
  <PresentationFormat>Экран (4:3)</PresentationFormat>
  <Paragraphs>27</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Тема Office</vt:lpstr>
      <vt:lpstr>Бабам үткән фронт юллары</vt:lpstr>
      <vt:lpstr>Презентация PowerPoint</vt:lpstr>
      <vt:lpstr>Тема: “Бабам үткән фронт юллары”</vt:lpstr>
      <vt:lpstr>Сержант Шарафиев Г.И Польша - 1945</vt:lpstr>
      <vt:lpstr>Бабамның хәрби таныклыгына төшкән фотосурәте</vt:lpstr>
      <vt:lpstr>Презентация PowerPoint</vt:lpstr>
      <vt:lpstr>Презентация PowerPoint</vt:lpstr>
      <vt:lpstr>Презентация PowerPoint</vt:lpstr>
      <vt:lpstr>Бабам белән горурланам!  Киләчәктә аның кебек батыр, кыю булырмын, абыем кебек  Туган илне саклармын, аларның йөзенә кызыллык китермәм!    </vt:lpstr>
      <vt:lpstr>Презентация PowerPoint</vt:lpstr>
      <vt:lpstr>Кулланылган әдәбият исемлеге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Тема: “Бабам үткән фронт юллары”</dc:title>
  <dc:creator>Пользователь</dc:creator>
  <cp:lastModifiedBy>Пользователь</cp:lastModifiedBy>
  <cp:revision>20</cp:revision>
  <dcterms:created xsi:type="dcterms:W3CDTF">2020-01-18T14:43:31Z</dcterms:created>
  <dcterms:modified xsi:type="dcterms:W3CDTF">2022-04-08T10:57:24Z</dcterms:modified>
</cp:coreProperties>
</file>