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CC00"/>
    <a:srgbClr val="000000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330" y="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7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177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0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3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01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927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4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72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29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88741-2E42-423E-BF64-DF5F16BBAF28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17698-8195-4E1D-89E3-76A3FE1E2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19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КРУЖКОВАЯ РАБОТА </a:t>
            </a: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«ПЛАСТИЛИНОГРАФИЯ – ДЕТСКИЙ ДИЗАЙН»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719" y="3778350"/>
            <a:ext cx="5648672" cy="14177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                                      Подготовил:</a:t>
            </a:r>
          </a:p>
          <a:p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                                     воспитатель </a:t>
            </a:r>
          </a:p>
          <a:p>
            <a:pPr algn="r"/>
            <a:r>
              <a:rPr lang="ru-RU" dirty="0" smtClean="0">
                <a:solidFill>
                  <a:srgbClr val="00B0F0"/>
                </a:solidFill>
              </a:rPr>
              <a:t>Толубаева И. 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577952"/>
            <a:ext cx="3420391" cy="181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9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04664"/>
            <a:ext cx="3348372" cy="44644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2776"/>
            <a:ext cx="3543858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«Шубка для ёжика»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учить </a:t>
            </a:r>
            <a:r>
              <a:rPr lang="ru-RU" dirty="0">
                <a:solidFill>
                  <a:srgbClr val="0070C0"/>
                </a:solidFill>
              </a:rPr>
              <a:t>моделированию образа ёжика путём изображения иголочек на спине ритмичными короткими мазками, используя приёмы скатывания и </a:t>
            </a:r>
            <a:r>
              <a:rPr lang="ru-RU" dirty="0" smtClean="0">
                <a:solidFill>
                  <a:srgbClr val="0070C0"/>
                </a:solidFill>
              </a:rPr>
              <a:t>примазывания;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воспитывать </a:t>
            </a:r>
            <a:r>
              <a:rPr lang="ru-RU" dirty="0">
                <a:solidFill>
                  <a:srgbClr val="0070C0"/>
                </a:solidFill>
              </a:rPr>
              <a:t>любовь к животным.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3045786" cy="4061048"/>
          </a:xfrm>
        </p:spPr>
      </p:pic>
    </p:spTree>
    <p:extLst>
      <p:ext uri="{BB962C8B-B14F-4D97-AF65-F5344CB8AC3E}">
        <p14:creationId xmlns:p14="http://schemas.microsoft.com/office/powerpoint/2010/main" val="21152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61492"/>
            <a:ext cx="3651870" cy="48691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6"/>
            <a:ext cx="3672408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4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«У солнышка в гостях»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CC00"/>
                </a:solidFill>
              </a:rPr>
              <a:t>учить </a:t>
            </a:r>
            <a:r>
              <a:rPr lang="ru-RU" dirty="0">
                <a:solidFill>
                  <a:srgbClr val="FFCC00"/>
                </a:solidFill>
              </a:rPr>
              <a:t>создавать образ солнышка путём размазывания небольших шариков прямым движением в направлении вперёд к </a:t>
            </a:r>
            <a:r>
              <a:rPr lang="ru-RU" dirty="0" smtClean="0">
                <a:solidFill>
                  <a:srgbClr val="FFCC00"/>
                </a:solidFill>
              </a:rPr>
              <a:t>себе;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CC00"/>
                </a:solidFill>
              </a:rPr>
              <a:t>развивать мелкую </a:t>
            </a:r>
            <a:r>
              <a:rPr lang="ru-RU" dirty="0">
                <a:solidFill>
                  <a:srgbClr val="FFCC00"/>
                </a:solidFill>
              </a:rPr>
              <a:t>моторику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84784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349551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23503"/>
            <a:ext cx="3744416" cy="49925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84784"/>
            <a:ext cx="3795886" cy="506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2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«</a:t>
            </a:r>
            <a:r>
              <a:rPr lang="ru-RU" b="1" dirty="0">
                <a:solidFill>
                  <a:srgbClr val="00B050"/>
                </a:solidFill>
              </a:rPr>
              <a:t>Первая зелень весны»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92D050"/>
                </a:solidFill>
              </a:rPr>
              <a:t>воспитание </a:t>
            </a:r>
            <a:r>
              <a:rPr lang="ru-RU" dirty="0">
                <a:solidFill>
                  <a:srgbClr val="92D050"/>
                </a:solidFill>
              </a:rPr>
              <a:t>интереса к наблюдениям в </a:t>
            </a:r>
            <a:r>
              <a:rPr lang="ru-RU" dirty="0" smtClean="0">
                <a:solidFill>
                  <a:srgbClr val="92D050"/>
                </a:solidFill>
              </a:rPr>
              <a:t>природе. Развитие </a:t>
            </a:r>
            <a:r>
              <a:rPr lang="ru-RU" dirty="0">
                <a:solidFill>
                  <a:srgbClr val="92D050"/>
                </a:solidFill>
              </a:rPr>
              <a:t>чувства прекрасного (красивое дерево с нежной весенней зеленью</a:t>
            </a:r>
            <a:r>
              <a:rPr lang="ru-RU" dirty="0" smtClean="0">
                <a:solidFill>
                  <a:srgbClr val="92D050"/>
                </a:solidFill>
              </a:rPr>
              <a:t>);</a:t>
            </a:r>
            <a:endParaRPr lang="ru-RU" dirty="0">
              <a:solidFill>
                <a:srgbClr val="92D050"/>
              </a:solidFill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92D050"/>
                </a:solidFill>
              </a:rPr>
              <a:t>з</a:t>
            </a:r>
            <a:r>
              <a:rPr lang="ru-RU" dirty="0" smtClean="0">
                <a:solidFill>
                  <a:srgbClr val="92D050"/>
                </a:solidFill>
              </a:rPr>
              <a:t>акреплять </a:t>
            </a:r>
            <a:r>
              <a:rPr lang="ru-RU" dirty="0">
                <a:solidFill>
                  <a:srgbClr val="92D050"/>
                </a:solidFill>
              </a:rPr>
              <a:t>умение рисовать пластилином, используя приём </a:t>
            </a:r>
            <a:r>
              <a:rPr lang="ru-RU" dirty="0" smtClean="0">
                <a:solidFill>
                  <a:srgbClr val="92D050"/>
                </a:solidFill>
              </a:rPr>
              <a:t>примазывания, раскатывания в «колбаску»;</a:t>
            </a:r>
            <a:endParaRPr lang="ru-RU" dirty="0">
              <a:solidFill>
                <a:srgbClr val="92D050"/>
              </a:solidFill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92D050"/>
                </a:solidFill>
              </a:rPr>
              <a:t>р</a:t>
            </a:r>
            <a:r>
              <a:rPr lang="ru-RU" dirty="0" smtClean="0">
                <a:solidFill>
                  <a:srgbClr val="92D050"/>
                </a:solidFill>
              </a:rPr>
              <a:t>азвивать </a:t>
            </a:r>
            <a:r>
              <a:rPr lang="ru-RU" dirty="0">
                <a:solidFill>
                  <a:srgbClr val="92D050"/>
                </a:solidFill>
              </a:rPr>
              <a:t>мелкую </a:t>
            </a:r>
            <a:r>
              <a:rPr lang="ru-RU" dirty="0" smtClean="0">
                <a:solidFill>
                  <a:srgbClr val="92D050"/>
                </a:solidFill>
              </a:rPr>
              <a:t>моторику.</a:t>
            </a:r>
            <a:endParaRPr lang="ru-RU" dirty="0">
              <a:solidFill>
                <a:srgbClr val="92D050"/>
              </a:solidFill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84784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58482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476672"/>
            <a:ext cx="3264210" cy="43522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84784"/>
            <a:ext cx="3489852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8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44824"/>
            <a:ext cx="3219822" cy="4293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6632"/>
            <a:ext cx="3597864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057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556792"/>
            <a:ext cx="3528392" cy="47045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6632"/>
            <a:ext cx="351039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дополнение…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00808"/>
            <a:ext cx="3456384" cy="46085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00808"/>
            <a:ext cx="3487663" cy="46502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577" y="1301373"/>
            <a:ext cx="4086814" cy="544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0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62123"/>
            <a:ext cx="3538736" cy="128374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Пластилинография -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43608" y="2321496"/>
            <a:ext cx="3024336" cy="4536504"/>
          </a:xfrm>
        </p:spPr>
        <p:txBody>
          <a:bodyPr/>
          <a:lstStyle/>
          <a:p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это нетрадиционная техника лепки, которая выражается в «рисовании» пластилином.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700808"/>
            <a:ext cx="3888432" cy="284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24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08720"/>
            <a:ext cx="4299942" cy="57332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188640"/>
            <a:ext cx="5436096" cy="40770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61" y="169218"/>
            <a:ext cx="3867894" cy="5157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72816"/>
            <a:ext cx="3651870" cy="4869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318" y="620688"/>
            <a:ext cx="7164288" cy="5373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608" y="248477"/>
            <a:ext cx="4473624" cy="596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2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72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ВНИМАНИЕ!)</a:t>
            </a:r>
            <a:endParaRPr lang="ru-RU" sz="72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3322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Основными </a:t>
            </a:r>
            <a:r>
              <a:rPr lang="ru-RU" u="sng" dirty="0" smtClean="0">
                <a:solidFill>
                  <a:srgbClr val="00B050"/>
                </a:solidFill>
              </a:rPr>
              <a:t>цели</a:t>
            </a:r>
            <a:r>
              <a:rPr lang="ru-RU" dirty="0" smtClean="0">
                <a:solidFill>
                  <a:srgbClr val="00B050"/>
                </a:solidFill>
              </a:rPr>
              <a:t> и </a:t>
            </a:r>
            <a:r>
              <a:rPr lang="ru-RU" u="sng" dirty="0" smtClean="0">
                <a:solidFill>
                  <a:srgbClr val="00B050"/>
                </a:solidFill>
              </a:rPr>
              <a:t>задачи</a:t>
            </a:r>
            <a:r>
              <a:rPr lang="ru-RU" dirty="0" smtClean="0">
                <a:solidFill>
                  <a:srgbClr val="00B050"/>
                </a:solidFill>
              </a:rPr>
              <a:t>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916832"/>
            <a:ext cx="7200800" cy="4032448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формирование </a:t>
            </a:r>
            <a:r>
              <a:rPr lang="ru-RU" dirty="0">
                <a:solidFill>
                  <a:srgbClr val="0070C0"/>
                </a:solidFill>
              </a:rPr>
              <a:t>эстетического отношения к окружающему </a:t>
            </a:r>
            <a:r>
              <a:rPr lang="ru-RU" dirty="0" smtClean="0">
                <a:solidFill>
                  <a:srgbClr val="0070C0"/>
                </a:solidFill>
              </a:rPr>
              <a:t>миру; </a:t>
            </a:r>
            <a:endParaRPr lang="ru-RU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F0"/>
                </a:solidFill>
              </a:rPr>
              <a:t>формирование навыков работы с пластилином, пробуждение интереса к лепке;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B0F0"/>
                </a:solidFill>
              </a:rPr>
              <a:t>о</a:t>
            </a:r>
            <a:r>
              <a:rPr lang="ru-RU" dirty="0" smtClean="0">
                <a:solidFill>
                  <a:srgbClr val="00B0F0"/>
                </a:solidFill>
              </a:rPr>
              <a:t>своение новых приемов (скатывание, размазывание, прижатие, отщипывание);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B0F0"/>
                </a:solidFill>
              </a:rPr>
              <a:t>обучение умению ориентироваться на листе бумаги;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B0F0"/>
                </a:solidFill>
              </a:rPr>
              <a:t>р</a:t>
            </a:r>
            <a:r>
              <a:rPr lang="ru-RU" dirty="0" smtClean="0">
                <a:solidFill>
                  <a:srgbClr val="00B0F0"/>
                </a:solidFill>
              </a:rPr>
              <a:t>азвитие мелкой моторики;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B0F0"/>
                </a:solidFill>
              </a:rPr>
              <a:t>о</a:t>
            </a:r>
            <a:r>
              <a:rPr lang="ru-RU" dirty="0" smtClean="0">
                <a:solidFill>
                  <a:srgbClr val="00B0F0"/>
                </a:solidFill>
              </a:rPr>
              <a:t>знакомление с окружающим миром;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00B0F0"/>
                </a:solidFill>
              </a:rPr>
              <a:t>р</a:t>
            </a:r>
            <a:r>
              <a:rPr lang="ru-RU" dirty="0" smtClean="0">
                <a:solidFill>
                  <a:srgbClr val="00B0F0"/>
                </a:solidFill>
              </a:rPr>
              <a:t>азвитие эмоций и фантазии.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6695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Задействованы следующие образовательные области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Художественно </a:t>
            </a:r>
            <a:r>
              <a:rPr lang="ru-RU" b="1" u="sng" dirty="0">
                <a:solidFill>
                  <a:srgbClr val="7030A0"/>
                </a:solidFill>
              </a:rPr>
              <a:t>- эстетическое </a:t>
            </a:r>
            <a:r>
              <a:rPr lang="ru-RU" b="1" u="sng" dirty="0" smtClean="0">
                <a:solidFill>
                  <a:srgbClr val="7030A0"/>
                </a:solidFill>
              </a:rPr>
              <a:t>развитие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познавательное развитие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речевое развитие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</a:rPr>
              <a:t>с</a:t>
            </a:r>
            <a:r>
              <a:rPr lang="ru-RU" b="1" dirty="0" smtClean="0">
                <a:solidFill>
                  <a:srgbClr val="7030A0"/>
                </a:solidFill>
              </a:rPr>
              <a:t>оциально-коммуникативное развитие</a:t>
            </a:r>
          </a:p>
          <a:p>
            <a:pPr marL="0" indent="0" algn="ct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84737" y="2492896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99198" y="3645024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97288" y="4784179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638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</a:rPr>
              <a:t>Объем занятий </a:t>
            </a:r>
            <a:endParaRPr lang="ru-RU" b="1" dirty="0">
              <a:solidFill>
                <a:srgbClr val="FF0066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832548"/>
              </p:ext>
            </p:extLst>
          </p:nvPr>
        </p:nvGraphicFramePr>
        <p:xfrm>
          <a:off x="1475656" y="1988839"/>
          <a:ext cx="6336703" cy="13447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7818"/>
                <a:gridCol w="2179761"/>
                <a:gridCol w="2339124"/>
              </a:tblGrid>
              <a:tr h="5822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Возраст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Максимально допустимый объём занятий в неделю/месяц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38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2-3 года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ранний возраст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10 минут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40 минут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860516"/>
              </p:ext>
            </p:extLst>
          </p:nvPr>
        </p:nvGraphicFramePr>
        <p:xfrm>
          <a:off x="1475656" y="3429000"/>
          <a:ext cx="6336704" cy="11521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166"/>
                <a:gridCol w="4431538"/>
              </a:tblGrid>
              <a:tr h="11521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>
                          <a:effectLst/>
                        </a:rPr>
                        <a:t>обучающихся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6-8 </a:t>
                      </a:r>
                      <a:r>
                        <a:rPr lang="ru-RU" sz="2000" dirty="0">
                          <a:effectLst/>
                        </a:rPr>
                        <a:t>детей в группе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33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700808"/>
            <a:ext cx="4902464" cy="36768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«Яблочки румяные в нашем саду»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учить приём «скатывание»;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азвивать образное восприятие;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азвивать мелкую моторику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83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124" y="980728"/>
            <a:ext cx="3651870" cy="48691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484784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69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379" y="980728"/>
            <a:ext cx="3618402" cy="4824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016732"/>
            <a:ext cx="356439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9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C000"/>
                </a:solidFill>
              </a:rPr>
              <a:t>«Листья кружатся, падают в лужицы»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844824"/>
            <a:ext cx="4038600" cy="4525963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996600"/>
                </a:solidFill>
              </a:rPr>
              <a:t>учить </a:t>
            </a:r>
            <a:r>
              <a:rPr lang="ru-RU" dirty="0">
                <a:solidFill>
                  <a:srgbClr val="996600"/>
                </a:solidFill>
              </a:rPr>
              <a:t>освоению техники рисования пластилином: скатывание шарика, </a:t>
            </a:r>
            <a:r>
              <a:rPr lang="ru-RU" dirty="0" smtClean="0">
                <a:solidFill>
                  <a:srgbClr val="996600"/>
                </a:solidFill>
              </a:rPr>
              <a:t>примазывание;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996600"/>
                </a:solidFill>
              </a:rPr>
              <a:t>в</a:t>
            </a:r>
            <a:r>
              <a:rPr lang="ru-RU" dirty="0" smtClean="0">
                <a:solidFill>
                  <a:srgbClr val="996600"/>
                </a:solidFill>
              </a:rPr>
              <a:t>оспитывать </a:t>
            </a:r>
            <a:r>
              <a:rPr lang="ru-RU" dirty="0">
                <a:solidFill>
                  <a:srgbClr val="996600"/>
                </a:solidFill>
              </a:rPr>
              <a:t>любовь к </a:t>
            </a:r>
            <a:r>
              <a:rPr lang="ru-RU" dirty="0" smtClean="0">
                <a:solidFill>
                  <a:srgbClr val="996600"/>
                </a:solidFill>
              </a:rPr>
              <a:t>природе;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996600"/>
                </a:solidFill>
              </a:rPr>
              <a:t>развивать </a:t>
            </a:r>
            <a:r>
              <a:rPr lang="ru-RU" dirty="0">
                <a:solidFill>
                  <a:srgbClr val="996600"/>
                </a:solidFill>
              </a:rPr>
              <a:t>мелкую моторику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132856"/>
            <a:ext cx="2808312" cy="3744416"/>
          </a:xfrm>
        </p:spPr>
      </p:pic>
    </p:spTree>
    <p:extLst>
      <p:ext uri="{BB962C8B-B14F-4D97-AF65-F5344CB8AC3E}">
        <p14:creationId xmlns:p14="http://schemas.microsoft.com/office/powerpoint/2010/main" val="320572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</TotalTime>
  <Words>237</Words>
  <Application>Microsoft Office PowerPoint</Application>
  <PresentationFormat>Экран (4:3)</PresentationFormat>
  <Paragraphs>57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КРУЖКОВАЯ РАБОТА  «ПЛАСТИЛИНОГРАФИЯ – ДЕТСКИЙ ДИЗАЙН» </vt:lpstr>
      <vt:lpstr>Пластилинография - </vt:lpstr>
      <vt:lpstr>Основными цели и задачи:</vt:lpstr>
      <vt:lpstr>Задействованы следующие образовательные области</vt:lpstr>
      <vt:lpstr>Объем занятий </vt:lpstr>
      <vt:lpstr>«Яблочки румяные в нашем саду»</vt:lpstr>
      <vt:lpstr>Презентация PowerPoint</vt:lpstr>
      <vt:lpstr>Презентация PowerPoint</vt:lpstr>
      <vt:lpstr>«Листья кружатся, падают в лужицы»</vt:lpstr>
      <vt:lpstr>Презентация PowerPoint</vt:lpstr>
      <vt:lpstr>«Шубка для ёжика»</vt:lpstr>
      <vt:lpstr>Презентация PowerPoint</vt:lpstr>
      <vt:lpstr>«У солнышка в гостях»</vt:lpstr>
      <vt:lpstr>Презентация PowerPoint</vt:lpstr>
      <vt:lpstr>  «Первая зелень весны» </vt:lpstr>
      <vt:lpstr>Презентация PowerPoint</vt:lpstr>
      <vt:lpstr>Презентация PowerPoint</vt:lpstr>
      <vt:lpstr>Презентация PowerPoint</vt:lpstr>
      <vt:lpstr>В дополнение…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16</cp:revision>
  <dcterms:created xsi:type="dcterms:W3CDTF">2021-05-18T12:40:20Z</dcterms:created>
  <dcterms:modified xsi:type="dcterms:W3CDTF">2022-04-08T18:47:51Z</dcterms:modified>
</cp:coreProperties>
</file>