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85C6F-A68D-4D51-B842-41EDB4129AB1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8C393-9ECE-4218-A16C-FA6CA3DE71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9799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85C6F-A68D-4D51-B842-41EDB4129AB1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8C393-9ECE-4218-A16C-FA6CA3DE71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620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85C6F-A68D-4D51-B842-41EDB4129AB1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8C393-9ECE-4218-A16C-FA6CA3DE71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6982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85C6F-A68D-4D51-B842-41EDB4129AB1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8C393-9ECE-4218-A16C-FA6CA3DE71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7819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85C6F-A68D-4D51-B842-41EDB4129AB1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8C393-9ECE-4218-A16C-FA6CA3DE71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08291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85C6F-A68D-4D51-B842-41EDB4129AB1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8C393-9ECE-4218-A16C-FA6CA3DE71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99474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85C6F-A68D-4D51-B842-41EDB4129AB1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8C393-9ECE-4218-A16C-FA6CA3DE71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2140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85C6F-A68D-4D51-B842-41EDB4129AB1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8C393-9ECE-4218-A16C-FA6CA3DE71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05109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85C6F-A68D-4D51-B842-41EDB4129AB1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8C393-9ECE-4218-A16C-FA6CA3DE71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5798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85C6F-A68D-4D51-B842-41EDB4129AB1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8C393-9ECE-4218-A16C-FA6CA3DE71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2963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85C6F-A68D-4D51-B842-41EDB4129AB1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8C393-9ECE-4218-A16C-FA6CA3DE71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8898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F85C6F-A68D-4D51-B842-41EDB4129AB1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98C393-9ECE-4218-A16C-FA6CA3DE71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04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5397" y="-297"/>
            <a:ext cx="12302794" cy="685859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92727" y="1246909"/>
            <a:ext cx="989214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Муниципальное автономное дошкольное образовательное учреждение «Детский сад №11 Центр развития ребёнка»</a:t>
            </a:r>
            <a:b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 группа раннего возраста «Солнышко»</a:t>
            </a:r>
          </a:p>
          <a:p>
            <a:pPr algn="ctr"/>
            <a:endParaRPr lang="ru-RU" sz="2000" b="1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dirty="0"/>
          </a:p>
          <a:p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                                                   Кружок  на  тему: « </a:t>
            </a:r>
            <a:r>
              <a:rPr lang="ru-RU" b="1" dirty="0" err="1">
                <a:solidFill>
                  <a:schemeClr val="accent2">
                    <a:lumMod val="75000"/>
                  </a:schemeClr>
                </a:solidFill>
              </a:rPr>
              <a:t>Развивалочка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»</a:t>
            </a:r>
          </a:p>
          <a:p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                                        (естественнонаучной направленности)</a:t>
            </a:r>
          </a:p>
          <a:p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                                                          Для детей 2-3 лет.</a:t>
            </a:r>
          </a:p>
          <a:p>
            <a:pPr algn="ctr"/>
            <a:r>
              <a:rPr lang="ru-RU" dirty="0"/>
              <a:t/>
            </a:r>
            <a:br>
              <a:rPr lang="ru-RU" dirty="0"/>
            </a:br>
            <a:r>
              <a:rPr lang="ru-RU" dirty="0"/>
              <a:t>                                                        </a:t>
            </a:r>
            <a:r>
              <a:rPr lang="ru-RU" dirty="0" smtClean="0"/>
              <a:t>                                                              </a:t>
            </a:r>
            <a:r>
              <a:rPr lang="ru-RU" b="1" dirty="0">
                <a:solidFill>
                  <a:srgbClr val="002060"/>
                </a:solidFill>
              </a:rPr>
              <a:t>Воспитатель:  </a:t>
            </a:r>
            <a:r>
              <a:rPr lang="ru-RU" b="1" dirty="0" smtClean="0">
                <a:solidFill>
                  <a:srgbClr val="002060"/>
                </a:solidFill>
              </a:rPr>
              <a:t>Захарова И.Н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  </a:t>
            </a:r>
            <a:r>
              <a:rPr lang="ru-RU" b="1" dirty="0">
                <a:solidFill>
                  <a:srgbClr val="002060"/>
                </a:solidFill>
              </a:rPr>
              <a:t>Г. Гусев</a:t>
            </a:r>
          </a:p>
          <a:p>
            <a:r>
              <a:rPr lang="ru-RU" b="1" dirty="0">
                <a:solidFill>
                  <a:srgbClr val="002060"/>
                </a:solidFill>
              </a:rPr>
              <a:t>                                                                             </a:t>
            </a:r>
            <a:r>
              <a:rPr lang="ru-RU" b="1" dirty="0" smtClean="0">
                <a:solidFill>
                  <a:srgbClr val="002060"/>
                </a:solidFill>
              </a:rPr>
              <a:t>        2021 -2022 год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3197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5397" y="-297"/>
            <a:ext cx="12302794" cy="685859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260763" y="318655"/>
            <a:ext cx="10986633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</a:rPr>
              <a:t>Календарно-тематическое планирование</a:t>
            </a:r>
            <a:r>
              <a:rPr lang="ru-RU" sz="2400" dirty="0"/>
              <a:t>.</a:t>
            </a:r>
          </a:p>
          <a:p>
            <a:pPr algn="ctr"/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Апрель</a:t>
            </a:r>
          </a:p>
          <a:p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Развивающие игры: </a:t>
            </a:r>
            <a:r>
              <a:rPr lang="ru-RU" dirty="0"/>
              <a:t>«Черепашки», «</a:t>
            </a:r>
            <a:r>
              <a:rPr lang="ru-RU" dirty="0" err="1"/>
              <a:t>Логоформочки</a:t>
            </a:r>
            <a:r>
              <a:rPr lang="ru-RU" dirty="0"/>
              <a:t>», «Фонарики</a:t>
            </a:r>
            <a:r>
              <a:rPr lang="ru-RU" dirty="0" smtClean="0"/>
              <a:t>».</a:t>
            </a:r>
            <a:endParaRPr lang="ru-RU" dirty="0"/>
          </a:p>
          <a:p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Цель: </a:t>
            </a:r>
            <a:r>
              <a:rPr lang="ru-RU" dirty="0"/>
              <a:t>Формировать умение у  детей раннего возраста соединять знакомые детали  и определять из частей целый предмет.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9636" y="2299600"/>
            <a:ext cx="4895273" cy="36714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184291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5397" y="-297"/>
            <a:ext cx="12302794" cy="6858594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928255" y="235527"/>
            <a:ext cx="1077883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70C0"/>
                </a:solidFill>
              </a:rPr>
              <a:t>Календарно-тематическое планирование.</a:t>
            </a:r>
          </a:p>
          <a:p>
            <a:pPr algn="ctr"/>
            <a:r>
              <a:rPr lang="ru-RU" sz="2000" b="1" dirty="0">
                <a:solidFill>
                  <a:srgbClr val="00B050"/>
                </a:solidFill>
              </a:rPr>
              <a:t>Май</a:t>
            </a:r>
          </a:p>
          <a:p>
            <a:r>
              <a:rPr lang="ru-RU" sz="2000" b="1" dirty="0">
                <a:solidFill>
                  <a:srgbClr val="00B050"/>
                </a:solidFill>
              </a:rPr>
              <a:t>Развивающие игры: </a:t>
            </a:r>
            <a:r>
              <a:rPr lang="ru-RU" dirty="0"/>
              <a:t>«Паутинки», «Четвёртый лишний», «Сложи узор</a:t>
            </a:r>
            <a:r>
              <a:rPr lang="ru-RU" dirty="0" smtClean="0"/>
              <a:t>».</a:t>
            </a:r>
            <a:endParaRPr lang="ru-RU" dirty="0"/>
          </a:p>
          <a:p>
            <a:r>
              <a:rPr lang="ru-RU" b="1" dirty="0">
                <a:solidFill>
                  <a:srgbClr val="00B050"/>
                </a:solidFill>
              </a:rPr>
              <a:t>Цель: </a:t>
            </a:r>
            <a:r>
              <a:rPr lang="ru-RU" dirty="0"/>
              <a:t>Формировать у детей раннего возраста логическое мышление и умение определять линии. Закреплять умение соединять детали между собой и образовывать узор.</a:t>
            </a:r>
          </a:p>
        </p:txBody>
      </p:sp>
    </p:spTree>
    <p:extLst>
      <p:ext uri="{BB962C8B-B14F-4D97-AF65-F5344CB8AC3E}">
        <p14:creationId xmlns:p14="http://schemas.microsoft.com/office/powerpoint/2010/main" val="3263995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5397" y="-297"/>
            <a:ext cx="12302794" cy="6858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4056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5397" y="-297"/>
            <a:ext cx="12302794" cy="685859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29491" y="0"/>
            <a:ext cx="11637818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Актуальность.</a:t>
            </a:r>
          </a:p>
          <a:p>
            <a:r>
              <a:rPr lang="ru-RU" b="1" dirty="0">
                <a:solidFill>
                  <a:srgbClr val="7030A0"/>
                </a:solidFill>
              </a:rPr>
              <a:t>Дидактические игры В.В. </a:t>
            </a:r>
            <a:r>
              <a:rPr lang="ru-RU" b="1" dirty="0" err="1">
                <a:solidFill>
                  <a:srgbClr val="7030A0"/>
                </a:solidFill>
              </a:rPr>
              <a:t>Воскобовича</a:t>
            </a:r>
            <a:r>
              <a:rPr lang="ru-RU" b="1" dirty="0">
                <a:solidFill>
                  <a:srgbClr val="7030A0"/>
                </a:solidFill>
              </a:rPr>
              <a:t> весьма актуальны при работе с детьми раннего возраста. </a:t>
            </a:r>
          </a:p>
          <a:p>
            <a:r>
              <a:rPr lang="ru-RU" b="1" dirty="0">
                <a:solidFill>
                  <a:srgbClr val="7030A0"/>
                </a:solidFill>
              </a:rPr>
              <a:t>Используемый материал является одним из дидактических средств. Способствующих формированию первичных математических представлений у детей раннего возраста. </a:t>
            </a:r>
          </a:p>
          <a:p>
            <a:r>
              <a:rPr lang="ru-RU" b="1" dirty="0">
                <a:solidFill>
                  <a:srgbClr val="7030A0"/>
                </a:solidFill>
              </a:rPr>
              <a:t>Материал включает в себя занимательные вопросы, игры, которые увлекая развивают детей раннего возраста.</a:t>
            </a:r>
          </a:p>
          <a:p>
            <a:r>
              <a:rPr lang="ru-RU" b="1" dirty="0">
                <a:solidFill>
                  <a:srgbClr val="7030A0"/>
                </a:solidFill>
              </a:rPr>
              <a:t>Данная программа является синтезом технологии развивающих игр и информационно-коммуникационных технологий</a:t>
            </a:r>
            <a:r>
              <a:rPr lang="ru-RU" b="1" dirty="0" smtClean="0">
                <a:solidFill>
                  <a:srgbClr val="7030A0"/>
                </a:solidFill>
              </a:rPr>
              <a:t>.</a:t>
            </a:r>
          </a:p>
          <a:p>
            <a:endParaRPr lang="ru-RU" dirty="0"/>
          </a:p>
          <a:p>
            <a:r>
              <a:rPr lang="ru-RU" dirty="0" smtClean="0"/>
              <a:t>                                                                                             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 Задачи</a:t>
            </a:r>
            <a:r>
              <a:rPr lang="ru-RU" dirty="0" smtClean="0"/>
              <a:t>.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1. Учить </a:t>
            </a:r>
            <a:r>
              <a:rPr lang="ru-RU" b="1" dirty="0">
                <a:solidFill>
                  <a:srgbClr val="0070C0"/>
                </a:solidFill>
              </a:rPr>
              <a:t>детей раннего возраста с интересом и с удовольствием действовать со взрослым и самостоятельно с предметами, дидактическими игрушками и материалами.</a:t>
            </a:r>
          </a:p>
          <a:p>
            <a:r>
              <a:rPr lang="ru-RU" b="1" dirty="0">
                <a:solidFill>
                  <a:srgbClr val="0070C0"/>
                </a:solidFill>
              </a:rPr>
              <a:t>2. успешно выделять и учитывать цвет, форму, величину. Фактуру и другие признаки предметов и явлений при выполнении ряда практических действий.</a:t>
            </a:r>
          </a:p>
          <a:p>
            <a:r>
              <a:rPr lang="ru-RU" b="1" dirty="0">
                <a:solidFill>
                  <a:srgbClr val="0070C0"/>
                </a:solidFill>
              </a:rPr>
              <a:t>3. </a:t>
            </a:r>
            <a:r>
              <a:rPr lang="ru-RU" b="1" dirty="0" smtClean="0">
                <a:solidFill>
                  <a:srgbClr val="0070C0"/>
                </a:solidFill>
              </a:rPr>
              <a:t>Учить </a:t>
            </a:r>
            <a:r>
              <a:rPr lang="ru-RU" b="1" dirty="0">
                <a:solidFill>
                  <a:srgbClr val="0070C0"/>
                </a:solidFill>
              </a:rPr>
              <a:t>группировать в соответствии с образцом предметов по цвету, форме, величине и другим свойствам.</a:t>
            </a:r>
          </a:p>
          <a:p>
            <a:r>
              <a:rPr lang="ru-RU" b="1" dirty="0">
                <a:solidFill>
                  <a:srgbClr val="0070C0"/>
                </a:solidFill>
              </a:rPr>
              <a:t>4. развивать образное мышление воображение, творческие способности.</a:t>
            </a:r>
          </a:p>
          <a:p>
            <a:r>
              <a:rPr lang="ru-RU" b="1" dirty="0">
                <a:solidFill>
                  <a:srgbClr val="0070C0"/>
                </a:solidFill>
              </a:rPr>
              <a:t>5. Воспитывать доброжелательное </a:t>
            </a:r>
            <a:r>
              <a:rPr lang="ru-RU" b="1" dirty="0" smtClean="0">
                <a:solidFill>
                  <a:srgbClr val="0070C0"/>
                </a:solidFill>
              </a:rPr>
              <a:t>отношение к сверстникам</a:t>
            </a:r>
            <a:endParaRPr lang="ru-RU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1007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5397" y="-297"/>
            <a:ext cx="12302794" cy="685859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43345" y="235527"/>
            <a:ext cx="11748655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</a:rPr>
              <a:t>Календарно-тематическое планирование.</a:t>
            </a:r>
          </a:p>
          <a:p>
            <a:pPr algn="ctr"/>
            <a:r>
              <a:rPr lang="ru-RU" sz="2400" b="1" dirty="0">
                <a:solidFill>
                  <a:srgbClr val="00B050"/>
                </a:solidFill>
              </a:rPr>
              <a:t>Сентябрь.</a:t>
            </a:r>
          </a:p>
          <a:p>
            <a:r>
              <a:rPr lang="ru-RU" sz="2000" b="1" dirty="0">
                <a:solidFill>
                  <a:srgbClr val="00B050"/>
                </a:solidFill>
              </a:rPr>
              <a:t>Развивающие игры: </a:t>
            </a:r>
            <a:r>
              <a:rPr lang="ru-RU" sz="2000" dirty="0"/>
              <a:t>«Фокусы малыша Гео», «Строим паровозик», «Строим башню», «Конструируем по схемам».</a:t>
            </a:r>
          </a:p>
          <a:p>
            <a:r>
              <a:rPr lang="ru-RU" sz="2000" b="1" dirty="0">
                <a:solidFill>
                  <a:srgbClr val="00B050"/>
                </a:solidFill>
              </a:rPr>
              <a:t>Цель: </a:t>
            </a:r>
            <a:r>
              <a:rPr lang="ru-RU" sz="2000" dirty="0" smtClean="0"/>
              <a:t>Развивать </a:t>
            </a:r>
            <a:r>
              <a:rPr lang="ru-RU" sz="2000" dirty="0"/>
              <a:t>сенсорные способности у детей раннего возраста; развивать воображение и логическое мышление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345" y="2713563"/>
            <a:ext cx="4804193" cy="36031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14109" y="2713562"/>
            <a:ext cx="4571999" cy="36031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547497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302794" cy="685859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28255" y="110836"/>
            <a:ext cx="11111345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4">
                    <a:lumMod val="50000"/>
                  </a:schemeClr>
                </a:solidFill>
              </a:rPr>
              <a:t>Календарно-тематическое планирование.</a:t>
            </a:r>
          </a:p>
          <a:p>
            <a:pPr algn="ctr"/>
            <a:r>
              <a:rPr lang="ru-RU" sz="2400" b="1" dirty="0">
                <a:solidFill>
                  <a:srgbClr val="0070C0"/>
                </a:solidFill>
              </a:rPr>
              <a:t>Октябрь.</a:t>
            </a:r>
          </a:p>
          <a:p>
            <a:r>
              <a:rPr lang="ru-RU" sz="2000" b="1" dirty="0">
                <a:solidFill>
                  <a:srgbClr val="0070C0"/>
                </a:solidFill>
              </a:rPr>
              <a:t>Развивающие игры: </a:t>
            </a:r>
            <a:r>
              <a:rPr lang="ru-RU" dirty="0"/>
              <a:t>«Огород </a:t>
            </a:r>
            <a:r>
              <a:rPr lang="ru-RU" dirty="0" err="1"/>
              <a:t>Всюся</a:t>
            </a:r>
            <a:r>
              <a:rPr lang="ru-RU" dirty="0"/>
              <a:t>», «В саду у </a:t>
            </a:r>
            <a:r>
              <a:rPr lang="ru-RU" dirty="0" err="1"/>
              <a:t>Всюся</a:t>
            </a:r>
            <a:r>
              <a:rPr lang="ru-RU" dirty="0"/>
              <a:t>», «За грибами», «Путешествие на корабле</a:t>
            </a:r>
            <a:r>
              <a:rPr lang="ru-RU" dirty="0" smtClean="0"/>
              <a:t>».</a:t>
            </a:r>
            <a:endParaRPr lang="ru-RU" dirty="0"/>
          </a:p>
          <a:p>
            <a:r>
              <a:rPr lang="ru-RU" sz="2000" b="1" dirty="0">
                <a:solidFill>
                  <a:srgbClr val="0070C0"/>
                </a:solidFill>
              </a:rPr>
              <a:t>Цель: </a:t>
            </a:r>
            <a:r>
              <a:rPr lang="ru-RU" dirty="0"/>
              <a:t>Совершенствовать умение у детей раннего возраста называть свойство предметов. Продолжать знакомить детей раннего возраста с основными цветами.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0620" y="2244437"/>
            <a:ext cx="4267198" cy="32003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478310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5397" y="-297"/>
            <a:ext cx="12302794" cy="685859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87927" y="277092"/>
            <a:ext cx="11430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Календарно-тематическое планирование.</a:t>
            </a:r>
          </a:p>
          <a:p>
            <a:pPr algn="ctr"/>
            <a:r>
              <a:rPr lang="ru-RU" sz="2400" b="1" dirty="0">
                <a:solidFill>
                  <a:schemeClr val="accent4">
                    <a:lumMod val="50000"/>
                  </a:schemeClr>
                </a:solidFill>
              </a:rPr>
              <a:t>Ноябрь</a:t>
            </a:r>
          </a:p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Развивающие игры: </a:t>
            </a:r>
            <a:r>
              <a:rPr lang="ru-RU" dirty="0"/>
              <a:t>«Кораблик «Плюх-Плюх»», «Волшебная восьмёрка</a:t>
            </a:r>
            <a:r>
              <a:rPr lang="ru-RU" dirty="0" smtClean="0"/>
              <a:t>».</a:t>
            </a:r>
            <a:endParaRPr lang="ru-RU" dirty="0"/>
          </a:p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Цель: </a:t>
            </a:r>
            <a:r>
              <a:rPr lang="ru-RU" dirty="0"/>
              <a:t>Тренировать у детей раннего возраста память и внимание.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7927" y="1901536"/>
            <a:ext cx="4073236" cy="30549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4487" y="1901535"/>
            <a:ext cx="4221232" cy="30549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223698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0794" y="-594"/>
            <a:ext cx="12302794" cy="685859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20436" y="277092"/>
            <a:ext cx="1101436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5">
                    <a:lumMod val="50000"/>
                  </a:schemeClr>
                </a:solidFill>
              </a:rPr>
              <a:t>Календарно-тематическое планирование.</a:t>
            </a:r>
          </a:p>
          <a:p>
            <a:pPr algn="ctr"/>
            <a:r>
              <a:rPr lang="ru-RU" sz="2400" b="1" dirty="0">
                <a:solidFill>
                  <a:srgbClr val="FF0000"/>
                </a:solidFill>
              </a:rPr>
              <a:t>Декабрь</a:t>
            </a:r>
          </a:p>
          <a:p>
            <a:r>
              <a:rPr lang="ru-RU" sz="2000" b="1" dirty="0">
                <a:solidFill>
                  <a:srgbClr val="FF0000"/>
                </a:solidFill>
              </a:rPr>
              <a:t>Развивающие игры: </a:t>
            </a:r>
            <a:r>
              <a:rPr lang="ru-RU" sz="2000" b="1" dirty="0"/>
              <a:t>«</a:t>
            </a:r>
            <a:r>
              <a:rPr lang="ru-RU" sz="2000" dirty="0"/>
              <a:t>Птичий двор», «Месяцы», «Сложи узор», «Конструируем по схемам</a:t>
            </a:r>
            <a:r>
              <a:rPr lang="ru-RU" sz="2000" dirty="0" smtClean="0"/>
              <a:t>».</a:t>
            </a:r>
            <a:endParaRPr lang="ru-RU" sz="2000" dirty="0"/>
          </a:p>
          <a:p>
            <a:r>
              <a:rPr lang="ru-RU" sz="2000" b="1" dirty="0">
                <a:solidFill>
                  <a:srgbClr val="FF0000"/>
                </a:solidFill>
              </a:rPr>
              <a:t>Цель : </a:t>
            </a:r>
            <a:r>
              <a:rPr lang="ru-RU" sz="2000" dirty="0"/>
              <a:t>Формировать умение </a:t>
            </a:r>
            <a:r>
              <a:rPr lang="ru-RU" dirty="0"/>
              <a:t>у детей раннего возраста сравнивать группы предметов.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9562" y="2434937"/>
            <a:ext cx="4142509" cy="31068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618171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5397" y="-297"/>
            <a:ext cx="12302794" cy="685859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75855" y="304800"/>
            <a:ext cx="1072341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7030A0"/>
                </a:solidFill>
              </a:rPr>
              <a:t>Календарно-тематическое планирование.</a:t>
            </a:r>
          </a:p>
          <a:p>
            <a:pPr algn="ctr"/>
            <a:r>
              <a:rPr lang="ru-RU" b="1" dirty="0">
                <a:solidFill>
                  <a:srgbClr val="00B050"/>
                </a:solidFill>
              </a:rPr>
              <a:t>Январь</a:t>
            </a:r>
          </a:p>
          <a:p>
            <a:r>
              <a:rPr lang="ru-RU" sz="2000" b="1" dirty="0">
                <a:solidFill>
                  <a:srgbClr val="00B050"/>
                </a:solidFill>
              </a:rPr>
              <a:t>Развивающие игры: </a:t>
            </a:r>
            <a:r>
              <a:rPr lang="ru-RU" dirty="0"/>
              <a:t>«Сложи узор», «Волшебная восьмерка», «Фонарики», «Конструируем по схемам».</a:t>
            </a:r>
          </a:p>
          <a:p>
            <a:r>
              <a:rPr lang="ru-RU" sz="2000" b="1" dirty="0">
                <a:solidFill>
                  <a:srgbClr val="00B050"/>
                </a:solidFill>
              </a:rPr>
              <a:t>Цель: </a:t>
            </a:r>
            <a:r>
              <a:rPr lang="ru-RU" dirty="0"/>
              <a:t>Закреплять с детьми раннего возраста основные цвета.  Продолжать формировать у детей раннего возраста память и внимание.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3636" y="2573622"/>
            <a:ext cx="4336473" cy="32523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572935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5397" y="-297"/>
            <a:ext cx="12302794" cy="685859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72836" y="387927"/>
            <a:ext cx="11208328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70C0"/>
                </a:solidFill>
              </a:rPr>
              <a:t>Календарно-тематическое планирование.</a:t>
            </a:r>
          </a:p>
          <a:p>
            <a:pPr algn="ctr"/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Февраль</a:t>
            </a:r>
          </a:p>
          <a:p>
            <a:r>
              <a:rPr lang="ru-RU" sz="2000" b="1" dirty="0">
                <a:solidFill>
                  <a:schemeClr val="accent3">
                    <a:lumMod val="50000"/>
                  </a:schemeClr>
                </a:solidFill>
              </a:rPr>
              <a:t>Развивающие игры: </a:t>
            </a:r>
            <a:r>
              <a:rPr lang="ru-RU" dirty="0"/>
              <a:t>«Кубики для всех», «Двухцветный квадрат», «Месяцы</a:t>
            </a:r>
            <a:r>
              <a:rPr lang="ru-RU" dirty="0" smtClean="0"/>
              <a:t>».</a:t>
            </a:r>
            <a:endParaRPr lang="ru-RU" dirty="0"/>
          </a:p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Цель: </a:t>
            </a:r>
            <a:r>
              <a:rPr lang="ru-RU" dirty="0"/>
              <a:t>Учить детей раннего возраста классифицировать фигуры по свойствам. Продолжать называть основные цвета.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218" y="2080698"/>
            <a:ext cx="3768436" cy="28263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4269" y="2080698"/>
            <a:ext cx="4304145" cy="28263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639524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0794" y="-594"/>
            <a:ext cx="12302794" cy="685859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81891" y="484910"/>
            <a:ext cx="11665506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B050"/>
                </a:solidFill>
              </a:rPr>
              <a:t>Календарно-тематическое планирование.</a:t>
            </a:r>
          </a:p>
          <a:p>
            <a:pPr algn="ctr"/>
            <a:r>
              <a:rPr lang="ru-RU" sz="2000" b="1" dirty="0">
                <a:solidFill>
                  <a:schemeClr val="accent4">
                    <a:lumMod val="50000"/>
                  </a:schemeClr>
                </a:solidFill>
              </a:rPr>
              <a:t>Март</a:t>
            </a:r>
          </a:p>
          <a:p>
            <a:r>
              <a:rPr lang="ru-RU" sz="2000" b="1" dirty="0">
                <a:solidFill>
                  <a:schemeClr val="accent4">
                    <a:lumMod val="50000"/>
                  </a:schemeClr>
                </a:solidFill>
              </a:rPr>
              <a:t>Развивающие игры: </a:t>
            </a:r>
            <a:r>
              <a:rPr lang="ru-RU" dirty="0"/>
              <a:t>«Магазин игрушек», «Посуда», «Птичий двор</a:t>
            </a:r>
            <a:r>
              <a:rPr lang="ru-RU" dirty="0" smtClean="0"/>
              <a:t>». «Кораблик Брызг-брызг»</a:t>
            </a:r>
            <a:endParaRPr lang="ru-RU" dirty="0"/>
          </a:p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Цель: </a:t>
            </a:r>
            <a:r>
              <a:rPr lang="ru-RU" dirty="0"/>
              <a:t>Учить детей  группы раннего возраста сопоставлять предметы по цвету и форме.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4873" y="2324631"/>
            <a:ext cx="5029200" cy="37719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675002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504</Words>
  <Application>Microsoft Office PowerPoint</Application>
  <PresentationFormat>Широкоэкранный</PresentationFormat>
  <Paragraphs>57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User25</dc:creator>
  <cp:lastModifiedBy>acer1</cp:lastModifiedBy>
  <cp:revision>29</cp:revision>
  <dcterms:created xsi:type="dcterms:W3CDTF">2021-05-31T11:11:41Z</dcterms:created>
  <dcterms:modified xsi:type="dcterms:W3CDTF">2022-04-07T08:15:22Z</dcterms:modified>
</cp:coreProperties>
</file>