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992" y="-101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5346" y="6736727"/>
            <a:ext cx="4227758" cy="117615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9E94C-2317-47FE-A9FA-610A5A8C2CE9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F79F6-DC96-4B8B-ACE5-65E09948880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3186" y="4176388"/>
            <a:ext cx="5381513" cy="2390889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28750" y="975359"/>
            <a:ext cx="4800600" cy="463296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9E94C-2317-47FE-A9FA-610A5A8C2CE9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F79F6-DC96-4B8B-ACE5-65E0994888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9" y="502023"/>
            <a:ext cx="1543050" cy="6984452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93085" y="975360"/>
            <a:ext cx="3621965" cy="65263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9E94C-2317-47FE-A9FA-610A5A8C2CE9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F79F6-DC96-4B8B-ACE5-65E0994888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9E94C-2317-47FE-A9FA-610A5A8C2CE9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F79F6-DC96-4B8B-ACE5-65E09948880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857250" y="975360"/>
            <a:ext cx="4800600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896" y="2896864"/>
            <a:ext cx="4475000" cy="3231128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6828" y="6143348"/>
            <a:ext cx="4477871" cy="1113947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9E94C-2317-47FE-A9FA-610A5A8C2CE9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F79F6-DC96-4B8B-ACE5-65E0994888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9E94C-2317-47FE-A9FA-610A5A8C2CE9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F79F6-DC96-4B8B-ACE5-65E09948880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57249" y="975359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483864" y="975360"/>
            <a:ext cx="2510028" cy="46329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335" y="1867103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5477" y="975360"/>
            <a:ext cx="2510028" cy="853016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1865376"/>
            <a:ext cx="2510028" cy="3657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9E94C-2317-47FE-A9FA-610A5A8C2CE9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F79F6-DC96-4B8B-ACE5-65E09948880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9E94C-2317-47FE-A9FA-610A5A8C2CE9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F79F6-DC96-4B8B-ACE5-65E0994888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9E94C-2317-47FE-A9FA-610A5A8C2CE9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F79F6-DC96-4B8B-ACE5-65E0994888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322" y="2946401"/>
            <a:ext cx="2727064" cy="1677991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5137" y="975360"/>
            <a:ext cx="3012814" cy="6526307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6824" y="4663736"/>
            <a:ext cx="2541495" cy="28526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9E94C-2317-47FE-A9FA-610A5A8C2CE9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F79F6-DC96-4B8B-ACE5-65E0994888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55893"/>
            <a:ext cx="6858000" cy="3988107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6858000" cy="5155893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353641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356381" y="1524000"/>
            <a:ext cx="3086100" cy="4170408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415" y="1347315"/>
            <a:ext cx="2770586" cy="2884027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9E94C-2317-47FE-A9FA-610A5A8C2CE9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F79F6-DC96-4B8B-ACE5-65E09948880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451" y="5952561"/>
            <a:ext cx="4787654" cy="1524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807200"/>
            <a:ext cx="6858000" cy="23368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6858000" cy="68072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5024405"/>
            <a:ext cx="6858000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2133600"/>
            <a:ext cx="6858000" cy="68072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4967" y="5829557"/>
            <a:ext cx="4884383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976347"/>
            <a:ext cx="4800600" cy="4632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29150" y="8229601"/>
            <a:ext cx="18859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FA9E94C-2317-47FE-A9FA-610A5A8C2CE9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" y="8229601"/>
            <a:ext cx="251460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57500" y="8229601"/>
            <a:ext cx="13716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0BF79F6-DC96-4B8B-ACE5-65E09948880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\Desktop\7я\fotooboi-411-933-peyzaj-zakazposterov-ru_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910037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7я\248-2483089_free-motorhome-clip-ar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0849" y="3635896"/>
            <a:ext cx="2834878" cy="55081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0658" y="251520"/>
            <a:ext cx="6030670" cy="4176464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6000" b="1" dirty="0" smtClean="0">
                <a:solidFill>
                  <a:srgbClr val="FF0000"/>
                </a:solidFill>
                <a:effectLst/>
                <a:latin typeface="Bad Script" panose="02000000000000000000" pitchFamily="2" charset="0"/>
                <a:ea typeface="Calibri"/>
                <a:cs typeface="Times New Roman"/>
              </a:rPr>
              <a:t/>
            </a:r>
            <a:br>
              <a:rPr lang="ru-RU" sz="6000" b="1" dirty="0" smtClean="0">
                <a:solidFill>
                  <a:srgbClr val="FF0000"/>
                </a:solidFill>
                <a:effectLst/>
                <a:latin typeface="Bad Script" panose="02000000000000000000" pitchFamily="2" charset="0"/>
                <a:ea typeface="Calibri"/>
                <a:cs typeface="Times New Roman"/>
              </a:rPr>
            </a:br>
            <a:r>
              <a:rPr lang="ru-RU" sz="6000" b="1" dirty="0" smtClean="0">
                <a:solidFill>
                  <a:srgbClr val="FF0000"/>
                </a:solidFill>
                <a:effectLst/>
                <a:latin typeface="Bad Script" panose="02000000000000000000" pitchFamily="2" charset="0"/>
                <a:ea typeface="Calibri"/>
                <a:cs typeface="Times New Roman"/>
              </a:rPr>
              <a:t>Правила семейного </a:t>
            </a:r>
            <a:br>
              <a:rPr lang="ru-RU" sz="6000" b="1" dirty="0" smtClean="0">
                <a:solidFill>
                  <a:srgbClr val="FF0000"/>
                </a:solidFill>
                <a:effectLst/>
                <a:latin typeface="Bad Script" panose="02000000000000000000" pitchFamily="2" charset="0"/>
                <a:ea typeface="Calibri"/>
                <a:cs typeface="Times New Roman"/>
              </a:rPr>
            </a:br>
            <a:r>
              <a:rPr lang="ru-RU" sz="6000" b="1" dirty="0" smtClean="0">
                <a:solidFill>
                  <a:srgbClr val="FF0000"/>
                </a:solidFill>
                <a:effectLst/>
                <a:latin typeface="Bad Script" panose="02000000000000000000" pitchFamily="2" charset="0"/>
                <a:ea typeface="Calibri"/>
                <a:cs typeface="Times New Roman"/>
              </a:rPr>
              <a:t>воспитания.</a:t>
            </a:r>
            <a:r>
              <a:rPr lang="ru-RU" sz="6000" b="1" dirty="0">
                <a:solidFill>
                  <a:srgbClr val="FF0000"/>
                </a:solidFill>
                <a:latin typeface="Bad Script" panose="02000000000000000000" pitchFamily="2" charset="0"/>
                <a:ea typeface="Calibri"/>
                <a:cs typeface="Times New Roman"/>
              </a:rPr>
              <a:t/>
            </a:r>
            <a:br>
              <a:rPr lang="ru-RU" sz="6000" b="1" dirty="0">
                <a:solidFill>
                  <a:srgbClr val="FF0000"/>
                </a:solidFill>
                <a:latin typeface="Bad Script" panose="02000000000000000000" pitchFamily="2" charset="0"/>
                <a:ea typeface="Calibri"/>
                <a:cs typeface="Times New Roman"/>
              </a:rPr>
            </a:br>
            <a:endParaRPr lang="ru-RU" b="1" dirty="0">
              <a:solidFill>
                <a:srgbClr val="FF0000"/>
              </a:solidFill>
              <a:latin typeface="Bad Scrip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716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Admin\Desktop\7я\93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" y="0"/>
            <a:ext cx="6874161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640" y="179512"/>
            <a:ext cx="6192688" cy="1524000"/>
          </a:xfrm>
        </p:spPr>
        <p:txBody>
          <a:bodyPr/>
          <a:lstStyle/>
          <a:p>
            <a:pPr marL="0" indent="0" algn="l"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effectLst/>
                <a:latin typeface="Bad Script" panose="02000000000000000000" pitchFamily="2" charset="0"/>
                <a:ea typeface="Calibri"/>
              </a:rPr>
              <a:t>Следите за здоровьем ребенка.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/>
                <a:latin typeface="Bad Script" panose="02000000000000000000" pitchFamily="2" charset="0"/>
                <a:ea typeface="Calibri"/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effectLst/>
                <a:latin typeface="Bad Script" panose="02000000000000000000" pitchFamily="2" charset="0"/>
                <a:ea typeface="Calibri"/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/>
                <a:latin typeface="Bad Script" panose="02000000000000000000" pitchFamily="2" charset="0"/>
                <a:ea typeface="Calibri"/>
              </a:rPr>
              <a:t>Приучайте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effectLst/>
                <a:latin typeface="Bad Script" panose="02000000000000000000" pitchFamily="2" charset="0"/>
                <a:ea typeface="Calibri"/>
              </a:rPr>
              <a:t>его заботиться самому о своем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/>
                <a:latin typeface="Bad Script" panose="02000000000000000000" pitchFamily="2" charset="0"/>
                <a:ea typeface="Calibri"/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effectLst/>
                <a:latin typeface="Bad Script" panose="02000000000000000000" pitchFamily="2" charset="0"/>
                <a:ea typeface="Calibri"/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/>
                <a:latin typeface="Bad Script" panose="02000000000000000000" pitchFamily="2" charset="0"/>
                <a:ea typeface="Calibri"/>
              </a:rPr>
              <a:t>здоровье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effectLst/>
                <a:latin typeface="Bad Script" panose="02000000000000000000" pitchFamily="2" charset="0"/>
                <a:ea typeface="Calibri"/>
              </a:rPr>
              <a:t>,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/>
                <a:latin typeface="Bad Script" panose="02000000000000000000" pitchFamily="2" charset="0"/>
                <a:ea typeface="Calibri"/>
              </a:rPr>
              <a:t>о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effectLst/>
                <a:latin typeface="Bad Script" panose="02000000000000000000" pitchFamily="2" charset="0"/>
                <a:ea typeface="Calibri"/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/>
                <a:latin typeface="Bad Script" panose="02000000000000000000" pitchFamily="2" charset="0"/>
                <a:ea typeface="Calibri"/>
              </a:rPr>
              <a:t> физическом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effectLst/>
                <a:latin typeface="Bad Script" panose="02000000000000000000" pitchFamily="2" charset="0"/>
                <a:ea typeface="Calibri"/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/>
                <a:latin typeface="Bad Script" panose="02000000000000000000" pitchFamily="2" charset="0"/>
                <a:ea typeface="Calibri"/>
              </a:rPr>
              <a:t>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effectLst/>
                <a:latin typeface="Bad Script" panose="02000000000000000000" pitchFamily="2" charset="0"/>
                <a:ea typeface="Calibri"/>
              </a:rPr>
              <a:t>развитии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Bad Scrip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95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Admin\Desktop\7я\1613539402_20-p-fon-dlya-detskoi-prezentatsii-powerpoint-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8" y="0"/>
            <a:ext cx="6836702" cy="9181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00808" y="1043608"/>
            <a:ext cx="4800600" cy="7704856"/>
          </a:xfrm>
        </p:spPr>
        <p:txBody>
          <a:bodyPr>
            <a:normAutofit fontScale="92500" lnSpcReduction="10000"/>
          </a:bodyPr>
          <a:lstStyle/>
          <a:p>
            <a:pPr marL="45720" indent="0" algn="ctr">
              <a:buNone/>
            </a:pP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ad Script" panose="02000000000000000000" pitchFamily="2" charset="0"/>
              </a:rPr>
              <a:t>Семья – это материальная и духовная ячейка для воспитания детей. Ребенок должен быть членом семьи, но не ее центром. Когда ребенок становится центром семьи он вырастает эгоистом, с завышенной самооценкой.</a:t>
            </a:r>
          </a:p>
          <a:p>
            <a:pPr algn="ctr"/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Bad Script" panose="02000000000000000000" pitchFamily="2" charset="0"/>
            </a:endParaRPr>
          </a:p>
          <a:p>
            <a:pPr marL="45720" indent="0" algn="ctr">
              <a:buNone/>
            </a:pP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ad Script" panose="02000000000000000000" pitchFamily="2" charset="0"/>
              </a:rPr>
              <a:t>Семья – это дом, и как всякий дом он может со временем ветшать и нуждаться в ремонте, в обновлении. Не забудьте время от времени проверять, не нуждается ли Ваш семейный дом в обновлении, в ремонте.</a:t>
            </a:r>
          </a:p>
        </p:txBody>
      </p:sp>
    </p:spTree>
    <p:extLst>
      <p:ext uri="{BB962C8B-B14F-4D97-AF65-F5344CB8AC3E}">
        <p14:creationId xmlns:p14="http://schemas.microsoft.com/office/powerpoint/2010/main" val="2703852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Admin\Desktop\7я\depositphotos_170245152-stock-illustration-cute-cartoon-kids-frame-pla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"/>
            <a:ext cx="6858001" cy="8988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6807" y="1835696"/>
            <a:ext cx="4884383" cy="1524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>
                <a:solidFill>
                  <a:schemeClr val="accent6">
                    <a:lumMod val="75000"/>
                  </a:schemeClr>
                </a:solidFill>
                <a:effectLst>
                  <a:reflection blurRad="6350" stA="88000" endPos="12000" dir="5400000" sy="-100000" algn="bl" rotWithShape="0"/>
                </a:effectLst>
              </a:rPr>
              <a:t>Главный закон семьи: все заботятся о каждом члене семьи, а каждый член семьи в меру своих возможностей заботится о всей семье</a:t>
            </a:r>
            <a:r>
              <a:rPr lang="ru-RU" sz="3600" dirty="0">
                <a:effectLst>
                  <a:reflection blurRad="6350" stA="88000" endPos="12000" dir="5400000" sy="-100000" algn="bl" rotWithShape="0"/>
                </a:effectLst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55296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7я\pngtree-small-fresh-spring-warm-flowers-drunk-beautiful-rape-flower-psd-layering-image_1893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6858000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648" y="251520"/>
            <a:ext cx="6408712" cy="1524000"/>
          </a:xfrm>
        </p:spPr>
        <p:txBody>
          <a:bodyPr/>
          <a:lstStyle/>
          <a:p>
            <a:pPr marL="0" indent="0" algn="l">
              <a:buNone/>
            </a:pPr>
            <a:r>
              <a:rPr lang="ru-RU" sz="3600" dirty="0">
                <a:solidFill>
                  <a:schemeClr val="accent6">
                    <a:lumMod val="75000"/>
                  </a:schemeClr>
                </a:solidFill>
                <a:effectLst>
                  <a:reflection blurRad="6350" stA="55000" endA="300" endPos="19000" dir="5400000" sy="-100000" algn="bl" rotWithShape="0"/>
                </a:effectLst>
              </a:rPr>
              <a:t>Развитие ребенка – развитие его самостоятельности. Поэтому не опекайте его, не делайте за него то, что он может и должен сделать сам. Помогайте ему в приобретении умений и навыков, пусть он научится делать все то, что Вы умеете</a:t>
            </a:r>
            <a:r>
              <a:rPr lang="ru-RU" sz="3600" dirty="0">
                <a:solidFill>
                  <a:schemeClr val="accent6">
                    <a:lumMod val="75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24738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7я\pngtree-51-spring-tour-family-poster-background-image_2135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9" y="42870"/>
            <a:ext cx="6833770" cy="9101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648" y="323528"/>
            <a:ext cx="6192688" cy="1524000"/>
          </a:xfrm>
        </p:spPr>
        <p:txBody>
          <a:bodyPr/>
          <a:lstStyle/>
          <a:p>
            <a:pPr marL="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Главное средство 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3200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3200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воспитания </a:t>
            </a:r>
            <a:r>
              <a:rPr lang="ru-RU" sz="3200" dirty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ребенка – пример родителей, их поведение, их деятельность. Ребенок должен выполнять определенную, все усложняющуюся по мере взросления, работу по дому, для себя и для всей семьи.</a:t>
            </a:r>
            <a:r>
              <a:rPr lang="ru-RU" sz="2800" dirty="0">
                <a:solidFill>
                  <a:schemeClr val="tx1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chemeClr val="tx1"/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763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7я\pngtree-blue-sky-little-bird-kite-house-image_304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4" y="10197"/>
            <a:ext cx="6851785" cy="9133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750" y="10197"/>
            <a:ext cx="6408712" cy="1524000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Для воспитания ребенка очень вредны противоречия в требованиях родителей. Согласуйте их между собой. Еще более вредны противоречия между Вашими требованиями и требованиями школы, учителей. Если Вы не согласны с нашими требованиями или они Вам непонятны, придите к нам, и мы вместе обсудим возникшие проблемы.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324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7я\1621488362_19-phonoteka_org-p-fon-dlya-sobraniya-v-detskom-sadu-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006" y="0"/>
            <a:ext cx="6984398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0893" y="683568"/>
            <a:ext cx="4884383" cy="7277326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200" dirty="0">
                <a:solidFill>
                  <a:schemeClr val="accent6">
                    <a:lumMod val="75000"/>
                  </a:schemeClr>
                </a:solidFill>
                <a:effectLst/>
                <a:latin typeface="Bad Script" panose="02000000000000000000" pitchFamily="2" charset="0"/>
                <a:ea typeface="Calibri"/>
                <a:cs typeface="Times New Roman"/>
              </a:rPr>
              <a:t>Основа поведения ребенка – его привычки. Следите за тем, чтобы у него образовались добрые, хорошие привычки и не возникли дурные. Научите его различать добро и зло. Важнейшей привычкой для него должно стать выполнение режима дня. Выработайте вместе с ним разумный режим дня и строго следите за его выполнением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.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chemeClr val="accent6">
                    <a:lumMod val="75000"/>
                  </a:schemeClr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156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esktop\7я\1625582867_31-phonoteka-org-p-zastavka-sportivnaya-semya-krasivie-zastav-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" y="0"/>
            <a:ext cx="6853631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680" y="395536"/>
            <a:ext cx="5904656" cy="6120680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effectLst/>
              </a:rPr>
              <a:t>Приучайте ребенка заботиться о младших и старших в семье. Мальчик пусть уступает девочке, с этого начинается воспитание будущих отцов и </a:t>
            </a: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effectLst/>
              </a:rPr>
              <a:t>матерей, счастливого </a:t>
            </a:r>
            <a:r>
              <a:rPr lang="ru-RU" sz="4000" dirty="0">
                <a:solidFill>
                  <a:schemeClr val="accent6">
                    <a:lumMod val="75000"/>
                  </a:schemeClr>
                </a:solidFill>
                <a:effectLst/>
              </a:rPr>
              <a:t>супружества.</a:t>
            </a:r>
            <a:br>
              <a:rPr lang="ru-RU" sz="4000" dirty="0">
                <a:solidFill>
                  <a:schemeClr val="accent6">
                    <a:lumMod val="75000"/>
                  </a:schemeClr>
                </a:solidFill>
                <a:effectLst/>
              </a:rPr>
            </a:b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536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Admin\Desktop\7я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52636" y="539552"/>
            <a:ext cx="6552728" cy="4824536"/>
          </a:xfrm>
        </p:spPr>
        <p:txBody>
          <a:bodyPr>
            <a:normAutofit fontScale="92500"/>
          </a:bodyPr>
          <a:lstStyle/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i="1" dirty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/>
              </a:rPr>
              <a:t>Очень важно создать в семье спокойный доброжелательный климат, когда никто ни на кого не кричит, когда ошибки и проступки обсуждаются без брани и истерики. Психическое развитие ребенка, формирование его личности в большей степени зависит от стиля семейного воспитания. Не оскорбляйте ребенка своими подозрениями, доверяйте ему. Не наказывайте ребенка за правду, если он признался в своих ошибках сам</a:t>
            </a:r>
            <a:r>
              <a:rPr lang="ru-RU" sz="2400" i="1" dirty="0" smtClean="0">
                <a:solidFill>
                  <a:schemeClr val="tx1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Times New Roman"/>
              </a:rPr>
              <a:t>.</a:t>
            </a:r>
            <a:endParaRPr lang="ru-RU" i="1" dirty="0">
              <a:solidFill>
                <a:schemeClr val="tx1"/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54029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57</TotalTime>
  <Words>351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 Правила семейного  воспитания. </vt:lpstr>
      <vt:lpstr>Презентация PowerPoint</vt:lpstr>
      <vt:lpstr>Главный закон семьи: все заботятся о каждом члене семьи, а каждый член семьи в меру своих возможностей заботится о всей семье. </vt:lpstr>
      <vt:lpstr>Развитие ребенка – развитие его самостоятельности. Поэтому не опекайте его, не делайте за него то, что он может и должен сделать сам. Помогайте ему в приобретении умений и навыков, пусть он научится делать все то, что Вы умеете. </vt:lpstr>
      <vt:lpstr>Главное средство  воспитания ребенка – пример родителей, их поведение, их деятельность. Ребенок должен выполнять определенную, все усложняющуюся по мере взросления, работу по дому, для себя и для всей семьи. </vt:lpstr>
      <vt:lpstr>Для воспитания ребенка очень вредны противоречия в требованиях родителей. Согласуйте их между собой. Еще более вредны противоречия между Вашими требованиями и требованиями школы, учителей. Если Вы не согласны с нашими требованиями или они Вам непонятны, придите к нам, и мы вместе обсудим возникшие проблемы. </vt:lpstr>
      <vt:lpstr>Основа поведения ребенка – его привычки. Следите за тем, чтобы у него образовались добрые, хорошие привычки и не возникли дурные. Научите его различать добро и зло. Важнейшей привычкой для него должно стать выполнение режима дня. Выработайте вместе с ним разумный режим дня и строго следите за его выполнением. </vt:lpstr>
      <vt:lpstr>Приучайте ребенка заботиться о младших и старших в семье. Мальчик пусть уступает девочке, с этого начинается воспитание будущих отцов и матерей, счастливого супружества. </vt:lpstr>
      <vt:lpstr>Презентация PowerPoint</vt:lpstr>
      <vt:lpstr>Следите за здоровьем ребенка.  Приучайте его заботиться самому о своем  здоровье, о  физическом  развитии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 семейного  воспитания.</dc:title>
  <dc:creator>Admin</dc:creator>
  <cp:lastModifiedBy>Admin</cp:lastModifiedBy>
  <cp:revision>6</cp:revision>
  <dcterms:created xsi:type="dcterms:W3CDTF">2022-04-06T15:20:20Z</dcterms:created>
  <dcterms:modified xsi:type="dcterms:W3CDTF">2022-04-06T16:17:57Z</dcterms:modified>
</cp:coreProperties>
</file>