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68" r:id="rId4"/>
    <p:sldId id="265" r:id="rId5"/>
    <p:sldId id="269" r:id="rId6"/>
    <p:sldId id="264" r:id="rId7"/>
    <p:sldId id="270" r:id="rId8"/>
    <p:sldId id="266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6" r:id="rId18"/>
    <p:sldId id="267" r:id="rId19"/>
    <p:sldId id="287" r:id="rId20"/>
    <p:sldId id="280" r:id="rId21"/>
    <p:sldId id="281" r:id="rId22"/>
    <p:sldId id="282" r:id="rId23"/>
    <p:sldId id="283" r:id="rId24"/>
    <p:sldId id="284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8" autoAdjust="0"/>
    <p:restoredTop sz="94660"/>
  </p:normalViewPr>
  <p:slideViewPr>
    <p:cSldViewPr>
      <p:cViewPr varScale="1">
        <p:scale>
          <a:sx n="65" d="100"/>
          <a:sy n="65" d="100"/>
        </p:scale>
        <p:origin x="1445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пт, 08 апр 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samlib.ru/img/u/usmanowa_a_r/rybalka/korowa.jpg" TargetMode="External"/><Relationship Id="rId2" Type="http://schemas.openxmlformats.org/officeDocument/2006/relationships/hyperlink" Target="http://freelance.ru/img/portfolio/pics/00/0C/A0/827510.jpg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ncrypted-tbn0.gstatic.com/images?q=tbn:ANd9GcSZXS4YBozn1pp2MsYBzddVemWk94UrmI1oDEkWgiMEXKBjOucn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ncrypted-tbn0.gstatic.com/images?q=tbn:ANd9GcR7NdlfM6fAiAVEShPJswUFDxTz7Je59FhUgbu8GrcyoMzsZ-8ZGA" TargetMode="External"/><Relationship Id="rId2" Type="http://schemas.openxmlformats.org/officeDocument/2006/relationships/hyperlink" Target="http://bolgarias.ru/wp-content/uploads/2009/05/xitryjpetux.jpg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ncrypted-tbn1.gstatic.com/images?q=tbn:ANd9GcQhw4bjOseJHjhcE84BGaJp6Ok3-sTUG3LB1y2xaBEE5L00l4xMhA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roxvost.info/photo/long%20haired/neva_cat/neva_cat.jpg" TargetMode="External"/><Relationship Id="rId2" Type="http://schemas.openxmlformats.org/officeDocument/2006/relationships/hyperlink" Target="http://upload.wikimedia.org/wikipedia/commons/d/de/CorporationParkGoose.JPG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ncrypted-tbn1.gstatic.com/images?q=tbn:ANd9GcTh2rPtkpN4Sl63JP2NElbsS1clF72_MNvaXDcG1FslhrZ8MbpA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zooclub.ru/attach/fotogal/clip/pig/31.jpg" TargetMode="External"/><Relationship Id="rId2" Type="http://schemas.openxmlformats.org/officeDocument/2006/relationships/hyperlink" Target="http://www.kto-takoy.ru/wp-content/uploads/2010/01/Animals_Horses__004308_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900igr.net/datas/russkij-jazyk/Uroki-pisma-v-1-klasse/0014-014-Molodtsy.jpg" TargetMode="External"/><Relationship Id="rId5" Type="http://schemas.openxmlformats.org/officeDocument/2006/relationships/hyperlink" Target="https://encrypted-tbn0.gstatic.com/images?q=tbn:ANd9GcTOj_QRS400I3otqt7EVsA0dbYnM2y7FKQ6lGpWRle5qbFA_lr-wg" TargetMode="External"/><Relationship Id="rId4" Type="http://schemas.openxmlformats.org/officeDocument/2006/relationships/hyperlink" Target="http://frame3.loadup.ru/90/e3/1213411.7.3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0"/>
            <a:ext cx="4536503" cy="5373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логопедического занятия.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</a:p>
          <a:p>
            <a:pPr marL="0" indent="0">
              <a:buNone/>
            </a:pPr>
            <a:r>
              <a:rPr lang="ru-RU" sz="2800" dirty="0"/>
              <a:t>Формирование у первоклассников навыков анализа букв и звуков в словах, словосочетаниях, предложениях.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08520" y="5373216"/>
            <a:ext cx="9252520" cy="1008111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ГБОУ лицей №378 г. Санкт-Петербург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Чудеснова Наталья Анатольевна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68" b="9968"/>
          <a:stretch>
            <a:fillRect/>
          </a:stretch>
        </p:blipFill>
        <p:spPr>
          <a:xfrm>
            <a:off x="4475163" y="188912"/>
            <a:ext cx="4114800" cy="4752255"/>
          </a:xfrm>
        </p:spPr>
      </p:pic>
    </p:spTree>
    <p:extLst>
      <p:ext uri="{BB962C8B-B14F-4D97-AF65-F5344CB8AC3E}">
        <p14:creationId xmlns:p14="http://schemas.microsoft.com/office/powerpoint/2010/main" val="1810809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960440" cy="295232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 название картинки. </a:t>
            </a:r>
            <a:br>
              <a:rPr lang="ru-RU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Сосчитай и запиши количество букв и звуков.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4869160"/>
            <a:ext cx="8640960" cy="1728192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Лиса – 4 б., 4 зв., лось – 4 б., 3 зв., ёж – 2 б., 3 зв.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087" y="1294606"/>
            <a:ext cx="3718570" cy="3718570"/>
          </a:xfrm>
        </p:spPr>
      </p:pic>
    </p:spTree>
    <p:extLst>
      <p:ext uri="{BB962C8B-B14F-4D97-AF65-F5344CB8AC3E}">
        <p14:creationId xmlns:p14="http://schemas.microsoft.com/office/powerpoint/2010/main" val="2864016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15816" y="5157192"/>
            <a:ext cx="4176464" cy="151216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Гусь – 4 б., 3 зв.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88640"/>
            <a:ext cx="4215658" cy="4610578"/>
          </a:xfrm>
        </p:spPr>
      </p:pic>
    </p:spTree>
    <p:extLst>
      <p:ext uri="{BB962C8B-B14F-4D97-AF65-F5344CB8AC3E}">
        <p14:creationId xmlns:p14="http://schemas.microsoft.com/office/powerpoint/2010/main" val="377026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55776" y="5085184"/>
            <a:ext cx="4320480" cy="16561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– 4 б., 3 зв.</a:t>
            </a:r>
          </a:p>
          <a:p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0648"/>
            <a:ext cx="4945466" cy="4549829"/>
          </a:xfrm>
        </p:spPr>
      </p:pic>
    </p:spTree>
    <p:extLst>
      <p:ext uri="{BB962C8B-B14F-4D97-AF65-F5344CB8AC3E}">
        <p14:creationId xmlns:p14="http://schemas.microsoft.com/office/powerpoint/2010/main" val="405273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48680"/>
            <a:ext cx="5844410" cy="38974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7744" y="4725144"/>
            <a:ext cx="4464496" cy="194421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коза – 4 б., 4 зв.</a:t>
            </a:r>
          </a:p>
        </p:txBody>
      </p:sp>
    </p:spTree>
    <p:extLst>
      <p:ext uri="{BB962C8B-B14F-4D97-AF65-F5344CB8AC3E}">
        <p14:creationId xmlns:p14="http://schemas.microsoft.com/office/powerpoint/2010/main" val="220374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48680"/>
            <a:ext cx="5334744" cy="40010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99792" y="4797152"/>
            <a:ext cx="3852865" cy="1800200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конь – 4 б., 3 зв.</a:t>
            </a:r>
          </a:p>
        </p:txBody>
      </p:sp>
    </p:spTree>
    <p:extLst>
      <p:ext uri="{BB962C8B-B14F-4D97-AF65-F5344CB8AC3E}">
        <p14:creationId xmlns:p14="http://schemas.microsoft.com/office/powerpoint/2010/main" val="377154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55776" y="4653136"/>
            <a:ext cx="4576355" cy="2088232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свинья – 6 б., 6 зв.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76672"/>
            <a:ext cx="4016375" cy="3703097"/>
          </a:xfrm>
        </p:spPr>
      </p:pic>
    </p:spTree>
    <p:extLst>
      <p:ext uri="{BB962C8B-B14F-4D97-AF65-F5344CB8AC3E}">
        <p14:creationId xmlns:p14="http://schemas.microsoft.com/office/powerpoint/2010/main" val="313946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99792" y="4581128"/>
            <a:ext cx="4392488" cy="1872208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баран – 5 б., 5 зв.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27838"/>
            <a:ext cx="5400600" cy="4050450"/>
          </a:xfrm>
        </p:spPr>
      </p:pic>
    </p:spTree>
    <p:extLst>
      <p:ext uri="{BB962C8B-B14F-4D97-AF65-F5344CB8AC3E}">
        <p14:creationId xmlns:p14="http://schemas.microsoft.com/office/powerpoint/2010/main" val="285874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5"/>
            <a:ext cx="7992888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в мяч!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65065"/>
            <a:ext cx="4464496" cy="4464496"/>
          </a:xfrm>
        </p:spPr>
      </p:pic>
    </p:spTree>
    <p:extLst>
      <p:ext uri="{BB962C8B-B14F-4D97-AF65-F5344CB8AC3E}">
        <p14:creationId xmlns:p14="http://schemas.microsoft.com/office/powerpoint/2010/main" val="554401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966666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764704"/>
            <a:ext cx="8496944" cy="6093296"/>
          </a:xfrm>
        </p:spPr>
        <p:txBody>
          <a:bodyPr numCol="1">
            <a:norm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пары слов в правом столбике таблицы. Чем они отличаются?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 каждое слово на своё место и прочитай словосочетания.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7106"/>
              </p:ext>
            </p:extLst>
          </p:nvPr>
        </p:nvGraphicFramePr>
        <p:xfrm>
          <a:off x="1763688" y="2492895"/>
          <a:ext cx="6096000" cy="4248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1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0649">
                <a:tc>
                  <a:txBody>
                    <a:bodyPr/>
                    <a:lstStyle/>
                    <a:p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серая____________</a:t>
                      </a:r>
                    </a:p>
                    <a:p>
                      <a:r>
                        <a:rPr lang="ru-RU" sz="24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глупая___________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шутка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утка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69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настольная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_______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кошачья_________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лапа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лампа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695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выметаем________</a:t>
                      </a:r>
                    </a:p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ведём____________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сор</a:t>
                      </a:r>
                    </a:p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695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пушистый________</a:t>
                      </a:r>
                    </a:p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слепой___________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крот</a:t>
                      </a:r>
                    </a:p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6956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игрушечный______</a:t>
                      </a:r>
                    </a:p>
                    <a:p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сделаем__________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танк</a:t>
                      </a:r>
                    </a:p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117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056784" cy="754437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карточках.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124744"/>
            <a:ext cx="8208912" cy="532859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прочитай предложения. Найди ошибки.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мчит.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Собка лает.</a:t>
            </a:r>
          </a:p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Петх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поёт.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Котят  пищат.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 предложения правильно. Подчеркни вставленные гласные красным карандашом.</a:t>
            </a:r>
          </a:p>
        </p:txBody>
      </p:sp>
    </p:spTree>
    <p:extLst>
      <p:ext uri="{BB962C8B-B14F-4D97-AF65-F5344CB8AC3E}">
        <p14:creationId xmlns:p14="http://schemas.microsoft.com/office/powerpoint/2010/main" val="373242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700808"/>
            <a:ext cx="4140897" cy="460851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 и отгадай загадку.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слово-отгадку из рассыпанных букв.</a:t>
            </a:r>
          </a:p>
          <a:p>
            <a:endParaRPr lang="ru-RU" sz="2800" dirty="0"/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К, Р, О, А, О, В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094198"/>
            <a:ext cx="4016375" cy="4169541"/>
          </a:xfrm>
        </p:spPr>
      </p:pic>
    </p:spTree>
    <p:extLst>
      <p:ext uri="{BB962C8B-B14F-4D97-AF65-F5344CB8AC3E}">
        <p14:creationId xmlns:p14="http://schemas.microsoft.com/office/powerpoint/2010/main" val="148877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336704" cy="754437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83768" y="2276872"/>
            <a:ext cx="4360332" cy="3456384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м</a:t>
            </a:r>
            <a:r>
              <a:rPr 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</a:t>
            </a:r>
            <a:r>
              <a:rPr 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 лает.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</a:t>
            </a:r>
            <a:r>
              <a:rPr 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 поёт.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Котят</a:t>
            </a:r>
            <a:r>
              <a:rPr lang="ru-RU" sz="4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пищат.</a:t>
            </a:r>
          </a:p>
        </p:txBody>
      </p:sp>
    </p:spTree>
    <p:extLst>
      <p:ext uri="{BB962C8B-B14F-4D97-AF65-F5344CB8AC3E}">
        <p14:creationId xmlns:p14="http://schemas.microsoft.com/office/powerpoint/2010/main" val="44364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515" y="731838"/>
            <a:ext cx="6525682" cy="4894262"/>
          </a:xfrm>
        </p:spPr>
      </p:pic>
    </p:spTree>
    <p:extLst>
      <p:ext uri="{BB962C8B-B14F-4D97-AF65-F5344CB8AC3E}">
        <p14:creationId xmlns:p14="http://schemas.microsoft.com/office/powerpoint/2010/main" val="1735951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9"/>
            <a:ext cx="7344816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источники: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8352928" cy="511256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Изображение мальчика с книгой: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http://freelance.ru/img/portfolio/pics/00/0C/A0/827510.jpg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2.Изображение коровы: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http://samlib.ru/img/u/usmanowa_a_r/rybalka/korowa.jpg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Изображение утки: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https://encrypted-tbn0.gstatic.com/images?q=tbn:ANd9GcSZXS4YBozn1pp2MsYBzddVemWk94UrmI1oDEkWgiMEXKBjOucn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4527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9"/>
            <a:ext cx="7344816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источники: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124744"/>
            <a:ext cx="8352928" cy="511256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Изображение петуха: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http://bolgarias.ru/wp-content/uploads/2009/05/xitryjpetux.jpg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5.Изображение индюка: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https://encrypted-tbn0.gstatic.com/images?q=tbn:ANd9GcR7NdlfM6fAiAVEShPJswUFDxTz7Je59FhUgbu8GrcyoMzsZ-8ZGA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Изображение лисы: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https://encrypted-tbn1.gstatic.com/images?q=tbn:ANd9GcQhw4bjOseJHjhcE84BGaJp6Ok3-sTUG3LB1y2xaBEE5L00l4xMhA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119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9"/>
            <a:ext cx="7344816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источники: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124744"/>
            <a:ext cx="8208912" cy="511256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Изображение гуся: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http://upload.wikimedia.org/wikipedia/commons/d/de/CorporationParkGoose.JPG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8.Изображение кошки: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http://proxvost.info/photo/long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haired/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neva_cat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/neva_cat.jpg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Изображение козы: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https://encrypted-tbn1.gstatic.com/images?q=tbn:ANd9GcTh2rPtkpN4Sl63JP2NElbsS1clF72_MNvaXDcG1FslhrZ8MbpA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4660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9"/>
            <a:ext cx="7344816" cy="64807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источники: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8496944" cy="5112568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Изображение коня: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http://www.kto-takoy.ru/wp-content/uploads/2010/01/Animals_Horses__004308_.jpg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11.Изображение свиньи: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http://zooclub.ru/attach/fotogal/clip/pig/31.jpg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Изображение барана: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http://frame3.loadup.ru/90/e3/1213411.7.3.jpg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13.Изображение весёлого мяча.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https://encrypted-tbn0.gstatic.com/images?q=tbn:ANd9GcTOj_QRS400I3otqt7EVsA0dbYnM2y7FKQ6lGpWRle5qbFA_lr-wg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Изображение надписи «Молодцы»:</a:t>
            </a:r>
          </a:p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http://900igr.net/datas/russkij-jazyk/Uroki-pisma-v-1-klasse/0014-014-Molodtsy.jpg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296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416824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2420888"/>
            <a:ext cx="6736595" cy="2139518"/>
          </a:xfrm>
        </p:spPr>
        <p:txBody>
          <a:bodyPr>
            <a:normAutofit lnSpcReduction="10000"/>
          </a:bodyPr>
          <a:lstStyle/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</a:t>
            </a:r>
          </a:p>
        </p:txBody>
      </p:sp>
    </p:spTree>
    <p:extLst>
      <p:ext uri="{BB962C8B-B14F-4D97-AF65-F5344CB8AC3E}">
        <p14:creationId xmlns:p14="http://schemas.microsoft.com/office/powerpoint/2010/main" val="1239102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987" y="959644"/>
            <a:ext cx="3752850" cy="44386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 У, К, Т</a:t>
            </a:r>
          </a:p>
        </p:txBody>
      </p:sp>
    </p:spTree>
    <p:extLst>
      <p:ext uri="{BB962C8B-B14F-4D97-AF65-F5344CB8AC3E}">
        <p14:creationId xmlns:p14="http://schemas.microsoft.com/office/powerpoint/2010/main" val="357317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416824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2420888"/>
            <a:ext cx="6736595" cy="2139518"/>
          </a:xfrm>
        </p:spPr>
        <p:txBody>
          <a:bodyPr>
            <a:normAutofit lnSpcReduction="10000"/>
          </a:bodyPr>
          <a:lstStyle/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УТКА</a:t>
            </a:r>
          </a:p>
        </p:txBody>
      </p:sp>
    </p:spTree>
    <p:extLst>
      <p:ext uri="{BB962C8B-B14F-4D97-AF65-F5344CB8AC3E}">
        <p14:creationId xmlns:p14="http://schemas.microsoft.com/office/powerpoint/2010/main" val="3542703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b="1" dirty="0"/>
          </a:p>
          <a:p>
            <a:endParaRPr lang="ru-RU" b="1" dirty="0"/>
          </a:p>
          <a:p>
            <a:endParaRPr lang="ru-RU" b="1" dirty="0"/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П, Х, Е, У, Т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85484"/>
            <a:ext cx="3878251" cy="4122247"/>
          </a:xfrm>
        </p:spPr>
      </p:pic>
    </p:spTree>
    <p:extLst>
      <p:ext uri="{BB962C8B-B14F-4D97-AF65-F5344CB8AC3E}">
        <p14:creationId xmlns:p14="http://schemas.microsoft.com/office/powerpoint/2010/main" val="12236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416824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2420888"/>
            <a:ext cx="6736595" cy="2139518"/>
          </a:xfrm>
        </p:spPr>
        <p:txBody>
          <a:bodyPr>
            <a:normAutofit lnSpcReduction="10000"/>
          </a:bodyPr>
          <a:lstStyle/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ПЕТУХ</a:t>
            </a:r>
          </a:p>
        </p:txBody>
      </p:sp>
    </p:spTree>
    <p:extLst>
      <p:ext uri="{BB962C8B-B14F-4D97-AF65-F5344CB8AC3E}">
        <p14:creationId xmlns:p14="http://schemas.microsoft.com/office/powerpoint/2010/main" val="935284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271639"/>
            <a:ext cx="4016375" cy="381465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Д, Ю, Н, И, К</a:t>
            </a:r>
          </a:p>
        </p:txBody>
      </p:sp>
    </p:spTree>
    <p:extLst>
      <p:ext uri="{BB962C8B-B14F-4D97-AF65-F5344CB8AC3E}">
        <p14:creationId xmlns:p14="http://schemas.microsoft.com/office/powerpoint/2010/main" val="300913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416824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5616" y="2420888"/>
            <a:ext cx="6736595" cy="2139518"/>
          </a:xfrm>
        </p:spPr>
        <p:txBody>
          <a:bodyPr>
            <a:normAutofit lnSpcReduction="10000"/>
          </a:bodyPr>
          <a:lstStyle/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ИНДЮК</a:t>
            </a:r>
          </a:p>
        </p:txBody>
      </p:sp>
    </p:spTree>
    <p:extLst>
      <p:ext uri="{BB962C8B-B14F-4D97-AF65-F5344CB8AC3E}">
        <p14:creationId xmlns:p14="http://schemas.microsoft.com/office/powerpoint/2010/main" val="93528488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346</TotalTime>
  <Words>622</Words>
  <Application>Microsoft Office PowerPoint</Application>
  <PresentationFormat>Экран (4:3)</PresentationFormat>
  <Paragraphs>117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Georgia</vt:lpstr>
      <vt:lpstr>Times New Roman</vt:lpstr>
      <vt:lpstr>Trebuchet MS</vt:lpstr>
      <vt:lpstr>Воздушный поток</vt:lpstr>
      <vt:lpstr>Учитель-логопед ГБОУ лицей №378 г. Санкт-Петербург Чудеснова Наталья Анатольевна</vt:lpstr>
      <vt:lpstr>Задание.  </vt:lpstr>
      <vt:lpstr>Проверь себя!</vt:lpstr>
      <vt:lpstr>Презентация PowerPoint</vt:lpstr>
      <vt:lpstr>Проверь себя!</vt:lpstr>
      <vt:lpstr>Презентация PowerPoint</vt:lpstr>
      <vt:lpstr>Проверь себя!</vt:lpstr>
      <vt:lpstr>Презентация PowerPoint</vt:lpstr>
      <vt:lpstr>Проверь себя!</vt:lpstr>
      <vt:lpstr>Задание. Напиши название картинки.  Сосчитай и запиши количество букв и звуков.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в мяч!</vt:lpstr>
      <vt:lpstr>Задание.</vt:lpstr>
      <vt:lpstr>Задание на карточках.</vt:lpstr>
      <vt:lpstr>Проверь себя!</vt:lpstr>
      <vt:lpstr>Презентация PowerPoint</vt:lpstr>
      <vt:lpstr>Использованные источники:</vt:lpstr>
      <vt:lpstr>Использованные источники:</vt:lpstr>
      <vt:lpstr>Использованные источники:</vt:lpstr>
      <vt:lpstr>Использованные 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логопедического занятия. Тема: Сложные формы звукобуквенного анализа и синтеза.</dc:title>
  <dc:creator>Tanya</dc:creator>
  <cp:lastModifiedBy>Наталья</cp:lastModifiedBy>
  <cp:revision>28</cp:revision>
  <dcterms:created xsi:type="dcterms:W3CDTF">2013-11-13T03:07:27Z</dcterms:created>
  <dcterms:modified xsi:type="dcterms:W3CDTF">2022-04-08T11:03:57Z</dcterms:modified>
</cp:coreProperties>
</file>