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14"/>
  </p:notesMasterIdLst>
  <p:sldIdLst>
    <p:sldId id="257" r:id="rId2"/>
    <p:sldId id="281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9" r:id="rId11"/>
    <p:sldId id="259" r:id="rId12"/>
    <p:sldId id="28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824" autoAdjust="0"/>
    <p:restoredTop sz="94660"/>
  </p:normalViewPr>
  <p:slideViewPr>
    <p:cSldViewPr>
      <p:cViewPr varScale="1">
        <p:scale>
          <a:sx n="68" d="100"/>
          <a:sy n="68" d="100"/>
        </p:scale>
        <p:origin x="-151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7EFEAC-2315-4B59-949C-9813A1BB3F48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700CAD-AF51-46BB-9CB8-1BC21C533A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82038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198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538D27DF-2263-4070-BE5D-9C73EFBE66A1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813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D6D1546-6467-4CCB-80FC-0E481DEAB277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7F701B92-D9EA-4DBB-A973-A0D770F5081D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710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C265EAF0-5BD0-4A16-8780-2892DDEC42F7}" type="slidenum">
              <a:rPr lang="ru-RU" altLang="ru-RU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ru-RU" altLang="ru-RU" smtClean="0"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65973AD-E7C7-4D94-9616-CB5E2E464584}" type="datetimeFigureOut">
              <a:rPr lang="ru-RU" smtClean="0"/>
              <a:pPr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0F89EE8E-52D5-4D24-9DE7-8423CAB08D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648" y="2996952"/>
            <a:ext cx="7200800" cy="1900101"/>
          </a:xfrm>
          <a:ln>
            <a:miter lim="800000"/>
            <a:headEnd/>
            <a:tailEnd/>
          </a:ln>
          <a:extLst/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300" b="1" dirty="0" smtClean="0">
                <a:latin typeface="Bookman Old Style" pitchFamily="18" charset="0"/>
              </a:rPr>
              <a:t>«</a:t>
            </a:r>
            <a:r>
              <a:rPr lang="ru-RU" sz="4400" b="1" dirty="0" smtClean="0">
                <a:latin typeface="Bookman Old Style" pitchFamily="18" charset="0"/>
              </a:rPr>
              <a:t>Молоко и молочные продукты»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629400" y="3581400"/>
            <a:ext cx="2895600" cy="2514600"/>
          </a:xfrm>
        </p:spPr>
        <p:txBody>
          <a:bodyPr/>
          <a:lstStyle/>
          <a:p>
            <a:pPr marR="0" algn="l" eaLnBrk="1" hangingPunct="1"/>
            <a:r>
              <a:rPr lang="ru-RU" altLang="ru-RU" sz="1600" b="1" i="1" dirty="0" smtClean="0">
                <a:latin typeface="Arial" charset="0"/>
                <a:cs typeface="Arial" charset="0"/>
              </a:rPr>
              <a:t> </a:t>
            </a:r>
          </a:p>
          <a:p>
            <a:pPr marR="0" algn="l" eaLnBrk="1" hangingPunct="1"/>
            <a:r>
              <a:rPr lang="ru-RU" altLang="ru-RU" sz="1600" b="1" dirty="0" smtClean="0">
                <a:latin typeface="Arial" charset="0"/>
                <a:cs typeface="Arial" charset="0"/>
              </a:rPr>
              <a:t> </a:t>
            </a:r>
          </a:p>
          <a:p>
            <a:pPr marR="0" eaLnBrk="1" hangingPunct="1"/>
            <a:endParaRPr lang="ru-RU" altLang="ru-RU" sz="2000" dirty="0" smtClean="0">
              <a:latin typeface="Bookman Old Style" pitchFamily="18" charset="0"/>
            </a:endParaRPr>
          </a:p>
        </p:txBody>
      </p:sp>
      <p:pic>
        <p:nvPicPr>
          <p:cNvPr id="5125" name="Picture 6" descr="71fddaed54b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5083"/>
            <a:ext cx="4038600" cy="2673350"/>
          </a:xfrm>
          <a:prstGeom prst="rect">
            <a:avLst/>
          </a:prstGeom>
          <a:solidFill>
            <a:srgbClr val="9933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07704" y="4941168"/>
            <a:ext cx="50405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/>
              <a:t>Составила воспитатель </a:t>
            </a:r>
            <a:r>
              <a:rPr lang="ru-RU" sz="2000" dirty="0" smtClean="0"/>
              <a:t>средней</a:t>
            </a:r>
            <a:r>
              <a:rPr lang="ru-RU" sz="2000" dirty="0" smtClean="0"/>
              <a:t> </a:t>
            </a:r>
            <a:r>
              <a:rPr lang="ru-RU" sz="2000" dirty="0" smtClean="0"/>
              <a:t>группы</a:t>
            </a:r>
          </a:p>
          <a:p>
            <a:pPr algn="ctr"/>
            <a:r>
              <a:rPr lang="ru-RU" sz="2000" dirty="0" smtClean="0"/>
              <a:t> ГБДОУ </a:t>
            </a:r>
            <a:r>
              <a:rPr lang="ru-RU" sz="2000" dirty="0"/>
              <a:t>№ </a:t>
            </a:r>
            <a:r>
              <a:rPr lang="ru-RU" sz="2000" dirty="0" smtClean="0"/>
              <a:t>58</a:t>
            </a:r>
            <a:r>
              <a:rPr lang="ru-RU" sz="2000" dirty="0" smtClean="0"/>
              <a:t> </a:t>
            </a:r>
            <a:endParaRPr lang="ru-RU" sz="2000" dirty="0"/>
          </a:p>
          <a:p>
            <a:pPr algn="ctr"/>
            <a:r>
              <a:rPr lang="ru-RU" sz="2000" dirty="0" smtClean="0"/>
              <a:t>Калининского </a:t>
            </a:r>
            <a:r>
              <a:rPr lang="ru-RU" sz="2000" dirty="0"/>
              <a:t>района </a:t>
            </a:r>
            <a:endParaRPr lang="ru-RU" sz="2000" dirty="0" smtClean="0"/>
          </a:p>
          <a:p>
            <a:pPr algn="ctr"/>
            <a:r>
              <a:rPr lang="ru-RU" sz="2000" dirty="0" smtClean="0"/>
              <a:t>г. Санкт-Петербурга</a:t>
            </a:r>
            <a:endParaRPr lang="ru-RU" sz="2000" dirty="0"/>
          </a:p>
          <a:p>
            <a:pPr algn="ctr"/>
            <a:r>
              <a:rPr lang="ru-RU" sz="2000" dirty="0" smtClean="0"/>
              <a:t>Комарова Елена Анатольевна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677433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7" descr="i?id=483342267-01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7600" y="323850"/>
            <a:ext cx="2311400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11" descr="i?id=475201170-18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81000"/>
            <a:ext cx="2708275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13" descr="i?id=189049261-13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" y="3733800"/>
            <a:ext cx="2470150" cy="185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17" descr="i?id=236666114-22-72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600" y="3962400"/>
            <a:ext cx="2087563" cy="18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6" name="Picture 15" descr="i?id=334910436-47-72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495800"/>
            <a:ext cx="2425700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7" name="Text Box 5"/>
          <p:cNvSpPr txBox="1">
            <a:spLocks noChangeArrowheads="1"/>
          </p:cNvSpPr>
          <p:nvPr/>
        </p:nvSpPr>
        <p:spPr bwMode="auto">
          <a:xfrm>
            <a:off x="2743200" y="2560638"/>
            <a:ext cx="38989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5400">
                <a:solidFill>
                  <a:srgbClr val="0000FF"/>
                </a:solidFill>
                <a:latin typeface="Arial" charset="0"/>
              </a:rPr>
              <a:t>МОЛОКО</a:t>
            </a:r>
          </a:p>
        </p:txBody>
      </p:sp>
      <p:sp>
        <p:nvSpPr>
          <p:cNvPr id="10248" name="Text Box 18"/>
          <p:cNvSpPr txBox="1">
            <a:spLocks noChangeArrowheads="1"/>
          </p:cNvSpPr>
          <p:nvPr/>
        </p:nvSpPr>
        <p:spPr bwMode="auto">
          <a:xfrm>
            <a:off x="647700" y="2057400"/>
            <a:ext cx="20875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Оленье</a:t>
            </a:r>
          </a:p>
        </p:txBody>
      </p:sp>
      <p:sp>
        <p:nvSpPr>
          <p:cNvPr id="10249" name="Text Box 19"/>
          <p:cNvSpPr txBox="1">
            <a:spLocks noChangeArrowheads="1"/>
          </p:cNvSpPr>
          <p:nvPr/>
        </p:nvSpPr>
        <p:spPr bwMode="auto">
          <a:xfrm>
            <a:off x="6172200" y="2286000"/>
            <a:ext cx="16764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Коровье</a:t>
            </a:r>
          </a:p>
        </p:txBody>
      </p:sp>
      <p:sp>
        <p:nvSpPr>
          <p:cNvPr id="10250" name="Text Box 20"/>
          <p:cNvSpPr txBox="1">
            <a:spLocks noChangeArrowheads="1"/>
          </p:cNvSpPr>
          <p:nvPr/>
        </p:nvSpPr>
        <p:spPr bwMode="auto">
          <a:xfrm>
            <a:off x="215900" y="5715000"/>
            <a:ext cx="2298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Кумыс (Лошадиное)</a:t>
            </a:r>
          </a:p>
        </p:txBody>
      </p:sp>
      <p:sp>
        <p:nvSpPr>
          <p:cNvPr id="10251" name="Text Box 22"/>
          <p:cNvSpPr txBox="1">
            <a:spLocks noChangeArrowheads="1"/>
          </p:cNvSpPr>
          <p:nvPr/>
        </p:nvSpPr>
        <p:spPr bwMode="auto">
          <a:xfrm>
            <a:off x="3733800" y="6324600"/>
            <a:ext cx="17526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Верблюжье</a:t>
            </a:r>
          </a:p>
        </p:txBody>
      </p:sp>
      <p:sp>
        <p:nvSpPr>
          <p:cNvPr id="10252" name="Text Box 21"/>
          <p:cNvSpPr txBox="1">
            <a:spLocks noChangeArrowheads="1"/>
          </p:cNvSpPr>
          <p:nvPr/>
        </p:nvSpPr>
        <p:spPr bwMode="auto">
          <a:xfrm>
            <a:off x="7172325" y="5916613"/>
            <a:ext cx="1355725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1800">
                <a:latin typeface="Arial" charset="0"/>
              </a:rPr>
              <a:t>Козье</a:t>
            </a:r>
          </a:p>
        </p:txBody>
      </p:sp>
    </p:spTree>
    <p:extLst>
      <p:ext uri="{BB962C8B-B14F-4D97-AF65-F5344CB8AC3E}">
        <p14:creationId xmlns:p14="http://schemas.microsoft.com/office/powerpoint/2010/main" xmlns="" val="739170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жиры; белки; углеводы. 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340" y="1813523"/>
            <a:ext cx="6336703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229600" cy="1066800"/>
          </a:xfrm>
          <a:ln>
            <a:miter lim="800000"/>
            <a:headEnd/>
            <a:tailEnd/>
          </a:ln>
          <a:extLst/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 состав молока входят:</a:t>
            </a:r>
            <a:r>
              <a:rPr lang="ru-RU" sz="4000" b="1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195179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457200" y="5105400"/>
            <a:ext cx="8229600" cy="1219200"/>
          </a:xfrm>
          <a:prstGeom prst="rect">
            <a:avLst/>
          </a:prstGeom>
        </p:spPr>
        <p:txBody>
          <a:bodyPr/>
          <a:lstStyle/>
          <a:p>
            <a:pPr marL="274320" indent="-274320" algn="ctr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None/>
              <a:defRPr/>
            </a:pPr>
            <a:endParaRPr lang="ru-RU" sz="6000" b="1" i="1" dirty="0"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38200" y="762000"/>
            <a:ext cx="60198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000" dirty="0"/>
              <a:t>      </a:t>
            </a:r>
            <a:endParaRPr lang="ru-RU" sz="20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" y="1412776"/>
            <a:ext cx="4618855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/>
              <a:t>Пейте, дети, молоко </a:t>
            </a:r>
            <a:endParaRPr lang="ru-RU" sz="6000" dirty="0" smtClean="0"/>
          </a:p>
          <a:p>
            <a:pPr algn="ctr"/>
            <a:r>
              <a:rPr lang="ru-RU" sz="6000" dirty="0" smtClean="0"/>
              <a:t>Будете </a:t>
            </a:r>
            <a:r>
              <a:rPr lang="ru-RU" sz="6000" dirty="0"/>
              <a:t>здоровы!</a:t>
            </a:r>
          </a:p>
        </p:txBody>
      </p:sp>
      <p:pic>
        <p:nvPicPr>
          <p:cNvPr id="7170" name="Picture 2" descr="https://im3-tub-ru.yandex.net/i?id=03fadf78c42e2a7d6e8590e84879a8f9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8656" y="2060848"/>
            <a:ext cx="4201903" cy="2728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50608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Пастеризованное молоко - Картинка 14341/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5852" y="857232"/>
            <a:ext cx="6429420" cy="5389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824810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ladyspecial.ru/upload/image/3_(22).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7686" y="500042"/>
            <a:ext cx="4572000" cy="5929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3528" y="836712"/>
            <a:ext cx="396044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Мороженое – любимое лакомство, как детей, так и взрослых</a:t>
            </a:r>
            <a:r>
              <a:rPr lang="ru-RU" sz="2800" dirty="0" smtClean="0"/>
              <a:t>.</a:t>
            </a:r>
            <a:r>
              <a:rPr lang="ru-RU" sz="2800" dirty="0"/>
              <a:t> </a:t>
            </a:r>
            <a:r>
              <a:rPr lang="ru-RU" sz="2800" dirty="0" smtClean="0"/>
              <a:t>В мороженом </a:t>
            </a:r>
            <a:r>
              <a:rPr lang="ru-RU" sz="2800" dirty="0"/>
              <a:t>содержится большое количество витаминов</a:t>
            </a:r>
            <a:r>
              <a:rPr lang="ru-RU" sz="2800" dirty="0" smtClean="0"/>
              <a:t>.</a:t>
            </a:r>
            <a:r>
              <a:rPr lang="ru-RU" sz="2800" dirty="0"/>
              <a:t> Кроме этого, одна порция мороженого хорошо успокаивает нервы и поднимает настроение.</a:t>
            </a:r>
          </a:p>
        </p:txBody>
      </p:sp>
    </p:spTree>
    <p:extLst>
      <p:ext uri="{BB962C8B-B14F-4D97-AF65-F5344CB8AC3E}">
        <p14:creationId xmlns:p14="http://schemas.microsoft.com/office/powerpoint/2010/main" xmlns="" val="3856207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сметана - 22-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8412" y="1080178"/>
            <a:ext cx="3113468" cy="4420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2636912"/>
            <a:ext cx="41764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2800" dirty="0"/>
              <a:t>Сметана содержит ценные витамины: А, Е, В2, В12, С, РР, а также кальций, фосфор и железо, необходимые растущему организму.</a:t>
            </a:r>
          </a:p>
        </p:txBody>
      </p:sp>
    </p:spTree>
    <p:extLst>
      <p:ext uri="{BB962C8B-B14F-4D97-AF65-F5344CB8AC3E}">
        <p14:creationId xmlns:p14="http://schemas.microsoft.com/office/powerpoint/2010/main" xmlns="" val="23226015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1-tub-ru.yandex.net/i?id=fc039c8edb30f807f53df9062abd75f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1142984"/>
            <a:ext cx="3206549" cy="4500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91880" y="1412777"/>
            <a:ext cx="460851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2800" dirty="0"/>
              <a:t>Т</a:t>
            </a:r>
            <a:r>
              <a:rPr lang="ru-RU" sz="2800" dirty="0" smtClean="0"/>
              <a:t>ворог </a:t>
            </a:r>
            <a:r>
              <a:rPr lang="ru-RU" sz="2800" dirty="0"/>
              <a:t>– один из самых полезных кисломолочных продуктов</a:t>
            </a:r>
            <a:r>
              <a:rPr lang="ru-RU" sz="2800" dirty="0" smtClean="0"/>
              <a:t>.</a:t>
            </a:r>
            <a:r>
              <a:rPr lang="ru-RU" sz="2800" dirty="0"/>
              <a:t> Творог богат кальцием и фосфором, без которых невозможно полноценное формирование костной системы. Эти вещества необходимы детям в период роста костей, в том числе и </a:t>
            </a:r>
            <a:r>
              <a:rPr lang="ru-RU" sz="2800" dirty="0" smtClean="0"/>
              <a:t>зубов.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0878953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51920" y="2000240"/>
            <a:ext cx="417646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Сыр один из наиболее древних продуктов питания человека. В мире более двухсот тысяч сортов этого кисломолочного продукта.</a:t>
            </a:r>
            <a:endParaRPr lang="ru-RU" sz="2800" dirty="0"/>
          </a:p>
        </p:txBody>
      </p:sp>
      <p:pic>
        <p:nvPicPr>
          <p:cNvPr id="2050" name="Picture 2" descr="https://im3-tub-ru.yandex.net/i?id=5774e0295a15c04aee7eab188f09112c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1472" y="1857364"/>
            <a:ext cx="2979001" cy="2714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35923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atic-eu.insales.ru/images/products/1/6107/241448923/%D0%BC%D0%B0%D1%81%D0%BB%D0%B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00042"/>
            <a:ext cx="7620000" cy="5553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315885" cy="1296144"/>
          </a:xfrm>
          <a:ln>
            <a:miter lim="800000"/>
            <a:headEnd/>
            <a:tailEnd/>
          </a:ln>
          <a:extLst/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/>
              <a:t>Кисло - молочные продукты.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latin typeface="Bookman Old Style" pitchFamily="18" charset="0"/>
              </a:rPr>
              <a:t> 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1318320" y="1981200"/>
            <a:ext cx="6933505" cy="5319713"/>
          </a:xfrm>
          <a:prstGeom prst="rect">
            <a:avLst/>
          </a:prstGeom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 typeface="Wingdings" pitchFamily="2" charset="2"/>
              <a:buNone/>
              <a:defRPr/>
            </a:pPr>
            <a:r>
              <a:rPr lang="ru-RU" sz="3600" b="1" kern="0" dirty="0">
                <a:solidFill>
                  <a:srgbClr val="FFFF00"/>
                </a:solidFill>
                <a:latin typeface="+mn-lt"/>
              </a:rPr>
              <a:t>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ЙОГУРТ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КЕФИР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ПРОСТОКВАША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МАСЛО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СЫР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>
                <a:latin typeface="+mn-lt"/>
              </a:rPr>
              <a:t>СМЕТАНА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  <a:defRPr/>
            </a:pPr>
            <a:r>
              <a:rPr lang="ru-RU" sz="2000" kern="0" dirty="0" smtClean="0">
                <a:latin typeface="+mn-lt"/>
              </a:rPr>
              <a:t>ТВОРОГ И </a:t>
            </a:r>
            <a:r>
              <a:rPr lang="ru-RU" sz="2000" kern="0" dirty="0">
                <a:latin typeface="+mn-lt"/>
              </a:rPr>
              <a:t>ДРУГИЕ.</a:t>
            </a:r>
          </a:p>
          <a:p>
            <a:pPr eaLnBrk="0" hangingPunct="0">
              <a:spcBef>
                <a:spcPct val="20000"/>
              </a:spcBef>
              <a:defRPr/>
            </a:pPr>
            <a:endParaRPr lang="ru-RU" sz="3400" kern="0" dirty="0">
              <a:latin typeface="+mn-lt"/>
            </a:endParaRPr>
          </a:p>
        </p:txBody>
      </p:sp>
      <p:pic>
        <p:nvPicPr>
          <p:cNvPr id="12289" name="Picture 1" descr="C:\Users\Таня\Desktop\проекты Ладушки\Logosapiens_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9433" y="980728"/>
            <a:ext cx="5045495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9304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5" descr="i?id=374728745-51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01963" y="1198707"/>
            <a:ext cx="3806825" cy="380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458788" y="282575"/>
            <a:ext cx="332581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укрепляет зубы и кости</a:t>
            </a:r>
          </a:p>
        </p:txBody>
      </p:sp>
      <p:sp>
        <p:nvSpPr>
          <p:cNvPr id="16388" name="Text Box 11"/>
          <p:cNvSpPr txBox="1">
            <a:spLocks noChangeArrowheads="1"/>
          </p:cNvSpPr>
          <p:nvPr/>
        </p:nvSpPr>
        <p:spPr bwMode="auto">
          <a:xfrm>
            <a:off x="142875" y="1887538"/>
            <a:ext cx="23526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утоляет жажду</a:t>
            </a:r>
          </a:p>
        </p:txBody>
      </p:sp>
      <p:sp>
        <p:nvSpPr>
          <p:cNvPr id="16389" name="Text Box 12"/>
          <p:cNvSpPr txBox="1">
            <a:spLocks noChangeArrowheads="1"/>
          </p:cNvSpPr>
          <p:nvPr/>
        </p:nvSpPr>
        <p:spPr bwMode="auto">
          <a:xfrm>
            <a:off x="134938" y="4111625"/>
            <a:ext cx="2111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снижает вес</a:t>
            </a: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2911475" y="5834063"/>
            <a:ext cx="332581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защищает сердце</a:t>
            </a:r>
          </a:p>
        </p:txBody>
      </p:sp>
      <p:sp>
        <p:nvSpPr>
          <p:cNvPr id="16391" name="Rectangle 13"/>
          <p:cNvSpPr>
            <a:spLocks noChangeArrowheads="1"/>
          </p:cNvSpPr>
          <p:nvPr/>
        </p:nvSpPr>
        <p:spPr bwMode="auto">
          <a:xfrm>
            <a:off x="5014913" y="261938"/>
            <a:ext cx="2570162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укрепляет волосы и ногти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6715125" y="1897063"/>
            <a:ext cx="2171700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укрепляет иммунитет</a:t>
            </a:r>
          </a:p>
        </p:txBody>
      </p:sp>
      <p:sp>
        <p:nvSpPr>
          <p:cNvPr id="16393" name="Text Box 10"/>
          <p:cNvSpPr txBox="1">
            <a:spLocks noChangeArrowheads="1"/>
          </p:cNvSpPr>
          <p:nvPr/>
        </p:nvSpPr>
        <p:spPr bwMode="auto">
          <a:xfrm>
            <a:off x="6808788" y="4157663"/>
            <a:ext cx="1955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rgbClr val="0BD0D9"/>
              </a:buClr>
              <a:buSzPct val="95000"/>
              <a:buFont typeface="Wingdings 2" pitchFamily="18" charset="2"/>
              <a:buChar char=""/>
              <a:defRPr sz="2600">
                <a:solidFill>
                  <a:schemeClr val="tx1"/>
                </a:solidFill>
                <a:latin typeface="Constantia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SzPct val="85000"/>
              <a:buFont typeface="Wingdings 2" pitchFamily="18" charset="2"/>
              <a:buChar char=""/>
              <a:defRPr sz="2400">
                <a:solidFill>
                  <a:schemeClr val="tx1"/>
                </a:solidFill>
                <a:latin typeface="Constantia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2"/>
              </a:buClr>
              <a:buSzPct val="70000"/>
              <a:buFont typeface="Wingdings 2" pitchFamily="18" charset="2"/>
              <a:buChar char=""/>
              <a:defRPr sz="2100">
                <a:solidFill>
                  <a:schemeClr val="tx1"/>
                </a:solidFill>
                <a:latin typeface="Constantia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BD0D9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10CF9B"/>
              </a:buClr>
              <a:buSzPct val="65000"/>
              <a:buFont typeface="Wingdings 2" pitchFamily="18" charset="2"/>
              <a:buChar char=""/>
              <a:defRPr sz="2000">
                <a:solidFill>
                  <a:schemeClr val="tx1"/>
                </a:solidFill>
                <a:latin typeface="Constantia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ru-RU" altLang="ru-RU" sz="2400">
                <a:latin typeface="Arial" charset="0"/>
              </a:rPr>
              <a:t>успокаивает</a:t>
            </a:r>
          </a:p>
        </p:txBody>
      </p:sp>
    </p:spTree>
    <p:extLst>
      <p:ext uri="{BB962C8B-B14F-4D97-AF65-F5344CB8AC3E}">
        <p14:creationId xmlns:p14="http://schemas.microsoft.com/office/powerpoint/2010/main" xmlns="" val="350666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223</TotalTime>
  <Words>164</Words>
  <Application>Microsoft Office PowerPoint</Application>
  <PresentationFormat>Экран (4:3)</PresentationFormat>
  <Paragraphs>42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«Молоко и молочные продукты»</vt:lpstr>
      <vt:lpstr>Слайд 2</vt:lpstr>
      <vt:lpstr>Слайд 3</vt:lpstr>
      <vt:lpstr>Слайд 4</vt:lpstr>
      <vt:lpstr>Слайд 5</vt:lpstr>
      <vt:lpstr>Слайд 6</vt:lpstr>
      <vt:lpstr>Слайд 7</vt:lpstr>
      <vt:lpstr>Кисло - молочные продукты.  </vt:lpstr>
      <vt:lpstr>Слайд 9</vt:lpstr>
      <vt:lpstr>Слайд 10</vt:lpstr>
      <vt:lpstr>В состав молока входят: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«Польза молока и молочных продуктов»</dc:title>
  <dc:creator>Таня</dc:creator>
  <cp:lastModifiedBy>Детский сад</cp:lastModifiedBy>
  <cp:revision>23</cp:revision>
  <dcterms:created xsi:type="dcterms:W3CDTF">2015-03-13T16:32:03Z</dcterms:created>
  <dcterms:modified xsi:type="dcterms:W3CDTF">2022-04-08T13:12:39Z</dcterms:modified>
</cp:coreProperties>
</file>