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66" r:id="rId5"/>
    <p:sldId id="259" r:id="rId6"/>
    <p:sldId id="261" r:id="rId7"/>
    <p:sldId id="262" r:id="rId8"/>
    <p:sldId id="267" r:id="rId9"/>
    <p:sldId id="268" r:id="rId10"/>
    <p:sldId id="264" r:id="rId11"/>
    <p:sldId id="269" r:id="rId12"/>
    <p:sldId id="270" r:id="rId13"/>
    <p:sldId id="274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>
      <p:cViewPr varScale="1">
        <p:scale>
          <a:sx n="83" d="100"/>
          <a:sy n="83" d="100"/>
        </p:scale>
        <p:origin x="677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595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2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266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21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8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52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09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167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2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0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6201A-1139-4F9A-BE55-E96688E5AC3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8358B-441B-480F-842C-6B003D6BF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7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9543" y="484909"/>
            <a:ext cx="843082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Муниципальное автономное  дошкольное образовательное учреждение «Детский сад №11 Центр развития ребёнка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Долгосрочный проект по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ознавательному развитию в группе раннего возраста</a:t>
            </a: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РобоКошка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Шустрик и  Быстрик» 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Воспитатель</a:t>
            </a:r>
            <a:r>
              <a:rPr lang="ru-RU" b="1" dirty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группы </a:t>
            </a:r>
            <a:r>
              <a:rPr lang="ru-RU" b="1" dirty="0">
                <a:solidFill>
                  <a:srgbClr val="00B0F0"/>
                </a:solidFill>
              </a:rPr>
              <a:t>раннего возраста </a:t>
            </a:r>
          </a:p>
          <a:p>
            <a:pPr algn="r"/>
            <a:r>
              <a:rPr lang="ru-RU" b="1" dirty="0">
                <a:solidFill>
                  <a:srgbClr val="00B0F0"/>
                </a:solidFill>
              </a:rPr>
              <a:t>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               </a:t>
            </a:r>
            <a:r>
              <a:rPr lang="ru-RU" b="1" dirty="0">
                <a:solidFill>
                  <a:srgbClr val="00B0F0"/>
                </a:solidFill>
              </a:rPr>
              <a:t>Захарова И.Н.</a:t>
            </a:r>
          </a:p>
          <a:p>
            <a:pPr algn="just"/>
            <a:endParaRPr lang="ru-RU" b="1" dirty="0">
              <a:solidFill>
                <a:srgbClr val="00B0F0"/>
              </a:solidFill>
            </a:endParaRPr>
          </a:p>
          <a:p>
            <a:pPr algn="just"/>
            <a:r>
              <a:rPr lang="ru-RU" b="1" dirty="0">
                <a:solidFill>
                  <a:srgbClr val="00B0F0"/>
                </a:solidFill>
              </a:rPr>
              <a:t>                 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</a:t>
            </a:r>
            <a:r>
              <a:rPr lang="ru-RU" b="1" dirty="0" err="1">
                <a:solidFill>
                  <a:srgbClr val="00B0F0"/>
                </a:solidFill>
              </a:rPr>
              <a:t>г.Гусев</a:t>
            </a:r>
            <a:endParaRPr lang="ru-RU" b="1" dirty="0">
              <a:solidFill>
                <a:srgbClr val="00B0F0"/>
              </a:solidFill>
            </a:endParaRPr>
          </a:p>
          <a:p>
            <a:pPr algn="just"/>
            <a:r>
              <a:rPr lang="ru-RU" b="1" dirty="0">
                <a:solidFill>
                  <a:srgbClr val="00B0F0"/>
                </a:solidFill>
              </a:rPr>
              <a:t>                                 </a:t>
            </a:r>
            <a:r>
              <a:rPr lang="ru-RU" b="1" dirty="0" smtClean="0">
                <a:solidFill>
                  <a:srgbClr val="00B0F0"/>
                </a:solidFill>
              </a:rPr>
              <a:t>                                          2022 </a:t>
            </a:r>
            <a:r>
              <a:rPr lang="ru-RU" b="1" dirty="0">
                <a:solidFill>
                  <a:srgbClr val="00B0F0"/>
                </a:solidFill>
              </a:rPr>
              <a:t>год</a:t>
            </a:r>
          </a:p>
          <a:p>
            <a:pPr algn="just"/>
            <a:endParaRPr lang="ru-RU" b="1" dirty="0">
              <a:solidFill>
                <a:srgbClr val="00B0F0"/>
              </a:solidFill>
            </a:endParaRPr>
          </a:p>
          <a:p>
            <a:pPr algn="just"/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8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-58361"/>
            <a:ext cx="12193057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7309" y="152400"/>
            <a:ext cx="115546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Игра с </a:t>
            </a:r>
            <a:r>
              <a:rPr lang="ru-RU" sz="2400" b="1" dirty="0" err="1" smtClean="0">
                <a:solidFill>
                  <a:srgbClr val="7030A0"/>
                </a:solidFill>
              </a:rPr>
              <a:t>робоКошкой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Шустрик и коврик «Дикие звери»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 </a:t>
            </a:r>
            <a:r>
              <a:rPr lang="ru-RU" dirty="0">
                <a:solidFill>
                  <a:srgbClr val="002060"/>
                </a:solidFill>
              </a:rPr>
              <a:t>Совершенствовать умение детей в группе раннего возраста  называть и узнавать  </a:t>
            </a:r>
            <a:r>
              <a:rPr lang="ru-RU" dirty="0" smtClean="0">
                <a:solidFill>
                  <a:srgbClr val="002060"/>
                </a:solidFill>
              </a:rPr>
              <a:t>диких зверей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</a:rPr>
              <a:t>       Развивать  память, внимания, мышления, умение сравнивать сопоставлять и анализировать.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092" y="1932821"/>
            <a:ext cx="4738253" cy="2798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6032" y="1863408"/>
            <a:ext cx="4526331" cy="29376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672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5017" y="138545"/>
            <a:ext cx="1134687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</a:rPr>
              <a:t>РобоКошка</a:t>
            </a:r>
            <a:r>
              <a:rPr lang="ru-RU" sz="2400" b="1" dirty="0" smtClean="0">
                <a:solidFill>
                  <a:srgbClr val="002060"/>
                </a:solidFill>
              </a:rPr>
              <a:t> Шустрик,  </a:t>
            </a:r>
            <a:r>
              <a:rPr lang="ru-RU" sz="2400" b="1" dirty="0">
                <a:solidFill>
                  <a:srgbClr val="002060"/>
                </a:solidFill>
              </a:rPr>
              <a:t>коврик «Домашние животные»</a:t>
            </a:r>
          </a:p>
          <a:p>
            <a:r>
              <a:rPr lang="ru-RU" b="1" dirty="0">
                <a:solidFill>
                  <a:srgbClr val="FF0000"/>
                </a:solidFill>
              </a:rPr>
              <a:t>Цель: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Совершенствовать умение детей  группы раннего возраста  называть и узнавать домашних животных  : по их внешнему виду . Развивать  память, внимания, мышления.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34" y="1847047"/>
            <a:ext cx="2036618" cy="33917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073" y="1847047"/>
            <a:ext cx="4224398" cy="31682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600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75855" y="-297"/>
            <a:ext cx="11416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855" y="900544"/>
            <a:ext cx="4488873" cy="3366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900544"/>
            <a:ext cx="4285673" cy="3366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701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97"/>
            <a:ext cx="12193057" cy="6858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62000" y="360218"/>
            <a:ext cx="838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            </a:t>
            </a:r>
            <a:r>
              <a:rPr lang="ru-RU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Шустрик, коврик «Домашние птицы»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Совершенствовать умение детей группы раннего возраста называть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домашних птиц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 картинках.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745" y="2311929"/>
            <a:ext cx="3841605" cy="2879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2093768"/>
            <a:ext cx="3560619" cy="2670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801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39091" y="235528"/>
            <a:ext cx="108896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Взаимодействие с родителями</a:t>
            </a:r>
          </a:p>
          <a:p>
            <a:r>
              <a:rPr lang="ru-RU" dirty="0">
                <a:solidFill>
                  <a:srgbClr val="C00000"/>
                </a:solidFill>
              </a:rPr>
              <a:t>«Я играю дома»</a:t>
            </a:r>
          </a:p>
          <a:p>
            <a:r>
              <a:rPr lang="ru-RU" dirty="0">
                <a:solidFill>
                  <a:srgbClr val="7030A0"/>
                </a:solidFill>
              </a:rPr>
              <a:t>Цель: Создать условия для самостоятельной и познавательной активности детей раннего возраста в домашних условиях. Обогатить родительский опыт приёмами взаимодействия и сотрудничества с ребёнком в семье.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4202" y="1712856"/>
            <a:ext cx="2889920" cy="3500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5192" y="1630026"/>
            <a:ext cx="2953665" cy="3583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9927" y="1630026"/>
            <a:ext cx="2611531" cy="3107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395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95151"/>
            <a:ext cx="13870069" cy="78555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0473" y="0"/>
            <a:ext cx="70935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4910" y="637309"/>
            <a:ext cx="124552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Актуальность проекта:</a:t>
            </a:r>
          </a:p>
          <a:p>
            <a:r>
              <a:rPr lang="ru-RU" dirty="0">
                <a:solidFill>
                  <a:srgbClr val="7030A0"/>
                </a:solidFill>
              </a:rPr>
              <a:t>Развитие ребенка начинается с раннего детства. В этом возрасте игра носит процессуальный характер, главное в ней – действие. В этом процессе помогают интерактивные игрушки. Но это не просто взаимодействие детей и воспитателя с игрушкой, а совместно организованная познавательная деятельность, в которой дети не только узнают новое, но и учатся понимать себя и других, приобретают собственный опыт в игре, обучаясь основам программирования.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Участники проекта: </a:t>
            </a:r>
          </a:p>
          <a:p>
            <a:r>
              <a:rPr lang="ru-RU" dirty="0">
                <a:solidFill>
                  <a:srgbClr val="7030A0"/>
                </a:solidFill>
              </a:rPr>
              <a:t>Дети, педагог, родители.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Цель проекта: </a:t>
            </a:r>
          </a:p>
          <a:p>
            <a:r>
              <a:rPr lang="ru-RU" dirty="0">
                <a:solidFill>
                  <a:srgbClr val="7030A0"/>
                </a:solidFill>
              </a:rPr>
              <a:t>Создание условий для развития познавательной активности у детей раннего возраста через обучение основам элементарного программирования.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Задачи для детей:</a:t>
            </a:r>
          </a:p>
          <a:p>
            <a:r>
              <a:rPr lang="ru-RU" dirty="0">
                <a:solidFill>
                  <a:srgbClr val="7030A0"/>
                </a:solidFill>
              </a:rPr>
              <a:t>Обучающие: Расширять опыт ориентировки в окружающем, обогащать детей разнообразными сенсорными впечатлениями. Способствовать формированию у детей элементарных навыков программирования. Продолжать развивать речь детей, расширять словарный запас. Формировать опыт поведения в среде сверстников. </a:t>
            </a:r>
          </a:p>
          <a:p>
            <a:r>
              <a:rPr lang="ru-RU" dirty="0">
                <a:solidFill>
                  <a:srgbClr val="7030A0"/>
                </a:solidFill>
              </a:rPr>
              <a:t>Развивающие: Развивать мышление, восприятие, внимание, память детей.</a:t>
            </a:r>
          </a:p>
          <a:p>
            <a:r>
              <a:rPr lang="ru-RU" dirty="0">
                <a:solidFill>
                  <a:srgbClr val="7030A0"/>
                </a:solidFill>
              </a:rPr>
              <a:t>Воспитательные: Поощрять самостоятельность, инициативность, умение играть рядом и вместе со сверстниками. </a:t>
            </a:r>
          </a:p>
        </p:txBody>
      </p:sp>
    </p:spTree>
    <p:extLst>
      <p:ext uri="{BB962C8B-B14F-4D97-AF65-F5344CB8AC3E}">
        <p14:creationId xmlns:p14="http://schemas.microsoft.com/office/powerpoint/2010/main" val="12130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3235" y="180109"/>
            <a:ext cx="118040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Реализация проекта через образовательные области: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- Познавательное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Социально-коммуникативное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Речевое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Художественно-эстетическое развитие</a:t>
            </a:r>
          </a:p>
          <a:p>
            <a:r>
              <a:rPr lang="ru-RU" dirty="0">
                <a:solidFill>
                  <a:srgbClr val="7030A0"/>
                </a:solidFill>
              </a:rPr>
              <a:t>- Физическое развитие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Приёмы и методы: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1.Игровые: а) дидактические игры, б) подвижные игры. </a:t>
            </a:r>
          </a:p>
          <a:p>
            <a:r>
              <a:rPr lang="ru-RU" dirty="0">
                <a:solidFill>
                  <a:srgbClr val="7030A0"/>
                </a:solidFill>
              </a:rPr>
              <a:t>2.Словесные: а) чтение и рассказывание стихов, сказок. б) разговор, беседа. в) рассматривание картинки. </a:t>
            </a:r>
          </a:p>
          <a:p>
            <a:r>
              <a:rPr lang="ru-RU" dirty="0">
                <a:solidFill>
                  <a:srgbClr val="7030A0"/>
                </a:solidFill>
              </a:rPr>
              <a:t>3.Наглядные: а) показ предметов, игрушек. </a:t>
            </a:r>
          </a:p>
          <a:p>
            <a:r>
              <a:rPr lang="ru-RU" dirty="0">
                <a:solidFill>
                  <a:srgbClr val="7030A0"/>
                </a:solidFill>
              </a:rPr>
              <a:t>4. Практические: а)Совместные действия педагога и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9627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4390" y="332509"/>
            <a:ext cx="112815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обоКошка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Шустрик и Быстрик.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b="1" dirty="0" err="1">
                <a:solidFill>
                  <a:schemeClr val="accent2">
                    <a:lumMod val="75000"/>
                  </a:schemeClr>
                </a:solidFill>
              </a:rPr>
              <a:t>Робо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-игрушки готовы к приключениям»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Цель: Развивать  познавательный интерес детей  группы раннего возраста к робототехнике, развивать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активность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детей. Воспитывать  коммуникативные способности.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90" y="1413459"/>
            <a:ext cx="4341091" cy="3643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886" y="1413460"/>
            <a:ext cx="4858327" cy="3643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0880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3" y="2213264"/>
            <a:ext cx="3643744" cy="2732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366" y="235526"/>
            <a:ext cx="4008581" cy="30064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355" y="1738744"/>
            <a:ext cx="3546764" cy="26600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4562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23455" y="249382"/>
            <a:ext cx="1097279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sz="2000" b="1" dirty="0" smtClean="0">
                <a:solidFill>
                  <a:srgbClr val="C00000"/>
                </a:solidFill>
              </a:rPr>
              <a:t> Шустрик, коврик «Транспорт»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Цель: </a:t>
            </a:r>
            <a:r>
              <a:rPr lang="ru-RU" dirty="0">
                <a:solidFill>
                  <a:srgbClr val="7030A0"/>
                </a:solidFill>
              </a:rPr>
              <a:t>Простые плакаты, которые помогают  систематизировать знания детей о </a:t>
            </a:r>
            <a:r>
              <a:rPr lang="ru-RU" dirty="0" smtClean="0">
                <a:solidFill>
                  <a:srgbClr val="7030A0"/>
                </a:solidFill>
              </a:rPr>
              <a:t>разных видах транспорта, </a:t>
            </a:r>
            <a:r>
              <a:rPr lang="ru-RU" dirty="0">
                <a:solidFill>
                  <a:srgbClr val="7030A0"/>
                </a:solidFill>
              </a:rPr>
              <a:t>развивать умение </a:t>
            </a:r>
            <a:r>
              <a:rPr lang="ru-RU" dirty="0" smtClean="0">
                <a:solidFill>
                  <a:srgbClr val="7030A0"/>
                </a:solidFill>
              </a:rPr>
              <a:t>рассказывать и описывать какой вид транспорта.  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          Совершенствовать умение детей группы раннего возраста пользоваться новыми </a:t>
            </a:r>
            <a:r>
              <a:rPr lang="ru-RU" dirty="0" smtClean="0">
                <a:solidFill>
                  <a:srgbClr val="7030A0"/>
                </a:solidFill>
              </a:rPr>
              <a:t>игрушками </a:t>
            </a:r>
            <a:r>
              <a:rPr lang="ru-RU" dirty="0">
                <a:solidFill>
                  <a:srgbClr val="7030A0"/>
                </a:solidFill>
              </a:rPr>
              <a:t>и расширять круг </a:t>
            </a:r>
            <a:r>
              <a:rPr lang="ru-RU" dirty="0" smtClean="0">
                <a:solidFill>
                  <a:srgbClr val="7030A0"/>
                </a:solidFill>
              </a:rPr>
              <a:t>интересов</a:t>
            </a:r>
            <a:r>
              <a:rPr lang="ru-RU" dirty="0">
                <a:solidFill>
                  <a:srgbClr val="7030A0"/>
                </a:solidFill>
              </a:rPr>
              <a:t>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</a:t>
            </a:r>
            <a:r>
              <a:rPr lang="ru-RU" dirty="0" smtClean="0">
                <a:solidFill>
                  <a:srgbClr val="7030A0"/>
                </a:solidFill>
              </a:rPr>
              <a:t>рядом.  </a:t>
            </a:r>
            <a:r>
              <a:rPr lang="ru-RU" dirty="0">
                <a:solidFill>
                  <a:srgbClr val="7030A0"/>
                </a:solidFill>
              </a:rPr>
              <a:t>вместе со сверстниками. 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5" y="2034486"/>
            <a:ext cx="36576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8747" y="2034486"/>
            <a:ext cx="4151087" cy="3113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6442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8981" y="429491"/>
            <a:ext cx="86577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sz="2400" b="1" dirty="0" smtClean="0">
                <a:solidFill>
                  <a:srgbClr val="C00000"/>
                </a:solidFill>
              </a:rPr>
              <a:t>  Шустрик, </a:t>
            </a:r>
            <a:r>
              <a:rPr lang="ru-RU" sz="2400" b="1" dirty="0">
                <a:solidFill>
                  <a:srgbClr val="C00000"/>
                </a:solidFill>
              </a:rPr>
              <a:t>коврик </a:t>
            </a:r>
            <a:r>
              <a:rPr lang="ru-RU" sz="2400" b="1" dirty="0" smtClean="0">
                <a:solidFill>
                  <a:srgbClr val="C00000"/>
                </a:solidFill>
              </a:rPr>
              <a:t>«Посуда» 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C00000"/>
                </a:solidFill>
              </a:rPr>
              <a:t>Цель: </a:t>
            </a:r>
            <a:r>
              <a:rPr lang="ru-RU" dirty="0">
                <a:solidFill>
                  <a:srgbClr val="7030A0"/>
                </a:solidFill>
              </a:rPr>
              <a:t>Формировать умение детей группы раннего возраста  классифицировать </a:t>
            </a:r>
            <a:r>
              <a:rPr lang="ru-RU" dirty="0" smtClean="0">
                <a:solidFill>
                  <a:srgbClr val="7030A0"/>
                </a:solidFill>
              </a:rPr>
              <a:t>«Посуду»: </a:t>
            </a:r>
            <a:r>
              <a:rPr lang="ru-RU" dirty="0">
                <a:solidFill>
                  <a:srgbClr val="7030A0"/>
                </a:solidFill>
              </a:rPr>
              <a:t>по внешнему виду, </a:t>
            </a:r>
            <a:r>
              <a:rPr lang="ru-RU" dirty="0" smtClean="0">
                <a:solidFill>
                  <a:srgbClr val="7030A0"/>
                </a:solidFill>
              </a:rPr>
              <a:t>признаку; </a:t>
            </a:r>
            <a:r>
              <a:rPr lang="ru-RU" dirty="0">
                <a:solidFill>
                  <a:srgbClr val="7030A0"/>
                </a:solidFill>
              </a:rPr>
              <a:t>закреплять умение  выделять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признаки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(цвет, </a:t>
            </a:r>
            <a:r>
              <a:rPr lang="ru-RU" dirty="0" smtClean="0">
                <a:solidFill>
                  <a:srgbClr val="7030A0"/>
                </a:solidFill>
              </a:rPr>
              <a:t> величину).    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          Продолжать знакомить с </a:t>
            </a:r>
            <a:r>
              <a:rPr lang="ru-RU" dirty="0" err="1">
                <a:solidFill>
                  <a:srgbClr val="7030A0"/>
                </a:solidFill>
              </a:rPr>
              <a:t>Р</a:t>
            </a:r>
            <a:r>
              <a:rPr lang="ru-RU" dirty="0" err="1" smtClean="0">
                <a:solidFill>
                  <a:srgbClr val="7030A0"/>
                </a:solidFill>
              </a:rPr>
              <a:t>обоКошкой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«</a:t>
            </a:r>
            <a:r>
              <a:rPr lang="ru-RU" dirty="0" smtClean="0">
                <a:solidFill>
                  <a:srgbClr val="7030A0"/>
                </a:solidFill>
              </a:rPr>
              <a:t>Шустрик» </a:t>
            </a:r>
            <a:r>
              <a:rPr lang="ru-RU" dirty="0">
                <a:solidFill>
                  <a:srgbClr val="7030A0"/>
                </a:solidFill>
              </a:rPr>
              <a:t>и с интересом овладевать основами программирования. Продолжать воспитывать коммуникативные способности во время игры. 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4654" y="3056620"/>
            <a:ext cx="3361576" cy="2521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256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0545" y="443346"/>
            <a:ext cx="82434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РобоКошка</a:t>
            </a:r>
            <a:r>
              <a:rPr lang="ru-RU" b="1" dirty="0" smtClean="0">
                <a:solidFill>
                  <a:srgbClr val="C00000"/>
                </a:solidFill>
              </a:rPr>
              <a:t> Шустрик, коврик «Игрушки»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Цель: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Совершенствовать умение детей группы раннего возраста называть игрушки на картинках. Продолжать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</a:t>
            </a:r>
            <a:r>
              <a:rPr lang="ru-RU" dirty="0"/>
              <a:t>.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08" y="2197672"/>
            <a:ext cx="4193309" cy="3144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253" y="2197672"/>
            <a:ext cx="3707873" cy="3144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60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42109" y="332509"/>
            <a:ext cx="111113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70C0"/>
                </a:solidFill>
              </a:rPr>
              <a:t>РобоКошка</a:t>
            </a:r>
            <a:r>
              <a:rPr lang="ru-RU" sz="2400" b="1" dirty="0" smtClean="0">
                <a:solidFill>
                  <a:srgbClr val="0070C0"/>
                </a:solidFill>
              </a:rPr>
              <a:t> Шустрик,  </a:t>
            </a:r>
            <a:r>
              <a:rPr lang="ru-RU" sz="2400" b="1" dirty="0">
                <a:solidFill>
                  <a:srgbClr val="0070C0"/>
                </a:solidFill>
              </a:rPr>
              <a:t>коврик </a:t>
            </a:r>
            <a:r>
              <a:rPr lang="ru-RU" sz="2400" b="1" dirty="0" smtClean="0">
                <a:solidFill>
                  <a:srgbClr val="0070C0"/>
                </a:solidFill>
              </a:rPr>
              <a:t>«Мебель»</a:t>
            </a:r>
            <a:endParaRPr lang="ru-RU" sz="2400" b="1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Цель: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Формировать умение детей группы раннего возраста  классифицировать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мебель: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 внешнему виду,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признаку;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закреплять умение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выделять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признаки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(цвет,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величину).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       Продолжать знакомить с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обоКошкой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Шустрик»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с интересом овладевать основами программирования</a:t>
            </a:r>
            <a:r>
              <a:rPr lang="ru-RU" dirty="0"/>
              <a:t>.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Продолжать развивать речь детей, расширять словарный запас. Формировать опыт поведения в среде сверстников. Поощрять самостоятельность, инициативность, умение играть рядом и вместе со сверстниками.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571" y="2788676"/>
            <a:ext cx="3376134" cy="25321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562" y="2456167"/>
            <a:ext cx="3325932" cy="2494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110" y="2286000"/>
            <a:ext cx="3312729" cy="252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8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831</Words>
  <Application>Microsoft Office PowerPoint</Application>
  <PresentationFormat>Широкоэкранный</PresentationFormat>
  <Paragraphs>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User25</dc:creator>
  <cp:lastModifiedBy>acer1</cp:lastModifiedBy>
  <cp:revision>131</cp:revision>
  <dcterms:created xsi:type="dcterms:W3CDTF">2020-06-03T10:51:19Z</dcterms:created>
  <dcterms:modified xsi:type="dcterms:W3CDTF">2022-04-07T08:16:47Z</dcterms:modified>
</cp:coreProperties>
</file>