
<file path=[Content_Types].xml><?xml version="1.0" encoding="utf-8"?>
<Types xmlns="http://schemas.openxmlformats.org/package/2006/content-types">
  <Default ContentType="application/vnd.openxmlformats-package.relationships+xml" Extension="rels"/>
  <Default ContentType="application/xml" Extension="xml"/>
  <Default ContentType="image/png" Extension="png"/>
  <Default ContentType="image/jpeg" Extension="jpe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1.xml"/>
  <Override ContentType="application/vnd.openxmlformats-officedocument.presentationml.notesMaster+xml" PartName="/ppt/notesMasters/notesMaster1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drawingml.diagramLayout+xml" PartName="/ppt/diagrams/layout1.xml"/>
  <Override ContentType="application/vnd.openxmlformats-officedocument.drawingml.diagramData+xml" PartName="/ppt/diagrams/data1.xml"/>
  <Override ContentType="application/vnd.ms-office.drawingml.diagramDrawing+xml" PartName="/ppt/diagrams/drawing1.xml"/>
  <Override ContentType="application/vnd.openxmlformats-officedocument.drawingml.diagramColors+xml" PartName="/ppt/diagrams/colors1.xml"/>
  <Override ContentType="application/vnd.openxmlformats-officedocument.drawingml.diagramStyle+xml" PartName="/ppt/diagrams/quickStyle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notesSlide+xml" PartName="/ppt/notesSlides/notesSlide1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Slide+xml" PartName="/ppt/notesSlides/notes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tableStyles+xml" PartName="/ppt/tableStyles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1" Target="ppt/presentation.xml" Type="http://schemas.openxmlformats.org/officeDocument/2006/relationships/officeDocument"/><Relationship Id="rId2" Target="docProps/app.xml" Type="http://schemas.openxmlformats.org/officeDocument/2006/relationships/extended-properties"/><Relationship Id="rId3" Target="docProps/core.xml" Type="http://schemas.openxmlformats.org/package/2006/relationships/metadata/core-properties"/><Relationship Id="rId4" Target="docProps/custom.xml" Type="http://schemas.openxmlformats.org/officeDocument/2006/relationships/custom-properties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type="screen4x3" cy="6858000" cx="9144000"/>
  <p:notesSz cx="6858000" cy="9144000"/>
  <p:defaultTextStyle>
    <a:defPPr>
      <a:defRPr lang="ru-RU"/>
    </a:defPPr>
    <a:lvl1pPr algn="l" eaLnBrk="0" fontAlgn="base" hangingPunct="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eaLnBrk="0" fontAlgn="base" hangingPunct="0" marL="45720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eaLnBrk="0" fontAlgn="base" hangingPunct="0" marL="91440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eaLnBrk="0" fontAlgn="base" hangingPunct="0" marL="137160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eaLnBrk="0" fontAlgn="base" hangingPunct="0" marL="182880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algn="l" defTabSz="914400" eaLnBrk="1" hangingPunct="1" latinLnBrk="0" marL="2286000" rtl="0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algn="l" defTabSz="914400" eaLnBrk="1" hangingPunct="1" latinLnBrk="0" marL="2743200" rtl="0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algn="l" defTabSz="914400" eaLnBrk="1" hangingPunct="1" latinLnBrk="0" marL="3200400" rtl="0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algn="l" defTabSz="914400" eaLnBrk="1" hangingPunct="1" latinLnBrk="0" marL="3657600" rtl="0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showPr>
    <p:present/>
    <p:sldAll/>
    <p:penClr>
      <a:srgbClr val="FF0000"/>
    </p:penClr>
  </p:showPr>
  <p:clrMru>
    <a:srgbClr val="990033"/>
    <a:srgbClr val="990000"/>
    <a:srgbClr val="137CBD"/>
    <a:srgbClr val="D60093"/>
    <a:srgbClr val="66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93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tableStyles" Target="tableStyles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/Relationships>
</file>

<file path=ppt/diagrams/_rels/data1.xml.rels><?xml version="1.0" encoding="UTF-8" standalone="yes"?>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.xml.rels><?xml version="1.0" encoding="UTF-8" standalone="yes"?>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979CD6-7023-42B5-A581-63193AFFD695}" type="doc">
      <dgm:prSet loTypeId="urn:microsoft.com/office/officeart/2005/8/layout/vList3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7E324E86-A2E7-4546-A197-C1F14F9FF8A6}">
      <dgm:prSet/>
      <dgm:spPr/>
      <dgm:t>
        <a:bodyPr/>
        <a:lstStyle/>
        <a:p>
          <a:r>
            <a:rPr lang="ru-RU" dirty="0"/>
            <a:t>Хорошо известно, что правильно организованная двигательная активность – важнейший фактор формирования здорового образа жизни и укрепления здоровья человека вне зависимости от его возраста. Тем не менее, современные дети в своем большинстве испытывают двигательный дефицит. Они, как правило, большую часть времени проводят у телевизора или монитора компьютера. При этом снижаются сила и работоспособность скелетной мускулатуры, что влечет за собой нарушение осанки, искривление позвоночника, плоскостопие, задержку возрастного развития; нарушения быстроты,  ловкости,  координации движений; гибкости и силы.</a:t>
          </a:r>
        </a:p>
      </dgm:t>
    </dgm:pt>
    <dgm:pt modelId="{C14FDE57-F64C-4314-816B-742D48A0884C}" type="parTrans" cxnId="{52ADF4EF-84B1-4ACD-A2C2-3F02B135C5F5}">
      <dgm:prSet/>
      <dgm:spPr/>
      <dgm:t>
        <a:bodyPr/>
        <a:lstStyle/>
        <a:p>
          <a:endParaRPr lang="ru-RU"/>
        </a:p>
      </dgm:t>
    </dgm:pt>
    <dgm:pt modelId="{D53102C9-0EB0-4EA6-94FF-10568DEAE790}" type="sibTrans" cxnId="{52ADF4EF-84B1-4ACD-A2C2-3F02B135C5F5}">
      <dgm:prSet/>
      <dgm:spPr/>
      <dgm:t>
        <a:bodyPr/>
        <a:lstStyle/>
        <a:p>
          <a:endParaRPr lang="ru-RU"/>
        </a:p>
      </dgm:t>
    </dgm:pt>
    <dgm:pt modelId="{C68E0235-47FF-4ED4-8811-4108F85354EB}" type="pres">
      <dgm:prSet presAssocID="{10979CD6-7023-42B5-A581-63193AFFD69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11BD72-4691-4411-87A7-9DEA61D7C9BF}" type="pres">
      <dgm:prSet presAssocID="{7E324E86-A2E7-4546-A197-C1F14F9FF8A6}" presName="composite" presStyleCnt="0"/>
      <dgm:spPr/>
    </dgm:pt>
    <dgm:pt modelId="{76948079-045A-4696-8FAC-E6FC699EE998}" type="pres">
      <dgm:prSet presAssocID="{7E324E86-A2E7-4546-A197-C1F14F9FF8A6}" presName="imgShp" presStyleLbl="fgImgPlace1" presStyleIdx="0" presStyleCnt="1" custLinFactNeighborX="-12740" custLinFactNeighborY="67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EB702D8-C955-4A28-B703-2A29D000091C}" type="pres">
      <dgm:prSet presAssocID="{7E324E86-A2E7-4546-A197-C1F14F9FF8A6}" presName="txShp" presStyleLbl="node1" presStyleIdx="0" presStyleCnt="1" custScaleX="142730" custScaleY="1619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C79227-D1C0-4C52-8A2D-3498659DB8A5}" type="presOf" srcId="{10979CD6-7023-42B5-A581-63193AFFD695}" destId="{C68E0235-47FF-4ED4-8811-4108F85354EB}" srcOrd="0" destOrd="0" presId="urn:microsoft.com/office/officeart/2005/8/layout/vList3"/>
    <dgm:cxn modelId="{A620D0B5-D7D8-43F9-8C9B-5CAFB9649BA8}" type="presOf" srcId="{7E324E86-A2E7-4546-A197-C1F14F9FF8A6}" destId="{6EB702D8-C955-4A28-B703-2A29D000091C}" srcOrd="0" destOrd="0" presId="urn:microsoft.com/office/officeart/2005/8/layout/vList3"/>
    <dgm:cxn modelId="{52ADF4EF-84B1-4ACD-A2C2-3F02B135C5F5}" srcId="{10979CD6-7023-42B5-A581-63193AFFD695}" destId="{7E324E86-A2E7-4546-A197-C1F14F9FF8A6}" srcOrd="0" destOrd="0" parTransId="{C14FDE57-F64C-4314-816B-742D48A0884C}" sibTransId="{D53102C9-0EB0-4EA6-94FF-10568DEAE790}"/>
    <dgm:cxn modelId="{99924207-415B-4C24-BFDD-D6AFB22389FB}" type="presParOf" srcId="{C68E0235-47FF-4ED4-8811-4108F85354EB}" destId="{F611BD72-4691-4411-87A7-9DEA61D7C9BF}" srcOrd="0" destOrd="0" presId="urn:microsoft.com/office/officeart/2005/8/layout/vList3"/>
    <dgm:cxn modelId="{37ED4427-0B23-4397-BE68-1C476A500CF8}" type="presParOf" srcId="{F611BD72-4691-4411-87A7-9DEA61D7C9BF}" destId="{76948079-045A-4696-8FAC-E6FC699EE998}" srcOrd="0" destOrd="0" presId="urn:microsoft.com/office/officeart/2005/8/layout/vList3"/>
    <dgm:cxn modelId="{B4DFAF42-4CB8-4A13-B9CA-21BB1CF9E5B0}" type="presParOf" srcId="{F611BD72-4691-4411-87A7-9DEA61D7C9BF}" destId="{6EB702D8-C955-4A28-B703-2A29D000091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B702D8-C955-4A28-B703-2A29D000091C}">
      <dsp:nvSpPr>
        <dsp:cNvPr id="0" name=""/>
        <dsp:cNvSpPr/>
      </dsp:nvSpPr>
      <dsp:spPr>
        <a:xfrm rot="10800000">
          <a:off x="324023" y="5"/>
          <a:ext cx="8064912" cy="4608501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5217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Хорошо известно, что правильно организованная двигательная активность – важнейший фактор формирования здорового образа жизни и укрепления здоровья человека вне зависимости от его возраста. Тем не менее, современные дети в своем большинстве испытывают двигательный дефицит. Они, как правило, большую часть времени проводят у телевизора или монитора компьютера. При этом снижаются сила и работоспособность скелетной мускулатуры, что влечет за собой нарушение осанки, искривление позвоночника, плоскостопие, задержку возрастного развития; нарушения быстроты,  ловкости,  координации движений; гибкости и силы. </a:t>
          </a:r>
        </a:p>
      </dsp:txBody>
      <dsp:txXfrm rot="10800000">
        <a:off x="1476148" y="5"/>
        <a:ext cx="6912787" cy="4608501"/>
      </dsp:txXfrm>
    </dsp:sp>
    <dsp:sp modelId="{76948079-045A-4696-8FAC-E6FC699EE998}">
      <dsp:nvSpPr>
        <dsp:cNvPr id="0" name=""/>
        <dsp:cNvSpPr/>
      </dsp:nvSpPr>
      <dsp:spPr>
        <a:xfrm>
          <a:off x="0" y="900146"/>
          <a:ext cx="2846476" cy="284647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9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1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/>
        </p:spPr>
        <p:txBody>
          <a:bodyPr bIns="45720" lIns="91440" rIns="91440" rtlCol="0" tIns="45720" vert="horz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048682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/>
        </p:spPr>
        <p:txBody>
          <a:bodyPr bIns="45720" lIns="91440" rIns="91440" rtlCol="0" tIns="45720" vert="horz"/>
          <a:lstStyle>
            <a:lvl1pPr algn="r">
              <a:defRPr sz="1200"/>
            </a:lvl1pPr>
          </a:lstStyle>
          <a:p>
            <a:fld id="{25901828-ED15-4ACE-BE5F-BEA8CB2C1FCE}" type="datetimeFigureOut">
              <a:rPr lang="ru-RU"/>
              <a:t>18.11.2017</a:t>
            </a:fld>
            <a:endParaRPr lang="ru-RU"/>
          </a:p>
        </p:txBody>
      </p:sp>
      <p:sp>
        <p:nvSpPr>
          <p:cNvPr id="1048683" name="Образ слайда 3"/>
          <p:cNvSpPr>
            <a:spLocks noChangeAspect="1" noRot="1" noGrp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/>
          <a:noFill/>
          <a:ln w="12700">
            <a:solidFill>
              <a:prstClr val="black"/>
            </a:solidFill>
          </a:ln>
        </p:spPr>
        <p:txBody>
          <a:bodyPr anchor="ctr" bIns="45720" lIns="91440" rIns="91440" rtlCol="0" tIns="45720" vert="horz"/>
          <a:p>
            <a:pPr lvl="0"/>
            <a:endParaRPr lang="ru-RU" noProof="0" smtClean="0"/>
          </a:p>
        </p:txBody>
      </p:sp>
      <p:sp>
        <p:nvSpPr>
          <p:cNvPr id="1048684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/>
        </p:spPr>
        <p:txBody>
          <a:bodyPr bIns="45720" lIns="91440" rIns="91440" rtlCol="0" tIns="45720" vert="horz"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48685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/>
        </p:spPr>
        <p:txBody>
          <a:bodyPr anchor="b" bIns="45720" lIns="91440" rIns="91440" rtlCol="0" tIns="45720" vert="horz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048686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/>
        </p:spPr>
        <p:txBody>
          <a:bodyPr anchor="b" bIns="45720" lIns="91440" rIns="91440" rtlCol="0" tIns="45720" vert="horz"/>
          <a:lstStyle>
            <a:lvl1pPr algn="r">
              <a:defRPr sz="1200"/>
            </a:lvl1pPr>
          </a:lstStyle>
          <a:p>
            <a:fld id="{FE84E02C-81A3-44E3-B735-525CACC1201D}" type="slidenum">
              <a:rPr lang="ru-RU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eaLnBrk="0" fontAlgn="base" hangingPunct="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algn="l" eaLnBrk="0" fontAlgn="base" hangingPunct="0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algn="l" eaLnBrk="0" fontAlgn="base" hangingPunct="0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algn="l" eaLnBrk="0" fontAlgn="base" hangingPunct="0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algn="l" eaLnBrk="0" fontAlgn="base" hangingPunct="0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Образ слайда 1"/>
          <p:cNvSpPr>
            <a:spLocks noChangeAspect="1" noRot="1" noGrp="1"/>
          </p:cNvSpPr>
          <p:nvPr>
            <p:ph type="sldImg"/>
          </p:nvPr>
        </p:nvSpPr>
        <p:spPr/>
      </p:sp>
      <p:sp>
        <p:nvSpPr>
          <p:cNvPr id="1048598" name="Заметки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dirty="0" lang="ru-RU"/>
          </a:p>
        </p:txBody>
      </p:sp>
      <p:sp>
        <p:nvSpPr>
          <p:cNvPr id="1048599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FE84E02C-81A3-44E3-B735-525CACC1201D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Образ слайда 1"/>
          <p:cNvSpPr>
            <a:spLocks noChangeAspect="1" noRot="1" noGrp="1"/>
          </p:cNvSpPr>
          <p:nvPr>
            <p:ph type="sldImg"/>
          </p:nvPr>
        </p:nvSpPr>
        <p:spPr/>
      </p:sp>
      <p:sp>
        <p:nvSpPr>
          <p:cNvPr id="104860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dirty="0" lang="ru-RU"/>
          </a:p>
        </p:txBody>
      </p:sp>
      <p:sp>
        <p:nvSpPr>
          <p:cNvPr id="1048610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fld id="{FE84E02C-81A3-44E3-B735-525CACC1201D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8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63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D8F238B-7166-4FA7-813B-3BC3ED378D34}" type="datetimeFigureOut">
              <a:rPr lang="ru-RU"/>
              <a:t>18.11.2017</a:t>
            </a:fld>
            <a:endParaRPr lang="ru-RU"/>
          </a:p>
        </p:txBody>
      </p:sp>
      <p:sp>
        <p:nvSpPr>
          <p:cNvPr id="104863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2416453-FDBB-419C-8AD0-B5EDD78C0C64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9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2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DDB15E6-1842-4A54-AC86-FAB9DCEDCC63}" type="datetimeFigureOut">
              <a:rPr lang="ru-RU"/>
              <a:t>18.11.2017</a:t>
            </a:fld>
            <a:endParaRPr lang="ru-RU"/>
          </a:p>
        </p:txBody>
      </p:sp>
      <p:sp>
        <p:nvSpPr>
          <p:cNvPr id="104865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88AEFAF-513A-4F8A-9B53-646FB645A566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8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1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2F2CE38-288C-4B54-90B6-A5EB41AB3333}" type="datetimeFigureOut">
              <a:rPr lang="ru-RU"/>
              <a:t>18.11.2017</a:t>
            </a:fld>
            <a:endParaRPr lang="ru-RU"/>
          </a:p>
        </p:txBody>
      </p:sp>
      <p:sp>
        <p:nvSpPr>
          <p:cNvPr id="104864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E3A419F-10CB-4112-BEDD-671C2D2B8AF8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Объект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E27E0E8-E32B-4CE9-95CA-C7A061ECCADB}" type="datetimeFigureOut">
              <a:rPr lang="ru-RU"/>
              <a:t>18.11.2017</a:t>
            </a:fld>
            <a:endParaRPr lang="ru-RU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62CE8DC-D716-41D9-B892-EDDE299BDC28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9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7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352F1E3-4536-49CB-BB4C-FAA0A667EA99}" type="datetimeFigureOut">
              <a:rPr lang="ru-RU"/>
              <a:t>18.11.2017</a:t>
            </a:fld>
            <a:endParaRPr lang="ru-RU"/>
          </a:p>
        </p:txBody>
      </p:sp>
      <p:sp>
        <p:nvSpPr>
          <p:cNvPr id="104865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2719B7-0D11-4DA7-8FC4-422743ED80EB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9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2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3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B08F924-2FFE-4ED4-A7B2-3951DC960DD4}" type="datetimeFigureOut">
              <a:rPr lang="ru-RU"/>
              <a:t>18.11.2017</a:t>
            </a:fld>
            <a:endParaRPr lang="ru-RU"/>
          </a:p>
        </p:txBody>
      </p:sp>
      <p:sp>
        <p:nvSpPr>
          <p:cNvPr id="104866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ADD8623-6EFE-48AB-97C0-DF81DDD7AC49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9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7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8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9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0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71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6E4E211-F655-4475-9ECB-981DE639A67E}" type="datetimeFigureOut">
              <a:rPr lang="ru-RU"/>
              <a:t>18.11.2017</a:t>
            </a:fld>
            <a:endParaRPr lang="ru-RU"/>
          </a:p>
        </p:txBody>
      </p:sp>
      <p:sp>
        <p:nvSpPr>
          <p:cNvPr id="104867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7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CEDC5750-4FC8-40B2-8A1C-DBC4DEF3867D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8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CCF8702-65EF-4C8C-A607-539C248B035A}" type="datetimeFigureOut">
              <a:rPr lang="ru-RU"/>
              <a:t>18.11.2017</a:t>
            </a:fld>
            <a:endParaRPr lang="ru-RU"/>
          </a:p>
        </p:txBody>
      </p:sp>
      <p:sp>
        <p:nvSpPr>
          <p:cNvPr id="104863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1B523D1A-1F9E-4427-8FC9-53ADE0F53E6F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BB7B460-119F-4042-9CFA-C62E6D1FD86A}" type="datetimeFigureOut">
              <a:rPr lang="ru-RU"/>
              <a:t>18.11.2017</a:t>
            </a:fld>
            <a:endParaRPr lang="ru-RU"/>
          </a:p>
        </p:txBody>
      </p:sp>
      <p:sp>
        <p:nvSpPr>
          <p:cNvPr id="104859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40B9F5-C1B4-4890-9E51-37E9308B0570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9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5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76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7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7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EDA9FCA-177C-4949-BE8C-651428C24B1C}" type="datetimeFigureOut">
              <a:rPr lang="ru-RU"/>
              <a:t>18.11.2017</a:t>
            </a:fld>
            <a:endParaRPr lang="ru-RU"/>
          </a:p>
        </p:txBody>
      </p:sp>
      <p:sp>
        <p:nvSpPr>
          <p:cNvPr id="104867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8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C339F62-3E33-46FF-8230-8BFFA906FA77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8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5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6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048647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16CB51F-5898-4B29-B1E1-A2CAAFD8A04D}" type="datetimeFigureOut">
              <a:rPr lang="ru-RU"/>
              <a:t>18.11.2017</a:t>
            </a:fld>
            <a:endParaRPr lang="ru-RU"/>
          </a:p>
        </p:txBody>
      </p:sp>
      <p:sp>
        <p:nvSpPr>
          <p:cNvPr id="104864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8B5A5899-FD7F-4A68-A0A4-C849E37A73D2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image" Target="../media/image1.jpeg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2"/>
          <a:srcRect/>
          <a:stretch>
            <a:fillRect/>
          </a:stretch>
        </a:blipFill>
      </p:bgPr>
    </p:bg>
    <p:spTree>
      <p:nvGrpSpPr>
        <p:cNvPr id="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/>
          <a:noFill/>
          <a:ln>
            <a:noFill/>
          </a:ln>
        </p:spPr>
        <p:txBody>
          <a:bodyPr anchor="ctr" anchorCtr="0" bIns="45720" compatLnSpc="1" lIns="91440" numCol="1" rIns="91440" tIns="45720" vert="horz" wrap="square">
            <a:prstTxWarp prst="textNoShape"/>
          </a:bodyPr>
          <a:p>
            <a:pPr lvl="0"/>
            <a:r>
              <a:rPr altLang="ru-RU" lang="ru-RU" smtClean="0"/>
              <a:t>Образец заголовка</a:t>
            </a:r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/>
          <a:noFill/>
          <a:ln>
            <a:noFill/>
          </a:ln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pPr lvl="0"/>
            <a:r>
              <a:rPr altLang="ru-RU" lang="ru-RU" smtClean="0"/>
              <a:t>Образец текста</a:t>
            </a:r>
          </a:p>
          <a:p>
            <a:pPr lvl="1"/>
            <a:r>
              <a:rPr altLang="ru-RU" lang="ru-RU" smtClean="0"/>
              <a:t>Второй уровень</a:t>
            </a:r>
          </a:p>
          <a:p>
            <a:pPr lvl="2"/>
            <a:r>
              <a:rPr altLang="ru-RU" lang="ru-RU" smtClean="0"/>
              <a:t>Третий уровень</a:t>
            </a:r>
          </a:p>
          <a:p>
            <a:pPr lvl="3"/>
            <a:r>
              <a:rPr altLang="ru-RU" lang="ru-RU" smtClean="0"/>
              <a:t>Четвертый уровень</a:t>
            </a:r>
          </a:p>
          <a:p>
            <a:pPr lvl="4"/>
            <a:r>
              <a:rPr altLang="ru-RU" lang="ru-RU" smtClean="0"/>
              <a:t>Пятый уровень</a:t>
            </a:r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fld id="{A88114EF-8DF4-47CF-B08E-1A35F07125A5}" type="datetimeFigureOut">
              <a:rPr lang="ru-RU"/>
              <a:t>18.11.2017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 anchor="ctr" bIns="45720" lIns="91440" rIns="91440" rtlCol="0" tIns="45720" vert="horz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 anchor="ctr" anchorCtr="0" bIns="45720" compatLnSpc="1" lIns="91440" numCol="1" rIns="91440" tIns="45720" vert="horz" wrap="square">
            <a:prstTxWarp prst="textNoShape"/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452891BF-3804-4507-BE95-EAD964C4010C}" type="slidenum">
              <a:rPr altLang="ru-RU" lang="ru-RU"/>
              <a:t>‹#›</a:t>
            </a:fld>
            <a:endParaRPr altLang="ru-RU"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eaLnBrk="0" fontAlgn="base" hangingPunct="0" rtl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algn="ctr" fontAlgn="base" marL="457200" rtl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algn="ctr" fontAlgn="base" marL="914400" rtl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algn="ctr" fontAlgn="base" marL="1371600" rtl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algn="ctr" fontAlgn="base" marL="1828800" rtl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algn="l" eaLnBrk="0" fontAlgn="base" hangingPunct="0" indent="-342900" marL="342900" rtl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eaLnBrk="0" fontAlgn="base" hangingPunct="0" indent="-285750" marL="742950" rtl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eaLnBrk="0" fontAlgn="base" hangingPunct="0" indent="-228600" marL="1143000" rtl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eaLnBrk="0" fontAlgn="base" hangingPunct="0" indent="-228600" marL="1600200" rtl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eaLnBrk="0" fontAlgn="base" hangingPunct="0" indent="-228600" marL="2057400" rtl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7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7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2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7.xml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7.xml"/></Relationships>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3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6" Type="http://schemas.openxmlformats.org/officeDocument/2006/relationships/slideLayout" Target="../slideLayouts/slideLayout2.xml"/></Relationships>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7.xml"/></Relationships>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7.xml"/></Relationships>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7.xml"/></Relationships>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7.xml"/></Relationships>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jpeg"/><Relationship Id="rId3" Type="http://schemas.openxmlformats.org/officeDocument/2006/relationships/slideLayout" Target="../slideLayouts/slideLayout7.xml"/></Relationships>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7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Rectangle 1"/>
          <p:cNvSpPr>
            <a:spLocks noChangeArrowheads="1"/>
          </p:cNvSpPr>
          <p:nvPr/>
        </p:nvSpPr>
        <p:spPr bwMode="auto">
          <a:xfrm>
            <a:off x="395536" y="2080423"/>
            <a:ext cx="8462962" cy="2225042"/>
          </a:xfrm>
          <a:prstGeom prst="rect"/>
          <a:noFill/>
          <a:ln>
            <a:noFill/>
          </a:ln>
        </p:spPr>
        <p:txBody>
          <a:bodyPr anchor="ctr">
            <a:spAutoFit/>
          </a:bodyPr>
          <a:p>
            <a:pPr algn="ctr" eaLnBrk="1" hangingPunct="1"/>
            <a:r>
              <a:rPr altLang="ru-RU" b="1" cap="all" dirty="0" sz="3600" lang="ru-RU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  <a:latin typeface="Times New Roman" pitchFamily="18" charset="0"/>
                <a:cs typeface="Times New Roman" pitchFamily="18" charset="0"/>
              </a:rPr>
              <a:t>Тема: «организация  двигательной активности  детей  дошкольного возраста посредством подвижных игр»</a:t>
            </a:r>
          </a:p>
        </p:txBody>
      </p:sp>
      <p:pic>
        <p:nvPicPr>
          <p:cNvPr id="2097152" name="Рисунок 4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2766291" y="5147056"/>
            <a:ext cx="6321425" cy="1011237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slow">
    <p:wipe dir="d"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Рисунок 1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395536" y="2132856"/>
            <a:ext cx="4464496" cy="3636404"/>
          </a:xfrm>
          <a:prstGeom prst="rect"/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2097157" name="Рисунок 2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 rot="5400000">
            <a:off x="4540078" y="1606234"/>
            <a:ext cx="5004048" cy="3753036"/>
          </a:xfrm>
          <a:prstGeom prst="rect"/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Прямоугольник 2"/>
          <p:cNvSpPr/>
          <p:nvPr/>
        </p:nvSpPr>
        <p:spPr>
          <a:xfrm>
            <a:off x="380786" y="2343108"/>
            <a:ext cx="7431573" cy="2554545"/>
          </a:xfrm>
          <a:prstGeom prst="rect"/>
        </p:spPr>
        <p:txBody>
          <a:bodyPr wrap="square">
            <a:spAutoFit/>
          </a:bodyPr>
          <a:p>
            <a:pPr>
              <a:buFont typeface="Arial"/>
              <a:buChar char="•"/>
            </a:pPr>
            <a:r>
              <a:rPr dirty="0" sz="3200" lang="ru-RU" smtClean="0">
                <a:latin typeface="Times New Roman, serif"/>
              </a:rPr>
              <a:t>Игры </a:t>
            </a:r>
            <a:r>
              <a:rPr dirty="0" sz="3200" lang="ru-RU">
                <a:latin typeface="Times New Roman, serif"/>
              </a:rPr>
              <a:t>с ходьбой;</a:t>
            </a:r>
            <a:endParaRPr dirty="0" sz="3200" lang="ru-RU"/>
          </a:p>
          <a:p>
            <a:pPr>
              <a:buFont typeface="Arial"/>
              <a:buChar char="•"/>
            </a:pPr>
            <a:r>
              <a:rPr dirty="0" sz="3200" lang="ru-RU">
                <a:latin typeface="Times New Roman, serif"/>
              </a:rPr>
              <a:t>Игры с бегом; </a:t>
            </a:r>
            <a:endParaRPr dirty="0" sz="3200" lang="ru-RU"/>
          </a:p>
          <a:p>
            <a:pPr>
              <a:buFont typeface="Arial"/>
              <a:buChar char="•"/>
            </a:pPr>
            <a:r>
              <a:rPr dirty="0" sz="3200" lang="ru-RU">
                <a:latin typeface="Times New Roman, serif"/>
              </a:rPr>
              <a:t>Игры с лазанием; </a:t>
            </a:r>
            <a:endParaRPr dirty="0" sz="3200" lang="ru-RU"/>
          </a:p>
          <a:p>
            <a:pPr>
              <a:buFont typeface="Arial"/>
              <a:buChar char="•"/>
            </a:pPr>
            <a:r>
              <a:rPr dirty="0" sz="3200" lang="ru-RU">
                <a:latin typeface="Times New Roman, serif"/>
              </a:rPr>
              <a:t>Игры с прыжками; </a:t>
            </a:r>
            <a:endParaRPr dirty="0" sz="3200" lang="ru-RU"/>
          </a:p>
          <a:p>
            <a:pPr>
              <a:buFont typeface="Arial"/>
              <a:buChar char="•"/>
            </a:pPr>
            <a:r>
              <a:rPr dirty="0" sz="3200" lang="ru-RU">
                <a:latin typeface="Times New Roman, serif"/>
              </a:rPr>
              <a:t>Игры с метанием</a:t>
            </a:r>
            <a:r>
              <a:rPr dirty="0" lang="ru-RU">
                <a:latin typeface="Times New Roman, serif"/>
              </a:rPr>
              <a:t>.</a:t>
            </a:r>
            <a:endParaRPr dirty="0" lang="ru-RU">
              <a:effectLst/>
            </a:endParaRPr>
          </a:p>
        </p:txBody>
      </p:sp>
      <p:sp>
        <p:nvSpPr>
          <p:cNvPr id="1048605" name="TextBox 3"/>
          <p:cNvSpPr txBox="1"/>
          <p:nvPr/>
        </p:nvSpPr>
        <p:spPr>
          <a:xfrm>
            <a:off x="2123728" y="404664"/>
            <a:ext cx="6765185" cy="1077218"/>
          </a:xfrm>
          <a:prstGeom prst="rect"/>
          <a:noFill/>
        </p:spPr>
        <p:txBody>
          <a:bodyPr rtlCol="0" wrap="none">
            <a:spAutoFit/>
          </a:bodyPr>
          <a:p>
            <a:pPr lvl="0"/>
            <a:r>
              <a:rPr b="1" dirty="0" sz="3200" i="1" lang="ru-RU">
                <a:solidFill>
                  <a:prstClr val="black"/>
                </a:solidFill>
                <a:latin typeface="Times New Roman, serif"/>
              </a:rPr>
              <a:t>Классификация подвижных </a:t>
            </a:r>
            <a:r>
              <a:rPr b="1" dirty="0" sz="3200" i="1" lang="ru-RU" smtClean="0">
                <a:solidFill>
                  <a:prstClr val="black"/>
                </a:solidFill>
                <a:latin typeface="Times New Roman, serif"/>
              </a:rPr>
              <a:t>игр</a:t>
            </a:r>
          </a:p>
          <a:p>
            <a:pPr lvl="0"/>
            <a:r>
              <a:rPr b="1" dirty="0" sz="3200" i="1" lang="ru-RU" smtClean="0">
                <a:solidFill>
                  <a:prstClr val="black"/>
                </a:solidFill>
                <a:latin typeface="Times New Roman, serif"/>
              </a:rPr>
              <a:t> </a:t>
            </a:r>
            <a:r>
              <a:rPr b="1" dirty="0" sz="3200" i="1" lang="ru-RU">
                <a:solidFill>
                  <a:prstClr val="black"/>
                </a:solidFill>
                <a:latin typeface="Times New Roman, serif"/>
              </a:rPr>
              <a:t>по </a:t>
            </a:r>
            <a:r>
              <a:rPr b="1" dirty="0" sz="3200" i="1" lang="ru-RU" smtClean="0">
                <a:solidFill>
                  <a:prstClr val="black"/>
                </a:solidFill>
                <a:latin typeface="Times New Roman, serif"/>
              </a:rPr>
              <a:t>видам движения</a:t>
            </a:r>
            <a:r>
              <a:rPr dirty="0" sz="3200" lang="ru-RU" smtClean="0">
                <a:solidFill>
                  <a:prstClr val="black"/>
                </a:solidFill>
                <a:latin typeface="Times New Roman, serif"/>
              </a:rPr>
              <a:t>:</a:t>
            </a:r>
            <a:endParaRPr dirty="0" sz="3200"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iming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Рисунок 1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0947091">
            <a:off x="620210" y="1047833"/>
            <a:ext cx="3435846" cy="4581128"/>
          </a:xfrm>
          <a:prstGeom prst="rect"/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2097159" name="Рисунок 2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782585">
            <a:off x="5273589" y="1232166"/>
            <a:ext cx="3381840" cy="4509120"/>
          </a:xfrm>
          <a:prstGeom prst="rect"/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Прямоугольник 1"/>
          <p:cNvSpPr/>
          <p:nvPr/>
        </p:nvSpPr>
        <p:spPr>
          <a:xfrm>
            <a:off x="251520" y="2136339"/>
            <a:ext cx="8784976" cy="2616101"/>
          </a:xfrm>
          <a:prstGeom prst="rect"/>
        </p:spPr>
        <p:txBody>
          <a:bodyPr wrap="square">
            <a:spAutoFit/>
          </a:bodyPr>
          <a:p>
            <a:pPr>
              <a:buFont typeface="Arial"/>
              <a:buChar char="•"/>
            </a:pPr>
            <a:r>
              <a:rPr dirty="0" sz="3200" lang="ru-RU" smtClean="0">
                <a:latin typeface="Times New Roman, serif"/>
              </a:rPr>
              <a:t>Игры </a:t>
            </a:r>
            <a:r>
              <a:rPr dirty="0" sz="3200" lang="ru-RU">
                <a:latin typeface="Times New Roman, serif"/>
              </a:rPr>
              <a:t>на формирование ловкости; </a:t>
            </a:r>
            <a:endParaRPr dirty="0" sz="3200" lang="ru-RU"/>
          </a:p>
          <a:p>
            <a:pPr>
              <a:buFont typeface="Arial"/>
              <a:buChar char="•"/>
            </a:pPr>
            <a:r>
              <a:rPr dirty="0" sz="3200" lang="ru-RU">
                <a:latin typeface="Times New Roman, serif"/>
              </a:rPr>
              <a:t>Игры на формирование быстроты;</a:t>
            </a:r>
            <a:endParaRPr dirty="0" sz="3200" lang="ru-RU"/>
          </a:p>
          <a:p>
            <a:pPr>
              <a:buFont typeface="Arial"/>
              <a:buChar char="•"/>
            </a:pPr>
            <a:r>
              <a:rPr dirty="0" sz="3200" lang="ru-RU">
                <a:latin typeface="Times New Roman, serif"/>
              </a:rPr>
              <a:t>Игры на формирование выносливости; </a:t>
            </a:r>
            <a:endParaRPr dirty="0" sz="3200" lang="ru-RU"/>
          </a:p>
          <a:p>
            <a:pPr>
              <a:buFont typeface="Arial"/>
              <a:buChar char="•"/>
            </a:pPr>
            <a:r>
              <a:rPr dirty="0" sz="3200" lang="ru-RU">
                <a:latin typeface="Times New Roman, serif"/>
              </a:rPr>
              <a:t>Игры на формирование силы.</a:t>
            </a:r>
            <a:endParaRPr dirty="0" sz="3200" lang="ru-RU"/>
          </a:p>
          <a:p>
            <a:r>
              <a:rPr dirty="0" lang="ru-RU"/>
              <a:t/>
            </a:r>
            <a:br>
              <a:rPr dirty="0" lang="ru-RU"/>
            </a:br>
            <a:endParaRPr dirty="0" lang="ru-RU">
              <a:effectLst/>
            </a:endParaRPr>
          </a:p>
        </p:txBody>
      </p:sp>
      <p:sp>
        <p:nvSpPr>
          <p:cNvPr id="1048607" name="TextBox 3"/>
          <p:cNvSpPr txBox="1"/>
          <p:nvPr/>
        </p:nvSpPr>
        <p:spPr>
          <a:xfrm>
            <a:off x="251520" y="836712"/>
            <a:ext cx="8784976" cy="1077218"/>
          </a:xfrm>
          <a:prstGeom prst="rect"/>
          <a:noFill/>
        </p:spPr>
        <p:txBody>
          <a:bodyPr rtlCol="0" wrap="square">
            <a:spAutoFit/>
          </a:bodyPr>
          <a:p>
            <a:pPr algn="ctr" lvl="0"/>
            <a:r>
              <a:rPr b="1" dirty="0" sz="3200" i="1" lang="ru-RU" smtClean="0">
                <a:solidFill>
                  <a:prstClr val="black"/>
                </a:solidFill>
                <a:latin typeface="Times New Roman, serif"/>
              </a:rPr>
              <a:t>          Классификация </a:t>
            </a:r>
            <a:r>
              <a:rPr b="1" dirty="0" sz="3200" i="1" lang="ru-RU">
                <a:solidFill>
                  <a:prstClr val="black"/>
                </a:solidFill>
                <a:latin typeface="Times New Roman, serif"/>
              </a:rPr>
              <a:t>по </a:t>
            </a:r>
            <a:r>
              <a:rPr b="1" dirty="0" sz="3200" i="1" lang="ru-RU" smtClean="0">
                <a:solidFill>
                  <a:prstClr val="black"/>
                </a:solidFill>
                <a:latin typeface="Times New Roman, serif"/>
              </a:rPr>
              <a:t>формированию </a:t>
            </a:r>
            <a:r>
              <a:rPr b="1" dirty="0" sz="3200" i="1" lang="ru-RU">
                <a:solidFill>
                  <a:prstClr val="black"/>
                </a:solidFill>
                <a:latin typeface="Times New Roman, serif"/>
              </a:rPr>
              <a:t>физических качеств</a:t>
            </a:r>
            <a:r>
              <a:rPr dirty="0" sz="3200" lang="ru-RU">
                <a:solidFill>
                  <a:prstClr val="black"/>
                </a:solidFill>
                <a:latin typeface="Times New Roman, serif"/>
              </a:rPr>
              <a:t>: </a:t>
            </a:r>
            <a:endParaRPr dirty="0" sz="3200"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iming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0" name="Рисунок 1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20937446">
            <a:off x="569531" y="1235366"/>
            <a:ext cx="3466109" cy="4629592"/>
          </a:xfrm>
          <a:prstGeom prst="rect"/>
        </p:spPr>
      </p:pic>
      <p:pic>
        <p:nvPicPr>
          <p:cNvPr id="2097161" name="Рисунок 2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407011">
            <a:off x="4859946" y="1161454"/>
            <a:ext cx="3912489" cy="4540128"/>
          </a:xfrm>
          <a:prstGeom prst="rect"/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Прямоугольник 1"/>
          <p:cNvSpPr/>
          <p:nvPr/>
        </p:nvSpPr>
        <p:spPr>
          <a:xfrm>
            <a:off x="395536" y="889844"/>
            <a:ext cx="8424936" cy="6278642"/>
          </a:xfrm>
          <a:prstGeom prst="rect"/>
        </p:spPr>
        <p:txBody>
          <a:bodyPr wrap="square">
            <a:spAutoFit/>
          </a:bodyPr>
          <a:p>
            <a:pPr>
              <a:buFont typeface="Arial"/>
              <a:buChar char="•"/>
            </a:pPr>
            <a:endParaRPr dirty="0" i="1" lang="ru-RU" smtClean="0">
              <a:latin typeface="Times New Roman, serif"/>
            </a:endParaRPr>
          </a:p>
          <a:p>
            <a:pPr>
              <a:buFont typeface="Arial"/>
              <a:buChar char="•"/>
            </a:pPr>
            <a:endParaRPr dirty="0" i="1" lang="ru-RU">
              <a:latin typeface="Times New Roman, serif"/>
            </a:endParaRPr>
          </a:p>
          <a:p>
            <a:pPr>
              <a:buFont typeface="Arial"/>
              <a:buChar char="•"/>
            </a:pPr>
            <a:endParaRPr dirty="0" i="1" lang="ru-RU" smtClean="0">
              <a:latin typeface="Times New Roman, serif"/>
            </a:endParaRPr>
          </a:p>
          <a:p>
            <a:pPr indent="530225">
              <a:buFont typeface="Arial"/>
              <a:buChar char="•"/>
            </a:pPr>
            <a:r>
              <a:rPr dirty="0" sz="2400" i="1" lang="ru-RU" smtClean="0">
                <a:latin typeface="Times New Roman, serif"/>
              </a:rPr>
              <a:t>Игры </a:t>
            </a:r>
            <a:r>
              <a:rPr dirty="0" sz="2400" i="1" lang="ru-RU">
                <a:latin typeface="Times New Roman, serif"/>
              </a:rPr>
              <a:t>большой подвижности</a:t>
            </a:r>
            <a:r>
              <a:rPr dirty="0" sz="2400" lang="ru-RU">
                <a:latin typeface="Times New Roman, serif"/>
              </a:rPr>
              <a:t>. Одновременно участвует вся группа детей; построены они в основном на таких движениях, как бег и прыжки. </a:t>
            </a:r>
            <a:endParaRPr dirty="0" sz="2400" lang="ru-RU" smtClean="0">
              <a:latin typeface="Times New Roman, serif"/>
            </a:endParaRPr>
          </a:p>
          <a:p>
            <a:r>
              <a:rPr dirty="0" sz="2400" lang="ru-RU" smtClean="0">
                <a:latin typeface="Times New Roman, serif"/>
              </a:rPr>
              <a:t>Например: «</a:t>
            </a:r>
            <a:r>
              <a:rPr dirty="0" sz="2400" lang="ru-RU" err="1" smtClean="0">
                <a:latin typeface="Times New Roman, serif"/>
              </a:rPr>
              <a:t>Ловишки</a:t>
            </a:r>
            <a:r>
              <a:rPr dirty="0" sz="2400" lang="ru-RU" smtClean="0">
                <a:latin typeface="Times New Roman, serif"/>
              </a:rPr>
              <a:t>», «Гуси-гуси», «Автомобили» и </a:t>
            </a:r>
            <a:r>
              <a:rPr dirty="0" sz="2400" lang="ru-RU" err="1" smtClean="0">
                <a:latin typeface="Times New Roman, serif"/>
              </a:rPr>
              <a:t>тд</a:t>
            </a:r>
            <a:r>
              <a:rPr dirty="0" sz="2400" lang="ru-RU" smtClean="0">
                <a:latin typeface="Times New Roman, serif"/>
              </a:rPr>
              <a:t>.</a:t>
            </a:r>
            <a:endParaRPr dirty="0" sz="2400" lang="ru-RU"/>
          </a:p>
          <a:p>
            <a:pPr indent="530225">
              <a:buFont typeface="Arial"/>
              <a:buChar char="•"/>
            </a:pPr>
            <a:r>
              <a:rPr dirty="0" sz="2400" i="1" lang="ru-RU">
                <a:latin typeface="Times New Roman, serif"/>
              </a:rPr>
              <a:t>Игры средней подвижности</a:t>
            </a:r>
            <a:r>
              <a:rPr dirty="0" sz="2400" lang="ru-RU">
                <a:latin typeface="Times New Roman, serif"/>
              </a:rPr>
              <a:t>. Активно участвует вся группа, но характер движений играющих относительно спокойный (ходьба, передача предметов) или движение выполняется подгруппами. </a:t>
            </a:r>
            <a:endParaRPr dirty="0" sz="2400" lang="ru-RU" smtClean="0">
              <a:latin typeface="Times New Roman, serif"/>
            </a:endParaRPr>
          </a:p>
          <a:p>
            <a:r>
              <a:rPr dirty="0" sz="2400" lang="ru-RU" smtClean="0">
                <a:latin typeface="Times New Roman, serif"/>
              </a:rPr>
              <a:t>Например: «Чье звено скорее добежит»</a:t>
            </a:r>
            <a:endParaRPr dirty="0" sz="2400" lang="ru-RU"/>
          </a:p>
          <a:p>
            <a:pPr indent="633413">
              <a:buFont typeface="Arial"/>
              <a:buChar char="•"/>
            </a:pPr>
            <a:r>
              <a:rPr dirty="0" sz="2400" i="1" lang="ru-RU">
                <a:latin typeface="Times New Roman, serif"/>
              </a:rPr>
              <a:t>Игры малой подвижности</a:t>
            </a:r>
            <a:r>
              <a:rPr dirty="0" sz="2400" lang="ru-RU">
                <a:latin typeface="Times New Roman, serif"/>
              </a:rPr>
              <a:t>. Движения выполняются в медленном темпе, к тому же интенсивность их не значительна (игры с ходьбой, игры на внимание</a:t>
            </a:r>
            <a:r>
              <a:rPr dirty="0" lang="ru-RU" smtClean="0">
                <a:latin typeface="Times New Roman, serif"/>
              </a:rPr>
              <a:t>).</a:t>
            </a:r>
          </a:p>
          <a:p>
            <a:r>
              <a:rPr dirty="0" sz="2400" lang="ru-RU" smtClean="0">
                <a:latin typeface="Times New Roman, serif"/>
              </a:rPr>
              <a:t>Например: «Ровным кругом», «Подарки»</a:t>
            </a:r>
            <a:endParaRPr dirty="0" sz="2400" lang="ru-RU"/>
          </a:p>
          <a:p>
            <a:r>
              <a:rPr dirty="0" lang="ru-RU"/>
              <a:t/>
            </a:r>
            <a:br>
              <a:rPr dirty="0" lang="ru-RU"/>
            </a:br>
            <a:endParaRPr dirty="0" lang="ru-RU">
              <a:effectLst/>
            </a:endParaRPr>
          </a:p>
        </p:txBody>
      </p:sp>
      <p:sp>
        <p:nvSpPr>
          <p:cNvPr id="1048612" name="TextBox 3"/>
          <p:cNvSpPr txBox="1"/>
          <p:nvPr/>
        </p:nvSpPr>
        <p:spPr>
          <a:xfrm>
            <a:off x="-920499" y="548680"/>
            <a:ext cx="10117257" cy="1077218"/>
          </a:xfrm>
          <a:prstGeom prst="rect"/>
          <a:noFill/>
        </p:spPr>
        <p:txBody>
          <a:bodyPr rtlCol="0" wrap="none">
            <a:spAutoFit/>
          </a:bodyPr>
          <a:p>
            <a:pPr algn="ctr" lvl="0"/>
            <a:r>
              <a:rPr b="1" dirty="0" sz="3200" i="1" lang="ru-RU" smtClean="0">
                <a:solidFill>
                  <a:prstClr val="black"/>
                </a:solidFill>
                <a:latin typeface="Times New Roman, serif"/>
              </a:rPr>
              <a:t>                       Классификация </a:t>
            </a:r>
            <a:r>
              <a:rPr b="1" dirty="0" sz="3200" i="1" lang="ru-RU">
                <a:solidFill>
                  <a:prstClr val="black"/>
                </a:solidFill>
                <a:latin typeface="Times New Roman, serif"/>
              </a:rPr>
              <a:t>подвижных игр </a:t>
            </a:r>
            <a:endParaRPr b="1" dirty="0" sz="3200" i="1" lang="ru-RU" smtClean="0">
              <a:solidFill>
                <a:prstClr val="black"/>
              </a:solidFill>
              <a:latin typeface="Times New Roman, serif"/>
            </a:endParaRPr>
          </a:p>
          <a:p>
            <a:pPr algn="ctr" lvl="0"/>
            <a:r>
              <a:rPr b="1" dirty="0" sz="3200" i="1" lang="ru-RU" smtClean="0">
                <a:solidFill>
                  <a:prstClr val="black"/>
                </a:solidFill>
                <a:latin typeface="Times New Roman, serif"/>
              </a:rPr>
              <a:t>                         по </a:t>
            </a:r>
            <a:r>
              <a:rPr b="1" dirty="0" sz="3200" i="1" lang="ru-RU">
                <a:solidFill>
                  <a:prstClr val="black"/>
                </a:solidFill>
                <a:latin typeface="Times New Roman, serif"/>
              </a:rPr>
              <a:t>степени физической нагрузки:</a:t>
            </a:r>
            <a:endParaRPr dirty="0" sz="3200"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iming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Прямоугольник 1"/>
          <p:cNvSpPr/>
          <p:nvPr/>
        </p:nvSpPr>
        <p:spPr>
          <a:xfrm>
            <a:off x="251520" y="-79653"/>
            <a:ext cx="8892480" cy="6186309"/>
          </a:xfrm>
          <a:prstGeom prst="rect"/>
        </p:spPr>
        <p:txBody>
          <a:bodyPr wrap="square">
            <a:spAutoFit/>
          </a:bodyPr>
          <a:p>
            <a:endParaRPr dirty="0" lang="ru-RU" smtClean="0">
              <a:latin typeface="Times New Roman, serif"/>
            </a:endParaRPr>
          </a:p>
          <a:p>
            <a:endParaRPr dirty="0" lang="ru-RU">
              <a:latin typeface="Times New Roman, serif"/>
            </a:endParaRPr>
          </a:p>
          <a:p>
            <a:r>
              <a:rPr dirty="0" sz="3200" lang="ru-RU" smtClean="0">
                <a:latin typeface="Times New Roman, serif"/>
              </a:rPr>
              <a:t>              </a:t>
            </a:r>
            <a:r>
              <a:rPr dirty="0" sz="2800" lang="ru-RU" smtClean="0">
                <a:latin typeface="Times New Roman, serif"/>
              </a:rPr>
              <a:t>Возможна </a:t>
            </a:r>
            <a:r>
              <a:rPr dirty="0" sz="2800" lang="ru-RU">
                <a:latin typeface="Times New Roman, serif"/>
              </a:rPr>
              <a:t>следующая </a:t>
            </a:r>
            <a:r>
              <a:rPr b="1" dirty="0" sz="2800" i="1" lang="ru-RU" smtClean="0">
                <a:latin typeface="Times New Roman, serif"/>
              </a:rPr>
              <a:t>классификация</a:t>
            </a:r>
          </a:p>
          <a:p>
            <a:endParaRPr dirty="0" sz="2800" lang="ru-RU"/>
          </a:p>
          <a:p>
            <a:pPr>
              <a:buFont typeface="Arial"/>
              <a:buChar char="•"/>
            </a:pPr>
            <a:r>
              <a:rPr dirty="0" sz="2000" i="1" lang="ru-RU">
                <a:latin typeface="Times New Roman, serif"/>
              </a:rPr>
              <a:t>Игры-</a:t>
            </a:r>
            <a:r>
              <a:rPr dirty="0" sz="2000" i="1" lang="ru-RU" err="1">
                <a:latin typeface="Times New Roman, serif"/>
              </a:rPr>
              <a:t>сцеплялки</a:t>
            </a:r>
            <a:r>
              <a:rPr dirty="0" sz="2000" lang="ru-RU">
                <a:latin typeface="Times New Roman, serif"/>
              </a:rPr>
              <a:t> Игры, в которых присутствует специфическое построение, сохраняющееся на протяжении всего игрового процесса. </a:t>
            </a:r>
            <a:endParaRPr dirty="0" sz="2000" lang="ru-RU"/>
          </a:p>
          <a:p>
            <a:pPr>
              <a:buFont typeface="Arial"/>
              <a:buChar char="•"/>
            </a:pPr>
            <a:r>
              <a:rPr dirty="0" sz="2000" i="1" lang="ru-RU">
                <a:latin typeface="Times New Roman, serif"/>
              </a:rPr>
              <a:t>Игры на реакцию </a:t>
            </a:r>
            <a:endParaRPr dirty="0" sz="2000" lang="ru-RU"/>
          </a:p>
          <a:p>
            <a:pPr>
              <a:buFont typeface="Arial"/>
              <a:buChar char="•"/>
            </a:pPr>
            <a:r>
              <a:rPr dirty="0" sz="2000" i="1" lang="ru-RU">
                <a:latin typeface="Times New Roman, serif"/>
              </a:rPr>
              <a:t>Игры-перетягивания</a:t>
            </a:r>
            <a:r>
              <a:rPr dirty="0" sz="2000" lang="ru-RU">
                <a:latin typeface="Times New Roman, serif"/>
              </a:rPr>
              <a:t> Силовые игры, общей целью которых является необходимость перетянуть противника определенным образом. </a:t>
            </a:r>
            <a:endParaRPr dirty="0" sz="2000" lang="ru-RU"/>
          </a:p>
          <a:p>
            <a:pPr>
              <a:buFont typeface="Arial"/>
              <a:buChar char="•"/>
            </a:pPr>
            <a:r>
              <a:rPr dirty="0" sz="2000" i="1" lang="ru-RU">
                <a:latin typeface="Times New Roman, serif"/>
              </a:rPr>
              <a:t>Догонялки</a:t>
            </a:r>
            <a:r>
              <a:rPr dirty="0" sz="2000" lang="ru-RU">
                <a:latin typeface="Times New Roman, serif"/>
              </a:rPr>
              <a:t> Всевозможные игры с общей игровой механикой – водящему (или водящим) необходимо осалить (коснуться) убегающих игроков и игры эстафеты.</a:t>
            </a:r>
            <a:endParaRPr dirty="0" sz="2000" lang="ru-RU"/>
          </a:p>
          <a:p>
            <a:pPr>
              <a:buFont typeface="Arial"/>
              <a:buChar char="•"/>
            </a:pPr>
            <a:r>
              <a:rPr dirty="0" sz="2000" i="1" lang="ru-RU">
                <a:latin typeface="Times New Roman, serif"/>
              </a:rPr>
              <a:t>Поисковые игры</a:t>
            </a:r>
            <a:r>
              <a:rPr dirty="0" sz="2000" lang="ru-RU">
                <a:latin typeface="Times New Roman, serif"/>
              </a:rPr>
              <a:t>. Игры, игровой процесс которых построен на поиске участников или предметов. </a:t>
            </a:r>
            <a:endParaRPr dirty="0" sz="2000" lang="ru-RU"/>
          </a:p>
          <a:p>
            <a:pPr>
              <a:buFont typeface="Arial"/>
              <a:buChar char="•"/>
            </a:pPr>
            <a:r>
              <a:rPr dirty="0" sz="2000" i="1" lang="ru-RU">
                <a:latin typeface="Times New Roman, serif"/>
              </a:rPr>
              <a:t>Спортивные игры</a:t>
            </a:r>
            <a:r>
              <a:rPr dirty="0" sz="2000" lang="ru-RU">
                <a:latin typeface="Times New Roman, serif"/>
              </a:rPr>
              <a:t>. Игры по мотивам популярных игровых видов спорта: футбола, хоккея и т.д. </a:t>
            </a:r>
            <a:endParaRPr dirty="0" sz="2000" lang="ru-RU"/>
          </a:p>
          <a:p>
            <a:pPr>
              <a:buFont typeface="Arial"/>
              <a:buChar char="•"/>
            </a:pPr>
            <a:r>
              <a:rPr dirty="0" sz="2000" i="1" lang="ru-RU">
                <a:latin typeface="Times New Roman, serif"/>
              </a:rPr>
              <a:t>Игры на меткость</a:t>
            </a:r>
            <a:r>
              <a:rPr dirty="0" sz="2000" lang="ru-RU">
                <a:latin typeface="Times New Roman, serif"/>
              </a:rPr>
              <a:t> Различные варианты "</a:t>
            </a:r>
            <a:r>
              <a:rPr dirty="0" sz="2000" lang="ru-RU" err="1">
                <a:latin typeface="Times New Roman, serif"/>
              </a:rPr>
              <a:t>войнушки</a:t>
            </a:r>
            <a:r>
              <a:rPr dirty="0" sz="2000" lang="ru-RU">
                <a:latin typeface="Times New Roman, serif"/>
              </a:rPr>
              <a:t>" и стрельбы по мишеням.</a:t>
            </a:r>
            <a:endParaRPr dirty="0" sz="2000" lang="ru-RU"/>
          </a:p>
          <a:p>
            <a:pPr>
              <a:buFont typeface="Arial"/>
              <a:buChar char="•"/>
            </a:pPr>
            <a:r>
              <a:rPr dirty="0" sz="2000" i="1" lang="ru-RU">
                <a:latin typeface="Times New Roman, serif"/>
              </a:rPr>
              <a:t>Игры на воде </a:t>
            </a:r>
            <a:endParaRPr dirty="0" sz="2000" lang="ru-RU">
              <a:effectLst/>
            </a:endParaRPr>
          </a:p>
        </p:txBody>
      </p:sp>
    </p:spTree>
  </p:cSld>
  <p:clrMapOvr>
    <a:masterClrMapping/>
  </p:clrMapOvr>
  <p:timing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Рисунок 1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</p:spTree>
  </p:cSld>
  <p:clrMapOvr>
    <a:masterClrMapping/>
  </p:clrMapOvr>
  <p:timing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3" name="Рисунок 1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/>
        </p:spPr>
      </p:pic>
    </p:spTree>
  </p:cSld>
  <p:clrMapOvr>
    <a:masterClrMapping/>
  </p:clrMapOvr>
  <p:timing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TextBox 2"/>
          <p:cNvSpPr txBox="1"/>
          <p:nvPr/>
        </p:nvSpPr>
        <p:spPr>
          <a:xfrm>
            <a:off x="2195736" y="476672"/>
            <a:ext cx="7010574" cy="523220"/>
          </a:xfrm>
          <a:prstGeom prst="rect"/>
          <a:noFill/>
        </p:spPr>
        <p:txBody>
          <a:bodyPr rtlCol="0" wrap="none">
            <a:spAutoFit/>
          </a:bodyPr>
          <a:p>
            <a:r>
              <a:rPr b="1" dirty="0" sz="2800" lang="ru-RU"/>
              <a:t>Методика проведения подвижных игр</a:t>
            </a:r>
          </a:p>
        </p:txBody>
      </p:sp>
      <p:sp>
        <p:nvSpPr>
          <p:cNvPr id="1048615" name="TextBox 3"/>
          <p:cNvSpPr txBox="1"/>
          <p:nvPr/>
        </p:nvSpPr>
        <p:spPr>
          <a:xfrm>
            <a:off x="179512" y="1844824"/>
            <a:ext cx="8856984" cy="4524315"/>
          </a:xfrm>
          <a:prstGeom prst="rect"/>
          <a:noFill/>
        </p:spPr>
        <p:txBody>
          <a:bodyPr rtlCol="0" wrap="square">
            <a:spAutoFit/>
          </a:bodyPr>
          <a:p>
            <a:pPr indent="354013"/>
            <a:r>
              <a:rPr dirty="0" sz="2400" lang="ru-RU" smtClean="0"/>
              <a:t>Содержание игр должно соответствовать уровню развития и подготовленности играющих, быть доступным и интересным для них.</a:t>
            </a:r>
          </a:p>
          <a:p>
            <a:pPr indent="354013"/>
            <a:r>
              <a:rPr dirty="0" sz="2400" lang="ru-RU" smtClean="0"/>
              <a:t>Игры </a:t>
            </a:r>
            <a:r>
              <a:rPr dirty="0" sz="2400" lang="ru-RU"/>
              <a:t>отбираются в соответствии с задачами воспитания, возрастными особенностями детей, их состоянием здоровья, подготовленностью. Принимается во внимание также место игры в режиме дня, время года, метеоролого-климатические и другие условия. Нужно учитывать и степень организованности детей, их дисциплинированность: если они недостаточно организованы, то сначала надо подобрать игру небольшой подвижности и проводить ее в кругу.</a:t>
            </a:r>
          </a:p>
        </p:txBody>
      </p:sp>
    </p:spTree>
  </p:cSld>
  <p:clrMapOvr>
    <a:masterClrMapping/>
  </p:clrMapOvr>
  <p:timing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4304" name="Схема 5"/>
          <p:cNvGraphicFramePr>
            <a:graphicFrameLocks/>
          </p:cNvGraphicFramePr>
          <p:nvPr/>
        </p:nvGraphicFramePr>
        <p:xfrm>
          <a:off x="179513" y="1556792"/>
          <a:ext cx="849694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1" r:qs="rId5" r:cs="rId4"/>
          </a:graphicData>
        </a:graphic>
      </p:graphicFrame>
      <p:sp>
        <p:nvSpPr>
          <p:cNvPr id="1048587" name="TextBox 3"/>
          <p:cNvSpPr txBox="1"/>
          <p:nvPr/>
        </p:nvSpPr>
        <p:spPr>
          <a:xfrm>
            <a:off x="2339752" y="260648"/>
            <a:ext cx="5760640" cy="584775"/>
          </a:xfrm>
          <a:prstGeom prst="rect"/>
          <a:noFill/>
        </p:spPr>
        <p:txBody>
          <a:bodyPr>
            <a:spAutoFit/>
          </a:bodyPr>
          <a:p>
            <a:pPr algn="ctr" eaLnBrk="1" hangingPunct="1"/>
            <a:r>
              <a:rPr b="1" cap="all" dirty="0" sz="3200" lang="ru-RU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  <a:latin typeface="Trebuchet MS" pitchFamily="34" charset="0"/>
              </a:rPr>
              <a:t>Актуальность</a:t>
            </a:r>
          </a:p>
        </p:txBody>
      </p:sp>
    </p:spTree>
  </p:cSld>
  <p:clrMapOvr>
    <a:masterClrMapping/>
  </p:clrMapOvr>
  <p:transition spd="slow">
    <p:pull dir="rd"/>
  </p:transition>
  <p:timing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TextBox 1"/>
          <p:cNvSpPr txBox="1"/>
          <p:nvPr/>
        </p:nvSpPr>
        <p:spPr>
          <a:xfrm>
            <a:off x="2051720" y="548680"/>
            <a:ext cx="6677534" cy="830997"/>
          </a:xfrm>
          <a:prstGeom prst="rect"/>
          <a:noFill/>
        </p:spPr>
        <p:txBody>
          <a:bodyPr rtlCol="0" wrap="none">
            <a:spAutoFit/>
          </a:bodyPr>
          <a:p>
            <a:r>
              <a:rPr b="1" dirty="0" sz="2400" lang="ru-RU"/>
              <a:t>Особенности </a:t>
            </a:r>
            <a:r>
              <a:rPr b="1" dirty="0" sz="2400" lang="ru-RU" smtClean="0"/>
              <a:t>проведения подвижных игр </a:t>
            </a:r>
          </a:p>
          <a:p>
            <a:r>
              <a:rPr b="1" dirty="0" sz="2400" lang="ru-RU" smtClean="0"/>
              <a:t>в  </a:t>
            </a:r>
            <a:r>
              <a:rPr b="1" dirty="0" sz="2400" lang="ru-RU"/>
              <a:t>младших </a:t>
            </a:r>
            <a:r>
              <a:rPr b="1" dirty="0" sz="2400" lang="ru-RU" smtClean="0"/>
              <a:t>группах</a:t>
            </a:r>
            <a:endParaRPr b="1" dirty="0" sz="2400" lang="ru-RU"/>
          </a:p>
        </p:txBody>
      </p:sp>
      <p:sp>
        <p:nvSpPr>
          <p:cNvPr id="1048617" name="TextBox 2"/>
          <p:cNvSpPr txBox="1"/>
          <p:nvPr/>
        </p:nvSpPr>
        <p:spPr>
          <a:xfrm>
            <a:off x="251520" y="1988840"/>
            <a:ext cx="8712968" cy="4893647"/>
          </a:xfrm>
          <a:prstGeom prst="rect"/>
          <a:noFill/>
        </p:spPr>
        <p:txBody>
          <a:bodyPr rtlCol="0" wrap="square">
            <a:spAutoFit/>
          </a:bodyPr>
          <a:p>
            <a:pPr indent="442913"/>
            <a:r>
              <a:rPr dirty="0" sz="2400" lang="ru-RU"/>
              <a:t>Детей 2-х – 3-х лет в п\и привлекает главным </a:t>
            </a:r>
            <a:r>
              <a:rPr dirty="0" sz="2400" lang="ru-RU" smtClean="0"/>
              <a:t>образом</a:t>
            </a:r>
          </a:p>
          <a:p>
            <a:r>
              <a:rPr dirty="0" sz="2400" lang="ru-RU" smtClean="0"/>
              <a:t> </a:t>
            </a:r>
            <a:r>
              <a:rPr dirty="0" sz="2400" lang="ru-RU"/>
              <a:t>сам процесс действия: им  интересно бежать, догонять, бросать, искать; </a:t>
            </a:r>
            <a:r>
              <a:rPr dirty="0" sz="2400" lang="ru-RU" smtClean="0"/>
              <a:t>результат этих действий для них не имеет значения.</a:t>
            </a:r>
          </a:p>
          <a:p>
            <a:pPr indent="354013"/>
            <a:r>
              <a:rPr dirty="0" sz="2400" lang="ru-RU" smtClean="0"/>
              <a:t> </a:t>
            </a:r>
            <a:r>
              <a:rPr dirty="0" sz="2400" lang="ru-RU"/>
              <a:t>Поэтому для малышей рекомендуются совсем простые игры, </a:t>
            </a:r>
            <a:r>
              <a:rPr dirty="0" sz="2400" lang="ru-RU" smtClean="0"/>
              <a:t>построенные </a:t>
            </a:r>
            <a:r>
              <a:rPr dirty="0" sz="2400" lang="ru-RU"/>
              <a:t>в большинстве случаев на одном действии, причем это действие воспитатель </a:t>
            </a:r>
            <a:r>
              <a:rPr dirty="0" sz="2400" lang="ru-RU" smtClean="0"/>
              <a:t>тут </a:t>
            </a:r>
            <a:r>
              <a:rPr dirty="0" sz="2400" lang="ru-RU"/>
              <a:t>же и подсказывает детям</a:t>
            </a:r>
            <a:r>
              <a:rPr dirty="0" sz="2400" lang="ru-RU" smtClean="0"/>
              <a:t>. </a:t>
            </a:r>
          </a:p>
          <a:p>
            <a:pPr indent="354013"/>
            <a:r>
              <a:rPr dirty="0" sz="2400" lang="ru-RU"/>
              <a:t>В играх с текстом воспитатель не только произносит его, но тут же сам </a:t>
            </a:r>
            <a:r>
              <a:rPr dirty="0" sz="2400" lang="ru-RU" smtClean="0"/>
              <a:t>проделывает </a:t>
            </a:r>
            <a:r>
              <a:rPr dirty="0" sz="2400" lang="ru-RU"/>
              <a:t>соответствующие движения, а дети подражают ему («Зайка»)</a:t>
            </a:r>
          </a:p>
          <a:p>
            <a:endParaRPr dirty="0" sz="2400" lang="ru-RU"/>
          </a:p>
          <a:p>
            <a:endParaRPr dirty="0" sz="2400" lang="ru-RU" smtClean="0"/>
          </a:p>
        </p:txBody>
      </p:sp>
    </p:spTree>
  </p:cSld>
  <p:clrMapOvr>
    <a:masterClrMapping/>
  </p:clrMapOvr>
  <p:timing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4" name="Рисунок 1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/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5" name="Рисунок 1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 rot="21107975">
            <a:off x="100863" y="1338046"/>
            <a:ext cx="4328238" cy="32461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id="2097166" name="Рисунок 2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 rot="495163">
            <a:off x="4599052" y="3287486"/>
            <a:ext cx="4236865" cy="3177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</p:spTree>
  </p:cSld>
  <p:clrMapOvr>
    <a:masterClrMapping/>
  </p:clrMapOvr>
  <p:timing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TextBox 2"/>
          <p:cNvSpPr txBox="1"/>
          <p:nvPr/>
        </p:nvSpPr>
        <p:spPr>
          <a:xfrm>
            <a:off x="1907704" y="548680"/>
            <a:ext cx="7419406" cy="830997"/>
          </a:xfrm>
          <a:prstGeom prst="rect"/>
          <a:noFill/>
        </p:spPr>
        <p:txBody>
          <a:bodyPr rtlCol="0" wrap="square">
            <a:spAutoFit/>
          </a:bodyPr>
          <a:p>
            <a:r>
              <a:rPr b="1" dirty="0" sz="2400" lang="ru-RU"/>
              <a:t>Особенности проведения </a:t>
            </a:r>
            <a:r>
              <a:rPr b="1" dirty="0" sz="2400" lang="ru-RU" smtClean="0"/>
              <a:t>подвижных игр </a:t>
            </a:r>
          </a:p>
          <a:p>
            <a:r>
              <a:rPr b="1" dirty="0" sz="2400" lang="ru-RU" smtClean="0"/>
              <a:t>в старших </a:t>
            </a:r>
            <a:r>
              <a:rPr b="1" dirty="0" sz="2400" lang="ru-RU"/>
              <a:t>группах</a:t>
            </a:r>
          </a:p>
        </p:txBody>
      </p:sp>
      <p:sp>
        <p:nvSpPr>
          <p:cNvPr id="1048619" name="TextBox 5"/>
          <p:cNvSpPr txBox="1"/>
          <p:nvPr/>
        </p:nvSpPr>
        <p:spPr>
          <a:xfrm>
            <a:off x="179512" y="2276872"/>
            <a:ext cx="8879939" cy="2585323"/>
          </a:xfrm>
          <a:prstGeom prst="rect"/>
          <a:noFill/>
        </p:spPr>
        <p:txBody>
          <a:bodyPr rtlCol="0" wrap="square">
            <a:spAutoFit/>
          </a:bodyPr>
          <a:p>
            <a:pPr indent="354013"/>
            <a:r>
              <a:rPr dirty="0" lang="ru-RU"/>
              <a:t>В играх, рекомендуемых для детей средней и старшей групп, </a:t>
            </a:r>
            <a:r>
              <a:rPr dirty="0" lang="ru-RU" smtClean="0"/>
              <a:t>увеличивается</a:t>
            </a:r>
          </a:p>
          <a:p>
            <a:r>
              <a:rPr dirty="0" lang="ru-RU" smtClean="0"/>
              <a:t> </a:t>
            </a:r>
            <a:r>
              <a:rPr dirty="0" lang="ru-RU"/>
              <a:t>расстояние для бега, метания, высота для прыжков и лазания. В 4-5 лет </a:t>
            </a:r>
            <a:r>
              <a:rPr dirty="0" lang="ru-RU" smtClean="0"/>
              <a:t>детей</a:t>
            </a:r>
          </a:p>
          <a:p>
            <a:r>
              <a:rPr dirty="0" lang="ru-RU" smtClean="0"/>
              <a:t> </a:t>
            </a:r>
            <a:r>
              <a:rPr dirty="0" lang="ru-RU"/>
              <a:t>уже интересует результат произведенных действий, затраченных усилий</a:t>
            </a:r>
            <a:r>
              <a:rPr dirty="0" lang="ru-RU" smtClean="0"/>
              <a:t>.</a:t>
            </a:r>
          </a:p>
          <a:p>
            <a:r>
              <a:rPr dirty="0" lang="ru-RU" smtClean="0"/>
              <a:t> </a:t>
            </a:r>
            <a:r>
              <a:rPr dirty="0" lang="ru-RU"/>
              <a:t>Они стремятся обязательно убежать от ловящего, влезть повыше, прыгнуть </a:t>
            </a:r>
            <a:r>
              <a:rPr dirty="0" lang="ru-RU" smtClean="0"/>
              <a:t>дальше.</a:t>
            </a:r>
          </a:p>
          <a:p>
            <a:pPr indent="354013"/>
            <a:r>
              <a:rPr dirty="0" lang="ru-RU"/>
              <a:t>В данных группах воспитатель вначале рассказывает детям, как играть, кто что должен делать, затем распределяются роли. При этом он учитывает степень активности детей, умение быстро бегать, лазать.</a:t>
            </a:r>
          </a:p>
          <a:p>
            <a:endParaRPr dirty="0" lang="ru-RU"/>
          </a:p>
        </p:txBody>
      </p:sp>
    </p:spTree>
  </p:cSld>
  <p:clrMapOvr>
    <a:masterClrMapping/>
  </p:clrMapOvr>
  <p:timing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TextBox 2"/>
          <p:cNvSpPr txBox="1"/>
          <p:nvPr/>
        </p:nvSpPr>
        <p:spPr>
          <a:xfrm>
            <a:off x="107503" y="1988840"/>
            <a:ext cx="8856985" cy="3693319"/>
          </a:xfrm>
          <a:prstGeom prst="rect"/>
          <a:noFill/>
        </p:spPr>
        <p:txBody>
          <a:bodyPr rtlCol="0" wrap="square">
            <a:spAutoFit/>
          </a:bodyPr>
          <a:p>
            <a:pPr indent="442913"/>
            <a:r>
              <a:rPr dirty="0" lang="ru-RU"/>
              <a:t>В процессе игры воспитатель отмечает успехи детей, обращает на </a:t>
            </a:r>
            <a:r>
              <a:rPr dirty="0" lang="ru-RU" smtClean="0"/>
              <a:t>них</a:t>
            </a:r>
          </a:p>
          <a:p>
            <a:r>
              <a:rPr dirty="0" lang="ru-RU" smtClean="0"/>
              <a:t> </a:t>
            </a:r>
            <a:r>
              <a:rPr dirty="0" lang="ru-RU"/>
              <a:t>внимание товарищей, вселяет в ребенка чувство уверенности: «Вот какой </a:t>
            </a:r>
            <a:endParaRPr dirty="0" lang="ru-RU" smtClean="0"/>
          </a:p>
          <a:p>
            <a:r>
              <a:rPr dirty="0" lang="ru-RU" smtClean="0"/>
              <a:t>ловкий </a:t>
            </a:r>
            <a:r>
              <a:rPr dirty="0" lang="ru-RU"/>
              <a:t>был медведь, многих ребят поймал</a:t>
            </a:r>
            <a:r>
              <a:rPr dirty="0" lang="ru-RU" smtClean="0"/>
              <a:t>!» В </a:t>
            </a:r>
            <a:r>
              <a:rPr dirty="0" lang="ru-RU"/>
              <a:t>процессе повседневной </a:t>
            </a:r>
            <a:r>
              <a:rPr dirty="0" lang="ru-RU" smtClean="0"/>
              <a:t>работы</a:t>
            </a:r>
          </a:p>
          <a:p>
            <a:r>
              <a:rPr dirty="0" lang="ru-RU" smtClean="0"/>
              <a:t> </a:t>
            </a:r>
            <a:r>
              <a:rPr dirty="0" lang="ru-RU"/>
              <a:t>воспитатель добивается того, чтобы все дети умели выполнять разные роли в п\и</a:t>
            </a:r>
            <a:r>
              <a:rPr dirty="0" lang="ru-RU" smtClean="0"/>
              <a:t>.</a:t>
            </a:r>
          </a:p>
          <a:p>
            <a:pPr indent="442913"/>
            <a:r>
              <a:rPr dirty="0" lang="ru-RU"/>
              <a:t>В старших группах дети должны знать много считалок. Считалка дает возможность всем детям побывать в разных ролях и исключает проявления несправедливости и др. отрицательных моментов.</a:t>
            </a:r>
          </a:p>
          <a:p>
            <a:r>
              <a:rPr dirty="0" lang="ru-RU"/>
              <a:t>Помимо сюжетных игр, в этих группах используются игры, построенные на определенном задании: «Найди себе пару», «Найди свой цвет, «Пробеги тихо», «Школа мяча</a:t>
            </a:r>
            <a:r>
              <a:rPr dirty="0" lang="ru-RU" smtClean="0"/>
              <a:t>»</a:t>
            </a:r>
          </a:p>
          <a:p>
            <a:endParaRPr dirty="0" lang="ru-RU"/>
          </a:p>
          <a:p>
            <a:endParaRPr dirty="0" lang="ru-RU"/>
          </a:p>
        </p:txBody>
      </p:sp>
    </p:spTree>
  </p:cSld>
  <p:clrMapOvr>
    <a:masterClrMapping/>
  </p:clrMapOvr>
  <p:timing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7" name="Рисунок 2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3923928" y="260648"/>
            <a:ext cx="5040560" cy="3780420"/>
          </a:xfrm>
          <a:prstGeom prst="rect"/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2097168" name="Рисунок 3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218535" y="3016836"/>
            <a:ext cx="4713505" cy="3535129"/>
          </a:xfrm>
          <a:prstGeom prst="rect"/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TextBox 1"/>
          <p:cNvSpPr txBox="1"/>
          <p:nvPr/>
        </p:nvSpPr>
        <p:spPr>
          <a:xfrm>
            <a:off x="4860031" y="1556792"/>
            <a:ext cx="4176465" cy="3970318"/>
          </a:xfrm>
          <a:prstGeom prst="rect"/>
          <a:noFill/>
        </p:spPr>
        <p:txBody>
          <a:bodyPr rtlCol="0" wrap="square">
            <a:spAutoFit/>
          </a:bodyPr>
          <a:p>
            <a:pPr indent="530225"/>
            <a:r>
              <a:rPr dirty="0" lang="ru-RU"/>
              <a:t>Часто, кончив играть в настольную или строительную игру, ребенок не знает</a:t>
            </a:r>
            <a:r>
              <a:rPr dirty="0" lang="ru-RU" smtClean="0"/>
              <a:t>,</a:t>
            </a:r>
          </a:p>
          <a:p>
            <a:r>
              <a:rPr dirty="0" lang="ru-RU" smtClean="0"/>
              <a:t>чем </a:t>
            </a:r>
            <a:r>
              <a:rPr dirty="0" lang="ru-RU"/>
              <a:t>ему заняться, начинает шалить, мешать другим. Вот тут и </a:t>
            </a:r>
            <a:r>
              <a:rPr dirty="0" lang="ru-RU" smtClean="0"/>
              <a:t>нужно  предложить </a:t>
            </a:r>
            <a:r>
              <a:rPr dirty="0" lang="ru-RU"/>
              <a:t>ему поиграть с мячом, покатать обруч, попрыгать через веревочку или вместе </a:t>
            </a:r>
            <a:r>
              <a:rPr dirty="0" lang="ru-RU" smtClean="0"/>
              <a:t>с </a:t>
            </a:r>
            <a:r>
              <a:rPr dirty="0" lang="ru-RU"/>
              <a:t>другими детьми поиграть в кегли или в «Гуси-лебеди» и т.п. В каждой группе </a:t>
            </a:r>
            <a:r>
              <a:rPr dirty="0" lang="ru-RU" smtClean="0"/>
              <a:t>должен </a:t>
            </a:r>
            <a:r>
              <a:rPr dirty="0" lang="ru-RU"/>
              <a:t>быть запас таких хорошо усвоенных любимых игр, в которые дети могут </a:t>
            </a:r>
            <a:r>
              <a:rPr dirty="0" lang="ru-RU" smtClean="0"/>
              <a:t>играть </a:t>
            </a:r>
            <a:r>
              <a:rPr dirty="0" lang="ru-RU"/>
              <a:t>в любое время и с воспитателем, и самостоятельно.</a:t>
            </a:r>
          </a:p>
        </p:txBody>
      </p:sp>
      <p:pic>
        <p:nvPicPr>
          <p:cNvPr id="2097169" name="Рисунок 2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179512" y="1556792"/>
            <a:ext cx="4464496" cy="4050450"/>
          </a:xfrm>
          <a:prstGeom prst="rect"/>
        </p:spPr>
      </p:pic>
    </p:spTree>
  </p:cSld>
  <p:clrMapOvr>
    <a:masterClrMapping/>
  </p:clrMapOvr>
  <p:timing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Прямоугольник 1"/>
          <p:cNvSpPr>
            <a:spLocks noChangeArrowheads="1"/>
          </p:cNvSpPr>
          <p:nvPr/>
        </p:nvSpPr>
        <p:spPr bwMode="auto">
          <a:xfrm>
            <a:off x="323528" y="1143000"/>
            <a:ext cx="8820472" cy="4801314"/>
          </a:xfrm>
          <a:prstGeom prst="rect"/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indent="-285750" marL="7429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indent="-228600" marL="1143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indent="-228600" marL="1600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indent="-228600" marL="20574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 indent="-228600" marL="25146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 indent="-228600" marL="29718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 indent="-228600" marL="34290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 indent="-228600" marL="38862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endParaRPr altLang="ru-RU" dirty="0" sz="3600" lang="ru-RU" smtClean="0">
              <a:solidFill>
                <a:srgbClr val="7030A0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altLang="ru-RU" dirty="0" sz="3600" lang="ru-RU" smtClean="0">
                <a:latin typeface="Trebuchet MS" panose="020B0603020202020204" pitchFamily="34" charset="0"/>
                <a:cs typeface="Times New Roman" panose="02020603050405020304" pitchFamily="18" charset="0"/>
              </a:rPr>
              <a:t>1 </a:t>
            </a:r>
            <a:r>
              <a:rPr altLang="ru-RU" b="1" dirty="0" sz="3600" lang="ru-RU">
                <a:latin typeface="Trebuchet MS" panose="020B0603020202020204" pitchFamily="34" charset="0"/>
                <a:cs typeface="Times New Roman" panose="02020603050405020304" pitchFamily="18" charset="0"/>
              </a:rPr>
              <a:t>Сбор детей на игру</a:t>
            </a:r>
            <a:r>
              <a:rPr altLang="ru-RU" b="1" dirty="0" sz="3600" lang="ru-RU" smtClean="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  <a:endParaRPr altLang="ru-RU" b="1" dirty="0" sz="1800" lang="ru-RU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altLang="ru-RU" dirty="0" sz="1800" lang="ru-RU" smtClean="0">
                <a:latin typeface="Trebuchet MS" panose="020B0603020202020204" pitchFamily="34" charset="0"/>
                <a:cs typeface="Times New Roman" panose="02020603050405020304" pitchFamily="18" charset="0"/>
              </a:rPr>
              <a:t>Способы </a:t>
            </a:r>
            <a:r>
              <a:rPr altLang="ru-RU" dirty="0" sz="1800" lang="ru-RU">
                <a:latin typeface="Trebuchet MS" panose="020B0603020202020204" pitchFamily="34" charset="0"/>
                <a:cs typeface="Times New Roman" panose="02020603050405020304" pitchFamily="18" charset="0"/>
              </a:rPr>
              <a:t>сбора детей разные:</a:t>
            </a: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altLang="ru-RU" dirty="0" sz="1800" lang="ru-RU">
                <a:latin typeface="Trebuchet MS" panose="020B0603020202020204" pitchFamily="34" charset="0"/>
                <a:cs typeface="Times New Roman" panose="02020603050405020304" pitchFamily="18" charset="0"/>
              </a:rPr>
              <a:t> 1 Позвонить в колокольчик, бубен.</a:t>
            </a: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altLang="ru-RU" dirty="0" sz="1800" lang="ru-RU">
                <a:latin typeface="Trebuchet MS" panose="020B0603020202020204" pitchFamily="34" charset="0"/>
                <a:cs typeface="Times New Roman" panose="02020603050405020304" pitchFamily="18" charset="0"/>
              </a:rPr>
              <a:t> 2 Беседа о персонаже</a:t>
            </a: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altLang="ru-RU" dirty="0" sz="1800" lang="ru-RU">
                <a:latin typeface="Trebuchet MS" panose="020B0603020202020204" pitchFamily="34" charset="0"/>
                <a:cs typeface="Times New Roman" panose="02020603050405020304" pitchFamily="18" charset="0"/>
              </a:rPr>
              <a:t> 3 Чтение художественной литературы</a:t>
            </a: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altLang="ru-RU" dirty="0" sz="1800" lang="ru-RU">
                <a:latin typeface="Trebuchet MS" panose="020B0603020202020204" pitchFamily="34" charset="0"/>
                <a:cs typeface="Times New Roman" panose="02020603050405020304" pitchFamily="18" charset="0"/>
              </a:rPr>
              <a:t> 4 </a:t>
            </a:r>
            <a:r>
              <a:rPr altLang="ru-RU" dirty="0" sz="1800" lang="ru-RU" err="1">
                <a:latin typeface="Trebuchet MS" panose="020B0603020202020204" pitchFamily="34" charset="0"/>
                <a:cs typeface="Times New Roman" panose="02020603050405020304" pitchFamily="18" charset="0"/>
              </a:rPr>
              <a:t>Вопрос,загадка</a:t>
            </a:r>
            <a:r>
              <a:rPr altLang="ru-RU" dirty="0" sz="1800" lang="ru-RU">
                <a:latin typeface="Trebuchet MS" panose="020B0603020202020204" pitchFamily="34" charset="0"/>
                <a:cs typeface="Times New Roman" panose="02020603050405020304" pitchFamily="18" charset="0"/>
              </a:rPr>
              <a:t> к детям</a:t>
            </a: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altLang="ru-RU" dirty="0" sz="1800" lang="ru-RU">
                <a:latin typeface="Trebuchet MS" panose="020B0603020202020204" pitchFamily="34" charset="0"/>
                <a:cs typeface="Times New Roman" panose="02020603050405020304" pitchFamily="18" charset="0"/>
              </a:rPr>
              <a:t> 5 Дети –активисты могут собрать всех детей на игру</a:t>
            </a:r>
            <a:r>
              <a:rPr altLang="ru-RU" dirty="0" sz="1800" lang="ru-RU" smtClean="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endParaRPr altLang="ru-RU" b="1" dirty="0" sz="1800" lang="ru-RU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endParaRPr altLang="ru-RU" b="1" dirty="0" sz="1800" lang="ru-RU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altLang="ru-RU" b="1" dirty="0" sz="3600" lang="ru-RU">
                <a:latin typeface="Trebuchet MS" panose="020B0603020202020204" pitchFamily="34" charset="0"/>
                <a:cs typeface="Times New Roman" panose="02020603050405020304" pitchFamily="18" charset="0"/>
              </a:rPr>
              <a:t>2</a:t>
            </a:r>
            <a:r>
              <a:rPr altLang="ru-RU" b="1" dirty="0" sz="1800" lang="ru-RU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altLang="ru-RU" b="1" dirty="0" sz="1800" lang="ru-RU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altLang="ru-RU" b="1" dirty="0" sz="3600" lang="ru-RU" smtClean="0">
                <a:latin typeface="Trebuchet MS" panose="020B0603020202020204" pitchFamily="34" charset="0"/>
                <a:cs typeface="Times New Roman" panose="02020603050405020304" pitchFamily="18" charset="0"/>
              </a:rPr>
              <a:t>Создание </a:t>
            </a:r>
            <a:r>
              <a:rPr altLang="ru-RU" b="1" dirty="0" sz="3600" lang="ru-RU">
                <a:latin typeface="Trebuchet MS" panose="020B0603020202020204" pitchFamily="34" charset="0"/>
                <a:cs typeface="Times New Roman" panose="02020603050405020304" pitchFamily="18" charset="0"/>
              </a:rPr>
              <a:t>интереса к игре </a:t>
            </a:r>
            <a:r>
              <a:rPr altLang="ru-RU" dirty="0" sz="1800" lang="ru-RU">
                <a:latin typeface="Trebuchet MS" panose="020B0603020202020204" pitchFamily="34" charset="0"/>
                <a:cs typeface="Times New Roman" panose="02020603050405020304" pitchFamily="18" charset="0"/>
              </a:rPr>
              <a:t>( изготовление атрибутов детьми, рассматривание иллюстраций, проведение наблюдений, чтение художественной </a:t>
            </a:r>
            <a:r>
              <a:rPr altLang="ru-RU" dirty="0" sz="1800" lang="ru-RU" smtClean="0">
                <a:latin typeface="Trebuchet MS" panose="020B0603020202020204" pitchFamily="34" charset="0"/>
                <a:cs typeface="Times New Roman" panose="02020603050405020304" pitchFamily="18" charset="0"/>
              </a:rPr>
              <a:t>литературы)</a:t>
            </a:r>
            <a:endParaRPr altLang="ru-RU" dirty="0" sz="1800" lang="ru-RU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endParaRPr altLang="ru-RU" b="1" dirty="0" sz="1800" lang="ru-RU">
              <a:solidFill>
                <a:srgbClr val="7030A0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48623" name="TextBox 1"/>
          <p:cNvSpPr txBox="1"/>
          <p:nvPr/>
        </p:nvSpPr>
        <p:spPr>
          <a:xfrm>
            <a:off x="1835696" y="404664"/>
            <a:ext cx="7851004" cy="523220"/>
          </a:xfrm>
          <a:prstGeom prst="rect"/>
          <a:noFill/>
        </p:spPr>
        <p:txBody>
          <a:bodyPr rtlCol="0" wrap="square">
            <a:spAutoFit/>
          </a:bodyPr>
          <a:p>
            <a:r>
              <a:rPr b="1" dirty="0" sz="2800" lang="ru-RU" smtClean="0"/>
              <a:t>Алгоритм проведения подвижной игры</a:t>
            </a:r>
            <a:endParaRPr b="1" dirty="0" sz="2800" lang="ru-RU"/>
          </a:p>
        </p:txBody>
      </p:sp>
    </p:spTree>
  </p:cSld>
  <p:clrMapOvr>
    <a:masterClrMapping/>
  </p:clrMapOvr>
  <p:timing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Прямоугольник 1"/>
          <p:cNvSpPr/>
          <p:nvPr/>
        </p:nvSpPr>
        <p:spPr>
          <a:xfrm>
            <a:off x="251520" y="-4511635"/>
            <a:ext cx="8496944" cy="12372618"/>
          </a:xfrm>
          <a:prstGeom prst="rect"/>
        </p:spPr>
        <p:txBody>
          <a:bodyPr wrap="square">
            <a:spAutoFit/>
          </a:bodyPr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r>
              <a:rPr b="1" dirty="0" sz="2800" lang="ru-RU" smtClean="0"/>
              <a:t>3. </a:t>
            </a:r>
            <a:r>
              <a:rPr b="1" dirty="0" sz="2800" lang="ru-RU"/>
              <a:t>Организация играющих. Объяснение игры.</a:t>
            </a:r>
          </a:p>
          <a:p>
            <a:endParaRPr dirty="0" sz="2800" lang="ru-RU"/>
          </a:p>
          <a:p>
            <a:r>
              <a:rPr dirty="0" sz="2800" lang="ru-RU"/>
              <a:t> Если игра новая, то </a:t>
            </a:r>
            <a:r>
              <a:rPr dirty="0" sz="2800" lang="ru-RU" smtClean="0"/>
              <a:t>должна быть </a:t>
            </a:r>
            <a:r>
              <a:rPr dirty="0" sz="2800" lang="ru-RU"/>
              <a:t>следующая последовательность </a:t>
            </a:r>
            <a:r>
              <a:rPr dirty="0" sz="2800" lang="ru-RU" smtClean="0"/>
              <a:t>:</a:t>
            </a:r>
            <a:endParaRPr dirty="0" sz="2800" lang="ru-RU"/>
          </a:p>
          <a:p>
            <a:r>
              <a:rPr dirty="0" sz="2800" lang="ru-RU"/>
              <a:t> 1Воспитатель называет игру.</a:t>
            </a:r>
          </a:p>
          <a:p>
            <a:r>
              <a:rPr dirty="0" sz="2800" lang="ru-RU"/>
              <a:t> 2 Называет действующих лиц.</a:t>
            </a:r>
          </a:p>
          <a:p>
            <a:r>
              <a:rPr dirty="0" sz="2800" lang="ru-RU"/>
              <a:t> 3 Говорит ,кто, где будет жить или находиться во время игры, как будет действовать и почему ( т к успешность игры зависит то того</a:t>
            </a:r>
            <a:r>
              <a:rPr dirty="0" sz="2800" lang="ru-RU" smtClean="0"/>
              <a:t>, как </a:t>
            </a:r>
            <a:r>
              <a:rPr dirty="0" sz="2800" lang="ru-RU"/>
              <a:t>дети поймут правила игры ).</a:t>
            </a:r>
          </a:p>
          <a:p>
            <a:r>
              <a:rPr dirty="0" sz="2800" lang="ru-RU"/>
              <a:t> Необходимо уточнить, правильно ли понял свою роль водящий.</a:t>
            </a:r>
          </a:p>
          <a:p>
            <a:endParaRPr dirty="0" sz="2800" lang="ru-RU"/>
          </a:p>
          <a:p>
            <a:r>
              <a:rPr dirty="0" sz="2800" lang="ru-RU"/>
              <a:t> </a:t>
            </a:r>
          </a:p>
        </p:txBody>
      </p:sp>
    </p:spTree>
  </p:cSld>
  <p:clrMapOvr>
    <a:masterClrMapping/>
  </p:clrMapOvr>
  <p:transition spd="slow">
    <p:zoom dir="in"/>
  </p:transition>
  <p:timing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5" name="Прямоугольник 1"/>
          <p:cNvSpPr/>
          <p:nvPr/>
        </p:nvSpPr>
        <p:spPr>
          <a:xfrm>
            <a:off x="179512" y="-2434143"/>
            <a:ext cx="8712968" cy="8556188"/>
          </a:xfrm>
          <a:prstGeom prst="rect"/>
        </p:spPr>
        <p:txBody>
          <a:bodyPr wrap="square">
            <a:spAutoFit/>
          </a:bodyPr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r>
              <a:rPr b="1" dirty="0" sz="2800" lang="ru-RU" smtClean="0"/>
              <a:t>4 </a:t>
            </a:r>
            <a:r>
              <a:rPr b="1" dirty="0" sz="2800" lang="ru-RU"/>
              <a:t>Проведение игры и руководство ею.</a:t>
            </a:r>
          </a:p>
          <a:p>
            <a:endParaRPr dirty="0" lang="ru-RU"/>
          </a:p>
          <a:p>
            <a:pPr indent="442913"/>
            <a:r>
              <a:rPr dirty="0" lang="ru-RU"/>
              <a:t> В процессе игры воспитатель следит за действиями играющих, при необходимости делает замечание нарушившим правила. Ни в коем случае нельзя в подвижной игре злоупотреблять указаниями и требованиями в отношении точности и правильности движения – это снижает активность ее участников, эмоциональность игры. Необходимо дать детям наиграться, набегаться, ощутить привлекательность взаимодействия в коллективе сверстников . Нежелательно прерывать игру, вмешиваться в ее развитие. </a:t>
            </a:r>
          </a:p>
          <a:p>
            <a:pPr indent="354013"/>
            <a:r>
              <a:rPr dirty="0" lang="ru-RU"/>
              <a:t> Воспитатель следит за физической нагрузкой , дыханием, самочувствием детей , особое внимание уделяет формированию дружеских </a:t>
            </a:r>
            <a:r>
              <a:rPr dirty="0" lang="ru-RU" smtClean="0"/>
              <a:t>взаимоотношений, предупреждает </a:t>
            </a:r>
            <a:r>
              <a:rPr dirty="0" lang="ru-RU"/>
              <a:t>проявления зазнайства, нечестности, агрессивности, способствует воспитанию правдивости , смелости, честности; успокаивает чрезмерно возбудимых, подбадривает малоподвижных.</a:t>
            </a:r>
          </a:p>
          <a:p>
            <a:endParaRPr dirty="0" lang="ru-RU"/>
          </a:p>
          <a:p>
            <a:r>
              <a:rPr dirty="0" lang="ru-RU"/>
              <a:t> </a:t>
            </a:r>
          </a:p>
        </p:txBody>
      </p:sp>
    </p:spTree>
  </p:cSld>
  <p:clrMapOvr>
    <a:masterClrMapping/>
  </p:clrMapOvr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Объект 2"/>
          <p:cNvSpPr>
            <a:spLocks noGrp="1"/>
          </p:cNvSpPr>
          <p:nvPr>
            <p:ph idx="1"/>
          </p:nvPr>
        </p:nvSpPr>
        <p:spPr/>
        <p:txBody>
          <a:bodyPr/>
          <a:p>
            <a:pPr indent="722313" marL="0">
              <a:buNone/>
            </a:pPr>
            <a:r>
              <a:rPr dirty="0" sz="2800" i="1" lang="ru-RU"/>
              <a:t>Одним из эффективных средств повышения двигательной активности детей дошкольного возраста являются подвижные игры</a:t>
            </a:r>
            <a:r>
              <a:rPr dirty="0" sz="2800" lang="ru-RU"/>
              <a:t>. </a:t>
            </a:r>
            <a:r>
              <a:rPr b="1" dirty="0" sz="2800" lang="ru-RU"/>
              <a:t>Подвижная игра</a:t>
            </a:r>
            <a:r>
              <a:rPr dirty="0" sz="2800" lang="ru-RU"/>
              <a:t> – сложная эмоциональная деятельность детей, направленная на решение двигательных задач, основанных на движении и наличии правил. Исходя из этого, цель работы ДОУ – привить детям интерес и любовь к подвижным играм, чтобы закрепить двигательные навыки и укрепить здоровье детей.</a:t>
            </a:r>
          </a:p>
          <a:p>
            <a:endParaRPr dirty="0" lang="ru-RU"/>
          </a:p>
        </p:txBody>
      </p:sp>
    </p:spTree>
  </p:cSld>
  <p:clrMapOvr>
    <a:masterClrMapping/>
  </p:clrMapOvr>
  <p:timing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Прямоугольник 1"/>
          <p:cNvSpPr/>
          <p:nvPr/>
        </p:nvSpPr>
        <p:spPr>
          <a:xfrm>
            <a:off x="323528" y="1582341"/>
            <a:ext cx="8424936" cy="5293757"/>
          </a:xfrm>
          <a:prstGeom prst="rect"/>
        </p:spPr>
        <p:txBody>
          <a:bodyPr wrap="square">
            <a:spAutoFit/>
          </a:bodyPr>
          <a:p>
            <a:r>
              <a:rPr b="1" dirty="0" sz="2800" lang="ru-RU"/>
              <a:t>5 Этап подведения итога.</a:t>
            </a:r>
          </a:p>
          <a:p>
            <a:endParaRPr dirty="0" lang="ru-RU"/>
          </a:p>
          <a:p>
            <a:pPr indent="354013"/>
            <a:r>
              <a:rPr dirty="0" sz="3200" lang="ru-RU"/>
              <a:t>Детей интересует не только процесс игры, но и ее результат. Им хочется знать, кто прыгнул дальше всех, кто поймал больше зайцев и т д .</a:t>
            </a:r>
          </a:p>
          <a:p>
            <a:pPr indent="354013"/>
            <a:r>
              <a:rPr dirty="0" sz="3200" lang="ru-RU"/>
              <a:t> </a:t>
            </a:r>
            <a:r>
              <a:rPr dirty="0" sz="3200" lang="ru-RU" smtClean="0"/>
              <a:t>В итоге </a:t>
            </a:r>
            <a:r>
              <a:rPr dirty="0" sz="3200" lang="ru-RU"/>
              <a:t>игры воспитатель вместе с детьми отмечает успехи , что выполнено хорошо, какие были нарушения, как дети выполняли правила, движения и т д.</a:t>
            </a:r>
          </a:p>
          <a:p>
            <a:pPr indent="354013"/>
            <a:r>
              <a:rPr dirty="0" lang="ru-RU"/>
              <a:t> </a:t>
            </a:r>
          </a:p>
          <a:p>
            <a:r>
              <a:rPr dirty="0" lang="ru-RU"/>
              <a:t> </a:t>
            </a:r>
          </a:p>
        </p:txBody>
      </p:sp>
    </p:spTree>
  </p:cSld>
  <p:clrMapOvr>
    <a:masterClrMapping/>
  </p:clrMapOvr>
  <p:timing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0" name="Рисунок 1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251520" y="2996952"/>
            <a:ext cx="4572000" cy="3429000"/>
          </a:xfrm>
          <a:prstGeom prst="rect"/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2097171" name="Рисунок 2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4067944" y="188640"/>
            <a:ext cx="4824536" cy="3618402"/>
          </a:xfrm>
          <a:prstGeom prst="rect"/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TextBox 1"/>
          <p:cNvSpPr txBox="1"/>
          <p:nvPr/>
        </p:nvSpPr>
        <p:spPr>
          <a:xfrm>
            <a:off x="0" y="1124744"/>
            <a:ext cx="9036497" cy="5539978"/>
          </a:xfrm>
          <a:prstGeom prst="rect"/>
          <a:noFill/>
        </p:spPr>
        <p:txBody>
          <a:bodyPr rtlCol="0" wrap="square">
            <a:spAutoFit/>
          </a:bodyPr>
          <a:p>
            <a:pPr indent="354013"/>
            <a:endParaRPr dirty="0" lang="ru-RU" smtClean="0"/>
          </a:p>
          <a:p>
            <a:pPr indent="354013"/>
            <a:r>
              <a:rPr b="1" dirty="0" sz="1600" i="1" lang="ru-RU" smtClean="0"/>
              <a:t>Подвижные </a:t>
            </a:r>
            <a:r>
              <a:rPr b="1" dirty="0" sz="1600" i="1" lang="ru-RU"/>
              <a:t>игры в детском саду </a:t>
            </a:r>
            <a:r>
              <a:rPr dirty="0" sz="1600" lang="ru-RU"/>
              <a:t>– важнейший элемент воспитания и развития ребенка. В игре ребенок активно и творчески осваивает правила и нормы поведения людей, их взаимоотношения, познает окружающий мир. Педагог, организуя подвижную игру, воздействует на коллектив детей и через коллектив на каждого ребенка. Становясь участником, ребенок сталкивается с необходимостью подчиняться правилам, согласовывать свои действия с другими детьми. Игра помогает преодолеть робость, застенчивость, подчинение правилам воспитывает у детей организованность, умение управлять своими движениями</a:t>
            </a:r>
            <a:r>
              <a:rPr dirty="0" sz="1600" lang="ru-RU" smtClean="0"/>
              <a:t>.</a:t>
            </a:r>
            <a:endParaRPr dirty="0" sz="1600" lang="ru-RU"/>
          </a:p>
          <a:p>
            <a:pPr indent="354013"/>
            <a:r>
              <a:rPr dirty="0" sz="1600" lang="ru-RU"/>
              <a:t>Подвижные игры создают дополнительную возможность общения педагога с детьми. Педагог рассказывает, объясняет им содержание игр, их правила. Дети запоминают новые слова, следовательно, обогащается словарный запас</a:t>
            </a:r>
            <a:r>
              <a:rPr dirty="0" sz="1600" lang="ru-RU" smtClean="0"/>
              <a:t>.</a:t>
            </a:r>
            <a:endParaRPr dirty="0" sz="1600" lang="ru-RU"/>
          </a:p>
          <a:p>
            <a:pPr indent="354013"/>
            <a:r>
              <a:rPr dirty="0" sz="1600" lang="ru-RU"/>
              <a:t>Именно игры формируют характер, развивают умственные способности, восприятие, мышление, внимание, пространственные и временные представления. Интенсивная работа большого количества мышц при выполнении игровых упражнений способствует улучшению функций сердечно-сосудистой и дыхательной систем, укрепляется опорно-двигательный аппарат, регулируется деятельность нервной системы и ряда других физиологических процессов. Игра доставляет ребенку истинную радость, которая глубоко проникает в его душу</a:t>
            </a:r>
            <a:r>
              <a:rPr dirty="0" sz="1600" lang="ru-RU" smtClean="0"/>
              <a:t>.</a:t>
            </a:r>
            <a:endParaRPr dirty="0" sz="1600" lang="ru-RU"/>
          </a:p>
          <a:p>
            <a:pPr indent="442913"/>
            <a:r>
              <a:rPr dirty="0" sz="1600" lang="ru-RU"/>
              <a:t>Таким образом, грамотная организация педагогом подвижных игр в ДОО помогает снизить заболеваемость детей, повысить их физическую подготовку, психологическое состояние.</a:t>
            </a:r>
          </a:p>
        </p:txBody>
      </p:sp>
      <p:sp>
        <p:nvSpPr>
          <p:cNvPr id="1048628" name="TextBox 2"/>
          <p:cNvSpPr txBox="1"/>
          <p:nvPr/>
        </p:nvSpPr>
        <p:spPr>
          <a:xfrm>
            <a:off x="2483768" y="620688"/>
            <a:ext cx="4031168" cy="646331"/>
          </a:xfrm>
          <a:prstGeom prst="rect"/>
          <a:noFill/>
        </p:spPr>
        <p:txBody>
          <a:bodyPr rtlCol="0" wrap="none">
            <a:spAutoFit/>
          </a:bodyPr>
          <a:p>
            <a:r>
              <a:rPr b="1" dirty="0" sz="3600" lang="ru-RU" smtClean="0"/>
              <a:t>       Заключение:</a:t>
            </a:r>
            <a:endParaRPr b="1" dirty="0" sz="3600" lang="ru-RU"/>
          </a:p>
        </p:txBody>
      </p:sp>
    </p:spTree>
  </p:cSld>
  <p:clrMapOvr>
    <a:masterClrMapping/>
  </p:clrMapOvr>
  <p:timing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9" name="TextBox 1"/>
          <p:cNvSpPr txBox="1">
            <a:spLocks noChangeArrowheads="1"/>
          </p:cNvSpPr>
          <p:nvPr/>
        </p:nvSpPr>
        <p:spPr bwMode="auto">
          <a:xfrm>
            <a:off x="1763713" y="404813"/>
            <a:ext cx="5040312" cy="584200"/>
          </a:xfrm>
          <a:prstGeom prst="rect"/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indent="-285750" marL="7429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indent="-228600" marL="1143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indent="-228600" marL="1600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indent="-228600" marL="20574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 indent="-228600" marL="25146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 indent="-228600" marL="29718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 indent="-228600" marL="34290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 indent="-228600" marL="38862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altLang="ru-RU" lang="ru-RU">
                <a:solidFill>
                  <a:srgbClr val="137CBD"/>
                </a:solidFill>
                <a:latin typeface="Trebuchet MS" panose="020B0603020202020204" pitchFamily="34" charset="0"/>
              </a:rPr>
              <a:t>Литература</a:t>
            </a:r>
          </a:p>
        </p:txBody>
      </p:sp>
      <p:sp>
        <p:nvSpPr>
          <p:cNvPr id="1048630" name="Прямоугольник 1"/>
          <p:cNvSpPr>
            <a:spLocks noChangeArrowheads="1"/>
          </p:cNvSpPr>
          <p:nvPr/>
        </p:nvSpPr>
        <p:spPr bwMode="auto">
          <a:xfrm>
            <a:off x="467544" y="1341438"/>
            <a:ext cx="8352928" cy="3785652"/>
          </a:xfrm>
          <a:prstGeom prst="rect"/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indent="-285750" marL="7429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indent="-228600" marL="1143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indent="-228600" marL="1600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indent="-228600" marL="20574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 indent="-228600" marL="25146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 indent="-228600" marL="29718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 indent="-228600" marL="34290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 indent="-228600" marL="38862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altLang="ru-RU" dirty="0" sz="240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1.Алямовская В.Г. «Как воспитать здорового ребенка»; 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altLang="ru-RU" dirty="0" sz="240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altLang="ru-RU" dirty="0" sz="240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2.Кудрявцев В.Т., Егоров Б.Б. «Развивающая педагогика оздоровления»;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altLang="ru-RU" dirty="0" sz="240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altLang="ru-RU" dirty="0" sz="240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3.Фролов В.Г. Физкультурные занятия, игры и упражнения на прогулке. М.:  Просвещение, 1986.- 159 с.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altLang="ru-RU" dirty="0" sz="240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altLang="ru-RU" dirty="0" sz="240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4.Экспресс-анализ и оценка детской деятельности (Методические основы) Под редакцией О.А. Сафоновой.</a:t>
            </a:r>
          </a:p>
        </p:txBody>
      </p:sp>
    </p:spTree>
  </p:cSld>
  <p:clrMapOvr>
    <a:masterClrMapping/>
  </p:clrMapOvr>
  <p:timing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Объект 3"/>
          <p:cNvPicPr>
            <a:picLocks noChangeAspect="1" noGrp="1"/>
          </p:cNvPicPr>
          <p:nvPr>
            <p:ph idx="1"/>
          </p:nvPr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0" y="0"/>
            <a:ext cx="9252520" cy="6858000"/>
          </a:xfrm>
          <a:prstGeom prst="rect"/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Прямоугольник 1"/>
          <p:cNvSpPr>
            <a:spLocks noChangeArrowheads="1"/>
          </p:cNvSpPr>
          <p:nvPr/>
        </p:nvSpPr>
        <p:spPr bwMode="auto">
          <a:xfrm>
            <a:off x="1258888" y="1574800"/>
            <a:ext cx="8135937" cy="369888"/>
          </a:xfrm>
          <a:prstGeom prst="rect"/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indent="-285750" marL="7429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indent="-228600" marL="1143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indent="-228600" marL="1600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indent="-228600" marL="20574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 indent="-228600" marL="25146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 indent="-228600" marL="29718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 indent="-228600" marL="34290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 indent="-228600" marL="388620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altLang="ru-RU" b="1" sz="1800" lang="ru-RU">
              <a:solidFill>
                <a:srgbClr val="7030A0"/>
              </a:solidFill>
              <a:latin typeface="Trebuchet MS" panose="020B0603020202020204" pitchFamily="34" charset="0"/>
            </a:endParaRPr>
          </a:p>
        </p:txBody>
      </p:sp>
      <p:sp>
        <p:nvSpPr>
          <p:cNvPr id="1048590" name="Объект 4"/>
          <p:cNvSpPr>
            <a:spLocks noGrp="1"/>
          </p:cNvSpPr>
          <p:nvPr>
            <p:ph idx="1"/>
          </p:nvPr>
        </p:nvSpPr>
        <p:spPr>
          <a:xfrm>
            <a:off x="457200" y="1600198"/>
            <a:ext cx="8291264" cy="4565106"/>
          </a:xfrm>
          <a:ln>
            <a:solidFill>
              <a:schemeClr val="accent1"/>
            </a:solidFill>
          </a:ln>
        </p:spPr>
        <p:txBody>
          <a:bodyPr/>
          <a:p>
            <a:pPr indent="-514350" marL="514350">
              <a:buAutoNum type="arabicPeriod"/>
            </a:pPr>
            <a:r>
              <a:rPr dirty="0" sz="2400" lang="ru-RU" smtClean="0">
                <a:latin typeface="Arial" pitchFamily="34" charset="0"/>
                <a:cs typeface="Arial" pitchFamily="34" charset="0"/>
              </a:rPr>
              <a:t>Расширение двигательного опыта и обогащение его новыми , более сложными движениями ;</a:t>
            </a:r>
          </a:p>
          <a:p>
            <a:pPr indent="-514350" marL="514350">
              <a:buAutoNum type="arabicPeriod"/>
            </a:pPr>
            <a:r>
              <a:rPr dirty="0" sz="2400" lang="ru-RU" smtClean="0">
                <a:latin typeface="Arial" pitchFamily="34" charset="0"/>
                <a:cs typeface="Arial" pitchFamily="34" charset="0"/>
              </a:rPr>
              <a:t>Совершенствование двигательных навыков и их использование в изменяющихся игровых ситуациях ;</a:t>
            </a:r>
          </a:p>
          <a:p>
            <a:pPr indent="-514350" marL="514350">
              <a:buAutoNum type="arabicPeriod"/>
            </a:pPr>
            <a:r>
              <a:rPr dirty="0" sz="2400" lang="ru-RU" smtClean="0">
                <a:latin typeface="Arial" pitchFamily="34" charset="0"/>
                <a:cs typeface="Arial" pitchFamily="34" charset="0"/>
              </a:rPr>
              <a:t>Развитие креативных возможностей и физических качеств;</a:t>
            </a:r>
          </a:p>
          <a:p>
            <a:pPr indent="-514350" marL="514350">
              <a:buAutoNum type="arabicPeriod"/>
            </a:pPr>
            <a:r>
              <a:rPr dirty="0" sz="2400" lang="ru-RU" smtClean="0">
                <a:latin typeface="Arial" pitchFamily="34" charset="0"/>
                <a:cs typeface="Arial" pitchFamily="34" charset="0"/>
              </a:rPr>
              <a:t>Воспитание самостоятельности и активности;</a:t>
            </a:r>
          </a:p>
          <a:p>
            <a:pPr indent="-514350" marL="514350">
              <a:buAutoNum type="arabicPeriod"/>
            </a:pPr>
            <a:r>
              <a:rPr dirty="0" sz="2400" lang="ru-RU" smtClean="0">
                <a:latin typeface="Arial" pitchFamily="34" charset="0"/>
                <a:cs typeface="Arial" pitchFamily="34" charset="0"/>
              </a:rPr>
              <a:t>Приобщение к элементарным нормам и правилам взаимоотношений со сверстниками и взрослыми;</a:t>
            </a:r>
          </a:p>
          <a:p>
            <a:pPr indent="-514350" marL="514350">
              <a:buAutoNum type="arabicPeriod"/>
            </a:pPr>
            <a:r>
              <a:rPr dirty="0" sz="2400" lang="ru-RU" smtClean="0">
                <a:latin typeface="Arial" pitchFamily="34" charset="0"/>
                <a:cs typeface="Arial" pitchFamily="34" charset="0"/>
              </a:rPr>
              <a:t>Развитие двигательной активности.</a:t>
            </a:r>
            <a:endParaRPr dirty="0" sz="2400"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048591" name="Заголовок 5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ru-RU" smtClean="0"/>
              <a:t>Задачи подвижных игр</a:t>
            </a:r>
            <a:endParaRPr dirty="0" lang="ru-RU"/>
          </a:p>
        </p:txBody>
      </p:sp>
    </p:spTree>
  </p:cSld>
  <p:clrMapOvr>
    <a:masterClrMapping/>
  </p:clrMapOvr>
  <p:timing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Прямоугольник 1"/>
          <p:cNvSpPr/>
          <p:nvPr/>
        </p:nvSpPr>
        <p:spPr>
          <a:xfrm>
            <a:off x="323528" y="764704"/>
            <a:ext cx="8568952" cy="6247864"/>
          </a:xfrm>
          <a:prstGeom prst="rect"/>
        </p:spPr>
        <p:txBody>
          <a:bodyPr wrap="square">
            <a:spAutoFit/>
          </a:bodyPr>
          <a:p>
            <a:pPr indent="-285750" marL="285750">
              <a:buFont typeface="Arial" pitchFamily="34" charset="0"/>
              <a:buChar char="•"/>
            </a:pPr>
            <a:endParaRPr dirty="0" sz="4000" lang="ru-RU" smtClean="0"/>
          </a:p>
          <a:p>
            <a:pPr indent="-571500" marL="571500">
              <a:buFont typeface="Arial" pitchFamily="34" charset="0"/>
              <a:buChar char="•"/>
            </a:pPr>
            <a:r>
              <a:rPr dirty="0" sz="4000" lang="ru-RU" smtClean="0"/>
              <a:t>по сложности; </a:t>
            </a:r>
          </a:p>
          <a:p>
            <a:pPr indent="-285750" marL="285750">
              <a:buFont typeface="Arial" pitchFamily="34" charset="0"/>
              <a:buChar char="•"/>
            </a:pPr>
            <a:r>
              <a:rPr dirty="0" sz="4000" lang="ru-RU" smtClean="0"/>
              <a:t>  двигательному содержанию;</a:t>
            </a:r>
          </a:p>
          <a:p>
            <a:pPr indent="-285750" marL="285750">
              <a:buFont typeface="Arial" pitchFamily="34" charset="0"/>
              <a:buChar char="•"/>
            </a:pPr>
            <a:r>
              <a:rPr dirty="0" sz="4000" lang="ru-RU" smtClean="0"/>
              <a:t>  степени </a:t>
            </a:r>
            <a:r>
              <a:rPr dirty="0" sz="4000" lang="ru-RU"/>
              <a:t>физической </a:t>
            </a:r>
            <a:r>
              <a:rPr dirty="0" sz="4000" lang="ru-RU" smtClean="0"/>
              <a:t>нагрузки;</a:t>
            </a:r>
          </a:p>
          <a:p>
            <a:pPr indent="-285750" marL="285750">
              <a:buFont typeface="Arial" pitchFamily="34" charset="0"/>
              <a:buChar char="•"/>
            </a:pPr>
            <a:r>
              <a:rPr dirty="0" sz="4000" lang="ru-RU" smtClean="0"/>
              <a:t>  по </a:t>
            </a:r>
            <a:r>
              <a:rPr dirty="0" sz="4000" lang="ru-RU"/>
              <a:t>преимущественному формированию физических качеств</a:t>
            </a:r>
            <a:r>
              <a:rPr dirty="0" sz="4000" lang="ru-RU" smtClean="0"/>
              <a:t>.</a:t>
            </a:r>
          </a:p>
          <a:p>
            <a:pPr indent="-285750" marL="285750">
              <a:buFont typeface="Arial" pitchFamily="34" charset="0"/>
              <a:buChar char="•"/>
            </a:pPr>
            <a:endParaRPr dirty="0" sz="4000" lang="ru-RU"/>
          </a:p>
          <a:p>
            <a:pPr indent="-285750" marL="285750">
              <a:buFont typeface="Arial" pitchFamily="34" charset="0"/>
              <a:buChar char="•"/>
            </a:pPr>
            <a:endParaRPr dirty="0" sz="4000" lang="ru-RU" smtClean="0"/>
          </a:p>
          <a:p>
            <a:pPr indent="-285750" marL="285750">
              <a:buFont typeface="Arial" pitchFamily="34" charset="0"/>
              <a:buChar char="•"/>
            </a:pPr>
            <a:endParaRPr dirty="0" sz="4000" lang="ru-RU"/>
          </a:p>
        </p:txBody>
      </p:sp>
      <p:sp>
        <p:nvSpPr>
          <p:cNvPr id="1048596" name="Прямоугольник 3"/>
          <p:cNvSpPr/>
          <p:nvPr/>
        </p:nvSpPr>
        <p:spPr>
          <a:xfrm>
            <a:off x="1907704" y="-133945"/>
            <a:ext cx="6984776" cy="1077218"/>
          </a:xfrm>
          <a:prstGeom prst="rect"/>
        </p:spPr>
        <p:txBody>
          <a:bodyPr wrap="square">
            <a:spAutoFit/>
          </a:bodyPr>
          <a:p>
            <a:pPr lvl="0"/>
            <a:endParaRPr b="1" dirty="0" sz="3200" lang="ru-RU" smtClean="0">
              <a:solidFill>
                <a:prstClr val="black"/>
              </a:solidFill>
            </a:endParaRPr>
          </a:p>
          <a:p>
            <a:pPr lvl="0"/>
            <a:r>
              <a:rPr b="1" dirty="0" sz="3200" lang="ru-RU" smtClean="0">
                <a:solidFill>
                  <a:prstClr val="black"/>
                </a:solidFill>
              </a:rPr>
              <a:t>Классификация </a:t>
            </a:r>
            <a:r>
              <a:rPr b="1" dirty="0" sz="3200" lang="ru-RU">
                <a:solidFill>
                  <a:prstClr val="black"/>
                </a:solidFill>
              </a:rPr>
              <a:t>подвижных игр :</a:t>
            </a:r>
          </a:p>
        </p:txBody>
      </p:sp>
    </p:spTree>
  </p:cSld>
  <p:clrMapOvr>
    <a:masterClrMapping/>
  </p:clrMapOvr>
  <p:timing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Прямоугольник 1"/>
          <p:cNvSpPr/>
          <p:nvPr/>
        </p:nvSpPr>
        <p:spPr>
          <a:xfrm>
            <a:off x="395536" y="-2157144"/>
            <a:ext cx="8496944" cy="5539978"/>
          </a:xfrm>
          <a:prstGeom prst="rect"/>
        </p:spPr>
        <p:txBody>
          <a:bodyPr wrap="square">
            <a:spAutoFit/>
          </a:bodyPr>
          <a:p>
            <a:endParaRPr b="1" dirty="0" i="1" lang="ru-RU" smtClean="0"/>
          </a:p>
          <a:p>
            <a:endParaRPr b="1" dirty="0" i="1" lang="ru-RU"/>
          </a:p>
          <a:p>
            <a:endParaRPr b="1" dirty="0" i="1" lang="ru-RU" smtClean="0"/>
          </a:p>
          <a:p>
            <a:endParaRPr b="1" dirty="0" i="1" lang="ru-RU" smtClean="0"/>
          </a:p>
          <a:p>
            <a:endParaRPr b="1" dirty="0" i="1" lang="ru-RU" smtClean="0"/>
          </a:p>
          <a:p>
            <a:endParaRPr b="1" dirty="0" i="1" lang="ru-RU" smtClean="0"/>
          </a:p>
          <a:p>
            <a:endParaRPr b="1" dirty="0" i="1" lang="ru-RU" smtClean="0"/>
          </a:p>
          <a:p>
            <a:endParaRPr b="1" dirty="0" i="1" lang="ru-RU" smtClean="0"/>
          </a:p>
          <a:p>
            <a:endParaRPr b="1" dirty="0" i="1" lang="ru-RU" smtClean="0"/>
          </a:p>
          <a:p>
            <a:endParaRPr b="1" dirty="0" i="1" lang="ru-RU" smtClean="0"/>
          </a:p>
          <a:p>
            <a:pPr algn="ctr"/>
            <a:r>
              <a:rPr b="1" dirty="0" i="1" lang="ru-RU" smtClean="0"/>
              <a:t>                      </a:t>
            </a:r>
            <a:r>
              <a:rPr b="1" dirty="0" sz="2800" i="1" lang="ru-RU" smtClean="0"/>
              <a:t>Классификация </a:t>
            </a:r>
            <a:r>
              <a:rPr b="1" dirty="0" sz="2800" i="1" lang="ru-RU"/>
              <a:t>подвижных игр </a:t>
            </a:r>
            <a:r>
              <a:rPr b="1" dirty="0" sz="2800" i="1" lang="ru-RU" smtClean="0"/>
              <a:t>по                сложности</a:t>
            </a:r>
          </a:p>
          <a:p>
            <a:endParaRPr b="1" dirty="0" i="1" lang="ru-RU"/>
          </a:p>
          <a:p>
            <a:endParaRPr b="1" dirty="0" i="1" lang="ru-RU" smtClean="0"/>
          </a:p>
          <a:p>
            <a:pPr indent="-571500" marL="571500">
              <a:buFont typeface="Arial" pitchFamily="34" charset="0"/>
              <a:buChar char="•"/>
            </a:pPr>
            <a:r>
              <a:rPr dirty="0" sz="3200" lang="ru-RU" smtClean="0"/>
              <a:t>Элементарные игры</a:t>
            </a:r>
            <a:endParaRPr dirty="0" sz="3200" lang="ru-RU"/>
          </a:p>
          <a:p>
            <a:pPr indent="-285750" marL="285750">
              <a:buFont typeface="Arial" pitchFamily="34" charset="0"/>
              <a:buChar char="•"/>
            </a:pPr>
            <a:r>
              <a:rPr dirty="0" sz="3200" lang="ru-RU" smtClean="0"/>
              <a:t>   Сложные игры</a:t>
            </a:r>
          </a:p>
          <a:p>
            <a:pPr indent="-285750" marL="285750">
              <a:buFont typeface="Arial" pitchFamily="34" charset="0"/>
              <a:buChar char="•"/>
            </a:pPr>
            <a:endParaRPr dirty="0" lang="ru-RU"/>
          </a:p>
        </p:txBody>
      </p:sp>
      <p:pic>
        <p:nvPicPr>
          <p:cNvPr id="2097154" name="Рисунок 2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 rot="21164662">
            <a:off x="683568" y="3284984"/>
            <a:ext cx="3611893" cy="2708920"/>
          </a:xfrm>
          <a:prstGeom prst="rect"/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2097155" name="Рисунок 3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 rot="543766">
            <a:off x="4978263" y="3333164"/>
            <a:ext cx="3728835" cy="2796627"/>
          </a:xfrm>
          <a:prstGeom prst="rect"/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Прямоугольник 1"/>
          <p:cNvSpPr/>
          <p:nvPr/>
        </p:nvSpPr>
        <p:spPr>
          <a:xfrm>
            <a:off x="107504" y="-1603147"/>
            <a:ext cx="8928992" cy="7940635"/>
          </a:xfrm>
          <a:prstGeom prst="rect"/>
        </p:spPr>
        <p:txBody>
          <a:bodyPr wrap="square">
            <a:spAutoFit/>
          </a:bodyPr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endParaRPr dirty="0" lang="ru-RU"/>
          </a:p>
          <a:p>
            <a:endParaRPr dirty="0" lang="ru-RU" smtClean="0"/>
          </a:p>
          <a:p>
            <a:r>
              <a:rPr dirty="0" sz="3200" lang="ru-RU" smtClean="0"/>
              <a:t>               К </a:t>
            </a:r>
            <a:r>
              <a:rPr b="1" dirty="0" sz="3200" i="1" lang="ru-RU"/>
              <a:t>элементарным играм</a:t>
            </a:r>
            <a:r>
              <a:rPr dirty="0" sz="3200" lang="ru-RU"/>
              <a:t> относятся: </a:t>
            </a:r>
          </a:p>
          <a:p>
            <a:endParaRPr dirty="0" sz="3200" lang="ru-RU" smtClean="0"/>
          </a:p>
          <a:p>
            <a:endParaRPr dirty="0" sz="3200" lang="ru-RU"/>
          </a:p>
          <a:p>
            <a:pPr indent="436563" marL="93663">
              <a:buFont typeface="Arial" pitchFamily="34" charset="0"/>
              <a:buChar char="•"/>
            </a:pPr>
            <a:r>
              <a:rPr b="1" dirty="0" i="1" lang="ru-RU" smtClean="0"/>
              <a:t>Сюжетные </a:t>
            </a:r>
            <a:r>
              <a:rPr b="1" dirty="0" i="1" lang="ru-RU"/>
              <a:t>игры</a:t>
            </a:r>
            <a:r>
              <a:rPr b="1" dirty="0" lang="ru-RU"/>
              <a:t> </a:t>
            </a:r>
            <a:r>
              <a:rPr dirty="0" lang="ru-RU"/>
              <a:t>имеют готовый сюжет и твердо, зафиксированные правила, игровые действия связаны с развитием сюжета и с ролью, которую выполняет ребенок. Это игры преимущественно коллективные (небольшими группами и всей группой). Игры-забавы, хороводные, народные, игры-аттракционы</a:t>
            </a:r>
            <a:r>
              <a:rPr dirty="0" lang="ru-RU" smtClean="0"/>
              <a:t>.</a:t>
            </a:r>
          </a:p>
          <a:p>
            <a:r>
              <a:rPr dirty="0" lang="ru-RU" smtClean="0"/>
              <a:t>     Например: «Кот и мыши», «Наседка и цыплята», «Гуси-лебеди», «Охотники и волки»</a:t>
            </a:r>
          </a:p>
          <a:p>
            <a:endParaRPr dirty="0" lang="ru-RU"/>
          </a:p>
          <a:p>
            <a:pPr indent="436563" marL="4763">
              <a:buFont typeface="Arial" pitchFamily="34" charset="0"/>
              <a:buChar char="•"/>
            </a:pPr>
            <a:r>
              <a:rPr b="1" dirty="0" i="1" lang="ru-RU"/>
              <a:t>Бессюжетные</a:t>
            </a:r>
            <a:r>
              <a:rPr dirty="0" i="1" lang="ru-RU"/>
              <a:t> </a:t>
            </a:r>
            <a:r>
              <a:rPr dirty="0" lang="ru-RU"/>
              <a:t>игры содержат интересные для детей двигательные игровые задания, ведущие к достижению понятной им цели. Это игры типа перебежек, </a:t>
            </a:r>
            <a:r>
              <a:rPr dirty="0" lang="ru-RU" err="1"/>
              <a:t>ловишек</a:t>
            </a:r>
            <a:r>
              <a:rPr dirty="0" lang="ru-RU"/>
              <a:t> (не имеют сюжета, образов, но имеют правила, роль, игровые действия); игры с элементами соревнования (индивидуального и группового); несложные игры-эстафеты (проводятся с разделением на команды; ребенок стремится выполнить задание, чтобы улучшить результат команды) и т.д. </a:t>
            </a:r>
            <a:endParaRPr dirty="0" lang="ru-RU" smtClean="0"/>
          </a:p>
          <a:p>
            <a:pPr marL="4763"/>
            <a:r>
              <a:rPr dirty="0" lang="ru-RU" smtClean="0"/>
              <a:t>      Например: «Кто скорее добежит до флажка», «Чье звено скорее соберется», «Кто скорее передаст мяч».</a:t>
            </a:r>
            <a:endParaRPr dirty="0" lang="ru-RU"/>
          </a:p>
        </p:txBody>
      </p:sp>
    </p:spTree>
  </p:cSld>
  <p:clrMapOvr>
    <a:masterClrMapping/>
  </p:clrMapOvr>
  <p:timing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Прямоугольник 1"/>
          <p:cNvSpPr/>
          <p:nvPr/>
        </p:nvSpPr>
        <p:spPr>
          <a:xfrm>
            <a:off x="251520" y="1674674"/>
            <a:ext cx="8468488" cy="3539430"/>
          </a:xfrm>
          <a:prstGeom prst="rect"/>
        </p:spPr>
        <p:txBody>
          <a:bodyPr wrap="square">
            <a:spAutoFit/>
          </a:bodyPr>
          <a:p>
            <a:pPr indent="530225" lvl="0"/>
            <a:r>
              <a:rPr dirty="0" sz="2800" lang="ru-RU">
                <a:solidFill>
                  <a:prstClr val="black"/>
                </a:solidFill>
              </a:rPr>
              <a:t>С</a:t>
            </a:r>
            <a:r>
              <a:rPr dirty="0" sz="2800" lang="ru-RU" smtClean="0">
                <a:solidFill>
                  <a:prstClr val="black"/>
                </a:solidFill>
              </a:rPr>
              <a:t>портивные </a:t>
            </a:r>
            <a:r>
              <a:rPr dirty="0" sz="2800" lang="ru-RU">
                <a:solidFill>
                  <a:prstClr val="black"/>
                </a:solidFill>
              </a:rPr>
              <a:t>игры (городки, бадминтон, настольный теннис, баскетбол, волейбол, футбол, хоккей), которые требуют собранности, организованности, наблюдательности, овладения определенной техникой движений, быстроты двигательной реакции. В дошкольном возрасте используются элементы спортивных игр, и дети играют по упрощенным правилам.</a:t>
            </a:r>
          </a:p>
        </p:txBody>
      </p:sp>
      <p:sp>
        <p:nvSpPr>
          <p:cNvPr id="1048603" name="TextBox 3"/>
          <p:cNvSpPr txBox="1"/>
          <p:nvPr/>
        </p:nvSpPr>
        <p:spPr>
          <a:xfrm>
            <a:off x="-13217" y="692696"/>
            <a:ext cx="8733225" cy="646331"/>
          </a:xfrm>
          <a:prstGeom prst="rect"/>
          <a:noFill/>
        </p:spPr>
        <p:txBody>
          <a:bodyPr rtlCol="0" wrap="none">
            <a:spAutoFit/>
          </a:bodyPr>
          <a:p>
            <a:pPr algn="ctr"/>
            <a:r>
              <a:rPr dirty="0" sz="3600" lang="ru-RU" smtClean="0">
                <a:solidFill>
                  <a:prstClr val="black"/>
                </a:solidFill>
              </a:rPr>
              <a:t>               К </a:t>
            </a:r>
            <a:r>
              <a:rPr b="1" dirty="0" sz="3600" i="1" lang="ru-RU">
                <a:solidFill>
                  <a:prstClr val="black"/>
                </a:solidFill>
              </a:rPr>
              <a:t>сложным играм</a:t>
            </a:r>
            <a:r>
              <a:rPr b="1" dirty="0" sz="3600" lang="ru-RU">
                <a:solidFill>
                  <a:prstClr val="black"/>
                </a:solidFill>
              </a:rPr>
              <a:t> </a:t>
            </a:r>
            <a:r>
              <a:rPr dirty="0" sz="3600" lang="ru-RU" smtClean="0">
                <a:solidFill>
                  <a:prstClr val="black"/>
                </a:solidFill>
              </a:rPr>
              <a:t>относятся </a:t>
            </a:r>
            <a:endParaRPr dirty="0" sz="3600" lang="ru-RU"/>
          </a:p>
        </p:txBody>
      </p:sp>
    </p:spTree>
  </p:cSld>
  <p:clrMapOvr>
    <a:masterClrMapping/>
  </p:clrMapOvr>
  <p:timing/>
</p:sld>
</file>

<file path=ppt/theme/theme1.xml><?xml version="1.0" encoding="utf-8"?>
<a:theme xmlns:a="http://schemas.openxmlformats.org/drawingml/2006/main" name="Презентация5">
  <a:themeElements>
    <a:clrScheme name="Стандартная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Company>Reanimator Extreme Edition</Company>
  <LinksUpToDate>0</LinksUpToDate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Методическая разработка  одного из разделов основной общеобразовательной программы «Познание» по теме:</dc:title>
  <dc:creator>Admin</dc:creator>
  <cp:lastModifiedBy>acer</cp:lastModifiedBy>
  <dcterms:created xsi:type="dcterms:W3CDTF">2014-03-20T07:30:14Z</dcterms:created>
  <dcterms:modified xsi:type="dcterms:W3CDTF">2022-04-08T16:45:58Z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1397227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