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73" r:id="rId3"/>
    <p:sldId id="278" r:id="rId4"/>
    <p:sldId id="258" r:id="rId5"/>
    <p:sldId id="266" r:id="rId6"/>
    <p:sldId id="259" r:id="rId7"/>
    <p:sldId id="265" r:id="rId8"/>
    <p:sldId id="279" r:id="rId9"/>
    <p:sldId id="271" r:id="rId10"/>
    <p:sldId id="269" r:id="rId11"/>
    <p:sldId id="277" r:id="rId12"/>
    <p:sldId id="275" r:id="rId13"/>
    <p:sldId id="276" r:id="rId14"/>
    <p:sldId id="268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5" d="100"/>
          <a:sy n="45" d="100"/>
        </p:scale>
        <p:origin x="1675" y="2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/>
              <a:t>Опрос: «Что Я знаю о бумаге...»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знает 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4000"/>
                    <a:satMod val="103000"/>
                    <a:lumMod val="102000"/>
                  </a:schemeClr>
                </a:gs>
                <a:gs pos="50000">
                  <a:schemeClr val="accent2">
                    <a:shade val="100000"/>
                    <a:satMod val="110000"/>
                    <a:lumMod val="100000"/>
                  </a:schemeClr>
                </a:gs>
                <a:gs pos="100000">
                  <a:schemeClr val="accent2">
                    <a:shade val="78000"/>
                    <a:satMod val="120000"/>
                    <a:lumMod val="99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Лист1!$A$2:$A$6</c:f>
              <c:strCache>
                <c:ptCount val="5"/>
                <c:pt idx="0">
                  <c:v>Из чего делают бумагу?</c:v>
                </c:pt>
                <c:pt idx="1">
                  <c:v>В какой стране впервые изготовили бумагу?</c:v>
                </c:pt>
                <c:pt idx="2">
                  <c:v>В каком году бумага появилась в России?</c:v>
                </c:pt>
                <c:pt idx="3">
                  <c:v>Можно ли изготовить бумагу дома?</c:v>
                </c:pt>
                <c:pt idx="4">
                  <c:v>Хотели бы Вы изготовить бумагу своими руками?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5</c:v>
                </c:pt>
                <c:pt idx="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D78-4A0A-B494-EE0DB090D224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 знает 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4000"/>
                    <a:satMod val="103000"/>
                    <a:lumMod val="102000"/>
                  </a:schemeClr>
                </a:gs>
                <a:gs pos="50000">
                  <a:schemeClr val="accent4">
                    <a:shade val="100000"/>
                    <a:satMod val="110000"/>
                    <a:lumMod val="100000"/>
                  </a:schemeClr>
                </a:gs>
                <a:gs pos="100000">
                  <a:schemeClr val="accent4">
                    <a:shade val="78000"/>
                    <a:satMod val="120000"/>
                    <a:lumMod val="99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Лист1!$A$2:$A$6</c:f>
              <c:strCache>
                <c:ptCount val="5"/>
                <c:pt idx="0">
                  <c:v>Из чего делают бумагу?</c:v>
                </c:pt>
                <c:pt idx="1">
                  <c:v>В какой стране впервые изготовили бумагу?</c:v>
                </c:pt>
                <c:pt idx="2">
                  <c:v>В каком году бумага появилась в России?</c:v>
                </c:pt>
                <c:pt idx="3">
                  <c:v>Можно ли изготовить бумагу дома?</c:v>
                </c:pt>
                <c:pt idx="4">
                  <c:v>Хотели бы Вы изготовить бумагу своими руками?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19</c:v>
                </c:pt>
                <c:pt idx="1">
                  <c:v>19</c:v>
                </c:pt>
                <c:pt idx="2">
                  <c:v>19</c:v>
                </c:pt>
                <c:pt idx="3">
                  <c:v>15</c:v>
                </c:pt>
                <c:pt idx="4">
                  <c:v>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D78-4A0A-B494-EE0DB090D2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413872864"/>
        <c:axId val="413866632"/>
      </c:barChart>
      <c:catAx>
        <c:axId val="413872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13866632"/>
        <c:crosses val="autoZero"/>
        <c:auto val="1"/>
        <c:lblAlgn val="ctr"/>
        <c:lblOffset val="100"/>
        <c:noMultiLvlLbl val="0"/>
      </c:catAx>
      <c:valAx>
        <c:axId val="4138666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138728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9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9EDA00-DDF6-4EE6-B0F3-77BACC0455A8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CEF605-A02E-4468-AABC-184C457255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3913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CEF605-A02E-4468-AABC-184C4572552D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12901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70DA6-0042-49EF-87DF-4BBFE66FED05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716F2BB5-FF96-49C2-93A1-79C7AEAF9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4930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70DA6-0042-49EF-87DF-4BBFE66FED05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716F2BB5-FF96-49C2-93A1-79C7AEAF9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541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70DA6-0042-49EF-87DF-4BBFE66FED05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716F2BB5-FF96-49C2-93A1-79C7AEAF9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16314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70DA6-0042-49EF-87DF-4BBFE66FED05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716F2BB5-FF96-49C2-93A1-79C7AEAF9A4A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918479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70DA6-0042-49EF-87DF-4BBFE66FED05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716F2BB5-FF96-49C2-93A1-79C7AEAF9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268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70DA6-0042-49EF-87DF-4BBFE66FED05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F2BB5-FF96-49C2-93A1-79C7AEAF9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17596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70DA6-0042-49EF-87DF-4BBFE66FED05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F2BB5-FF96-49C2-93A1-79C7AEAF9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80682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70DA6-0042-49EF-87DF-4BBFE66FED05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F2BB5-FF96-49C2-93A1-79C7AEAF9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292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1BF70DA6-0042-49EF-87DF-4BBFE66FED05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716F2BB5-FF96-49C2-93A1-79C7AEAF9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645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70DA6-0042-49EF-87DF-4BBFE66FED05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F2BB5-FF96-49C2-93A1-79C7AEAF9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8856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70DA6-0042-49EF-87DF-4BBFE66FED05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716F2BB5-FF96-49C2-93A1-79C7AEAF9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2704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70DA6-0042-49EF-87DF-4BBFE66FED05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F2BB5-FF96-49C2-93A1-79C7AEAF9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392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70DA6-0042-49EF-87DF-4BBFE66FED05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F2BB5-FF96-49C2-93A1-79C7AEAF9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8563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70DA6-0042-49EF-87DF-4BBFE66FED05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F2BB5-FF96-49C2-93A1-79C7AEAF9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4599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70DA6-0042-49EF-87DF-4BBFE66FED05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F2BB5-FF96-49C2-93A1-79C7AEAF9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6234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70DA6-0042-49EF-87DF-4BBFE66FED05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F2BB5-FF96-49C2-93A1-79C7AEAF9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4101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70DA6-0042-49EF-87DF-4BBFE66FED05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F2BB5-FF96-49C2-93A1-79C7AEAF9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9531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 cstate="email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F70DA6-0042-49EF-87DF-4BBFE66FED05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6F2BB5-FF96-49C2-93A1-79C7AEAF9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13920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B04CB7-90B0-4A6E-8E39-FEE86FB4A1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590857" y="2547891"/>
            <a:ext cx="9921287" cy="1655687"/>
          </a:xfrm>
        </p:spPr>
        <p:txBody>
          <a:bodyPr/>
          <a:lstStyle/>
          <a:p>
            <a:pPr algn="ctr"/>
            <a:r>
              <a:rPr lang="ru-RU" sz="4000" dirty="0"/>
              <a:t>Исследовательская работа </a:t>
            </a:r>
            <a:br>
              <a:rPr lang="ru-RU" sz="4000" dirty="0"/>
            </a:br>
            <a:r>
              <a:rPr lang="ru-RU" sz="4400" dirty="0"/>
              <a:t>«</a:t>
            </a:r>
            <a:r>
              <a:rPr lang="ru-RU" sz="3200" dirty="0"/>
              <a:t>Изготовление бумаги в домашних условиях </a:t>
            </a:r>
            <a:br>
              <a:rPr lang="ru-RU" sz="3200" dirty="0"/>
            </a:br>
            <a:r>
              <a:rPr lang="ru-RU" sz="3200" dirty="0"/>
              <a:t>из вторичного сырья»</a:t>
            </a:r>
            <a:endParaRPr lang="ru-RU" sz="44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C16E5A7-A16F-4DC6-B2F3-58387B36CB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47866" y="4802820"/>
            <a:ext cx="8144134" cy="1305018"/>
          </a:xfrm>
        </p:spPr>
        <p:txBody>
          <a:bodyPr>
            <a:normAutofit lnSpcReduction="10000"/>
          </a:bodyPr>
          <a:lstStyle/>
          <a:p>
            <a:r>
              <a:rPr lang="ru-RU" sz="2400" dirty="0"/>
              <a:t>Автор: Соболев Артем</a:t>
            </a:r>
          </a:p>
          <a:p>
            <a:r>
              <a:rPr lang="ru-RU" sz="2400" dirty="0"/>
              <a:t>Научные руководители:  Севидова Ирина Михайловна</a:t>
            </a:r>
          </a:p>
          <a:p>
            <a:r>
              <a:rPr lang="ru-RU" sz="2400" dirty="0"/>
              <a:t>Сердюкова Елена Валерьевна</a:t>
            </a:r>
          </a:p>
        </p:txBody>
      </p:sp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id="{C785CD72-EFE9-4467-9E7E-DE4CDC1A2B76}"/>
              </a:ext>
            </a:extLst>
          </p:cNvPr>
          <p:cNvSpPr txBox="1">
            <a:spLocks/>
          </p:cNvSpPr>
          <p:nvPr/>
        </p:nvSpPr>
        <p:spPr>
          <a:xfrm>
            <a:off x="4047866" y="128039"/>
            <a:ext cx="5016235" cy="220788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/>
              <a:t>Муниципальное автономное дошкольное образовательное учреждение детский сад № 45 «Семицветик» </a:t>
            </a:r>
          </a:p>
          <a:p>
            <a:pPr algn="ctr"/>
            <a:r>
              <a:rPr lang="ru-RU" sz="2400" dirty="0"/>
              <a:t>г. Южно-Сахалинска</a:t>
            </a:r>
          </a:p>
        </p:txBody>
      </p:sp>
      <p:pic>
        <p:nvPicPr>
          <p:cNvPr id="1026" name="Picture 2" descr="Семицветик&quot; стал пятидесятым детским садом в Южно-Сахалинске. 30.12.2015.  Наталья Голубкова. Новости Сахком. Южно-Сахалинск. Сахалин.Инфо">
            <a:extLst>
              <a:ext uri="{FF2B5EF4-FFF2-40B4-BE49-F238E27FC236}">
                <a16:creationId xmlns:a16="http://schemas.microsoft.com/office/drawing/2014/main" id="{817F8E10-813C-4FEE-B076-6E59890348D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3775"/>
          <a:stretch/>
        </p:blipFill>
        <p:spPr bwMode="auto">
          <a:xfrm>
            <a:off x="0" y="0"/>
            <a:ext cx="4110361" cy="26581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Презентация на тему «Вторичное использование бумаги»">
            <a:extLst>
              <a:ext uri="{FF2B5EF4-FFF2-40B4-BE49-F238E27FC236}">
                <a16:creationId xmlns:a16="http://schemas.microsoft.com/office/drawing/2014/main" id="{C9F4BEAB-6F15-4169-8248-A687076C955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072" t="46696" r="16491" b="1678"/>
          <a:stretch/>
        </p:blipFill>
        <p:spPr bwMode="auto">
          <a:xfrm>
            <a:off x="79899" y="4474346"/>
            <a:ext cx="3799644" cy="2183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DAE3C12-B364-4477-AECC-2DFE534232D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3710" y="269713"/>
            <a:ext cx="3258290" cy="4344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452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270E22A-ABD6-4A70-BF76-CAF0358E08B2}"/>
              </a:ext>
            </a:extLst>
          </p:cNvPr>
          <p:cNvSpPr txBox="1"/>
          <p:nvPr/>
        </p:nvSpPr>
        <p:spPr>
          <a:xfrm>
            <a:off x="1867301" y="592301"/>
            <a:ext cx="812372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ОПРОС ДЕТЕЙ показал…</a:t>
            </a:r>
          </a:p>
          <a:p>
            <a:pPr algn="ctr"/>
            <a:r>
              <a:rPr lang="ru-RU" sz="2800" dirty="0"/>
              <a:t>«Что я знаю о бумаге»</a:t>
            </a:r>
          </a:p>
        </p:txBody>
      </p:sp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52B4FB39-FB85-4C7E-B3AD-7982B119697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05097130"/>
              </p:ext>
            </p:extLst>
          </p:nvPr>
        </p:nvGraphicFramePr>
        <p:xfrm>
          <a:off x="4408694" y="2293897"/>
          <a:ext cx="7307681" cy="43352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5E09470-EF46-45BB-91B7-5D1D556503A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659" y="2001582"/>
            <a:ext cx="3743268" cy="491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6302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 descr="http://uglybaby.org/data_images/57af3b7c456dc.jpg">
            <a:extLst>
              <a:ext uri="{FF2B5EF4-FFF2-40B4-BE49-F238E27FC236}">
                <a16:creationId xmlns:a16="http://schemas.microsoft.com/office/drawing/2014/main" id="{2F5A34CA-C24D-442C-AA7E-04177068A5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000" t="32000" r="13000" b="16000"/>
          <a:stretch>
            <a:fillRect/>
          </a:stretch>
        </p:blipFill>
        <p:spPr bwMode="auto">
          <a:xfrm>
            <a:off x="57910" y="629703"/>
            <a:ext cx="2877795" cy="1368708"/>
          </a:xfrm>
          <a:prstGeom prst="rect">
            <a:avLst/>
          </a:prstGeom>
          <a:noFill/>
        </p:spPr>
      </p:pic>
      <p:pic>
        <p:nvPicPr>
          <p:cNvPr id="12" name="Picture 5" descr="https://im0-tub-ru.yandex.net/i?id=91d8c10ca92e4c4255d3df1cf03cb184-l&amp;n=13">
            <a:extLst>
              <a:ext uri="{FF2B5EF4-FFF2-40B4-BE49-F238E27FC236}">
                <a16:creationId xmlns:a16="http://schemas.microsoft.com/office/drawing/2014/main" id="{A69BED3F-6B3C-4E79-A6AA-55B9B48E50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333" t="14444" r="75000" b="57778"/>
          <a:stretch>
            <a:fillRect/>
          </a:stretch>
        </p:blipFill>
        <p:spPr bwMode="auto">
          <a:xfrm>
            <a:off x="3546829" y="627064"/>
            <a:ext cx="1463040" cy="1828800"/>
          </a:xfrm>
          <a:prstGeom prst="rect">
            <a:avLst/>
          </a:prstGeom>
          <a:noFill/>
        </p:spPr>
      </p:pic>
      <p:pic>
        <p:nvPicPr>
          <p:cNvPr id="13" name="Picture 7" descr="https://im0-tub-ru.yandex.net/i?id=91d8c10ca92e4c4255d3df1cf03cb184-l&amp;n=13">
            <a:extLst>
              <a:ext uri="{FF2B5EF4-FFF2-40B4-BE49-F238E27FC236}">
                <a16:creationId xmlns:a16="http://schemas.microsoft.com/office/drawing/2014/main" id="{27F84991-8800-4C41-8A8F-FED5226FB8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500" t="13333" r="42500" b="53334"/>
          <a:stretch>
            <a:fillRect/>
          </a:stretch>
        </p:blipFill>
        <p:spPr bwMode="auto">
          <a:xfrm>
            <a:off x="5177872" y="627064"/>
            <a:ext cx="1463040" cy="1828800"/>
          </a:xfrm>
          <a:prstGeom prst="rect">
            <a:avLst/>
          </a:prstGeom>
          <a:noFill/>
        </p:spPr>
      </p:pic>
      <p:pic>
        <p:nvPicPr>
          <p:cNvPr id="14" name="Picture 9" descr="https://im0-tub-ru.yandex.net/i?id=91d8c10ca92e4c4255d3df1cf03cb184-l&amp;n=13">
            <a:extLst>
              <a:ext uri="{FF2B5EF4-FFF2-40B4-BE49-F238E27FC236}">
                <a16:creationId xmlns:a16="http://schemas.microsoft.com/office/drawing/2014/main" id="{6040E9E6-9420-489D-9E00-01EBFE15DA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 l="70834" t="13333" r="10833" b="54445"/>
          <a:stretch>
            <a:fillRect/>
          </a:stretch>
        </p:blipFill>
        <p:spPr bwMode="auto">
          <a:xfrm>
            <a:off x="6932432" y="642224"/>
            <a:ext cx="1853103" cy="2442727"/>
          </a:xfrm>
          <a:prstGeom prst="rect">
            <a:avLst/>
          </a:prstGeom>
          <a:noFill/>
        </p:spPr>
      </p:pic>
      <p:pic>
        <p:nvPicPr>
          <p:cNvPr id="15" name="Picture 11" descr="https://im0-tub-ru.yandex.net/i?id=91d8c10ca92e4c4255d3df1cf03cb184-l&amp;n=13">
            <a:extLst>
              <a:ext uri="{FF2B5EF4-FFF2-40B4-BE49-F238E27FC236}">
                <a16:creationId xmlns:a16="http://schemas.microsoft.com/office/drawing/2014/main" id="{E26046CF-EF0F-49C7-BB7C-2DE6371BB3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 l="10000" t="56667" r="59167" b="20000"/>
          <a:stretch>
            <a:fillRect/>
          </a:stretch>
        </p:blipFill>
        <p:spPr bwMode="auto">
          <a:xfrm>
            <a:off x="8895319" y="584774"/>
            <a:ext cx="3296681" cy="1871089"/>
          </a:xfrm>
          <a:prstGeom prst="rect">
            <a:avLst/>
          </a:prstGeom>
          <a:noFill/>
        </p:spPr>
      </p:pic>
      <p:pic>
        <p:nvPicPr>
          <p:cNvPr id="16" name="Picture 13" descr="https://im0-tub-ru.yandex.net/i?id=91d8c10ca92e4c4255d3df1cf03cb184-l&amp;n=13">
            <a:extLst>
              <a:ext uri="{FF2B5EF4-FFF2-40B4-BE49-F238E27FC236}">
                <a16:creationId xmlns:a16="http://schemas.microsoft.com/office/drawing/2014/main" id="{55F0D2E7-F74A-4B58-8C08-EBD8254FCC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 l="60000" t="56667" r="10000" b="15555"/>
          <a:stretch>
            <a:fillRect/>
          </a:stretch>
        </p:blipFill>
        <p:spPr bwMode="auto">
          <a:xfrm>
            <a:off x="160928" y="2873828"/>
            <a:ext cx="3025611" cy="2101118"/>
          </a:xfrm>
          <a:prstGeom prst="rect">
            <a:avLst/>
          </a:prstGeom>
          <a:noFill/>
        </p:spPr>
      </p:pic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3C465418-1A94-465C-80C3-5BD5374BBB76}"/>
              </a:ext>
            </a:extLst>
          </p:cNvPr>
          <p:cNvSpPr/>
          <p:nvPr/>
        </p:nvSpPr>
        <p:spPr>
          <a:xfrm>
            <a:off x="3443513" y="2576199"/>
            <a:ext cx="3253181" cy="53340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6633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Получение древесной стружки</a:t>
            </a: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995598AC-6AD4-4FEB-8FA9-02D0812DEFEB}"/>
              </a:ext>
            </a:extLst>
          </p:cNvPr>
          <p:cNvSpPr/>
          <p:nvPr/>
        </p:nvSpPr>
        <p:spPr>
          <a:xfrm>
            <a:off x="6715983" y="3269162"/>
            <a:ext cx="2286000" cy="91440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6633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Получение древесной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массы</a:t>
            </a: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2D9B5A9E-B4E4-4118-8AFC-17F375F8BC31}"/>
              </a:ext>
            </a:extLst>
          </p:cNvPr>
          <p:cNvSpPr/>
          <p:nvPr/>
        </p:nvSpPr>
        <p:spPr>
          <a:xfrm>
            <a:off x="9067800" y="2579418"/>
            <a:ext cx="3124200" cy="129540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6633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Древесная масса на проволочной сетке. Вода стекает. Остаётся слой сырой древесной массы.</a:t>
            </a: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AE6C1A49-5699-4856-B741-B100C81539BF}"/>
              </a:ext>
            </a:extLst>
          </p:cNvPr>
          <p:cNvSpPr/>
          <p:nvPr/>
        </p:nvSpPr>
        <p:spPr>
          <a:xfrm>
            <a:off x="57910" y="2189164"/>
            <a:ext cx="3253181" cy="53340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6633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Получение древесины</a:t>
            </a:r>
            <a:endParaRPr kumimoji="0" lang="ru-RU" sz="20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7BA564F7-E8D9-4E24-A815-27670F57EE68}"/>
              </a:ext>
            </a:extLst>
          </p:cNvPr>
          <p:cNvSpPr/>
          <p:nvPr/>
        </p:nvSpPr>
        <p:spPr>
          <a:xfrm>
            <a:off x="88480" y="5151676"/>
            <a:ext cx="3164701" cy="1178416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6633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Тяжёлые валы прессуют древесную массу в тонкий лист. Горячие валы высушивают её.</a:t>
            </a: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A500C12-223D-4C4E-B8BA-3939E8BF35C3}"/>
              </a:ext>
            </a:extLst>
          </p:cNvPr>
          <p:cNvSpPr txBox="1"/>
          <p:nvPr/>
        </p:nvSpPr>
        <p:spPr>
          <a:xfrm>
            <a:off x="3580517" y="0"/>
            <a:ext cx="609760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</a:rPr>
              <a:t>Бумажное производство</a:t>
            </a:r>
          </a:p>
        </p:txBody>
      </p:sp>
      <p:pic>
        <p:nvPicPr>
          <p:cNvPr id="23" name="Picture 4">
            <a:extLst>
              <a:ext uri="{FF2B5EF4-FFF2-40B4-BE49-F238E27FC236}">
                <a16:creationId xmlns:a16="http://schemas.microsoft.com/office/drawing/2014/main" id="{07DC3BBF-7F0C-4FF2-9AD1-BBBCC0CE55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35446" y="3396728"/>
            <a:ext cx="2857520" cy="2101119"/>
          </a:xfrm>
          <a:prstGeom prst="rect">
            <a:avLst/>
          </a:prstGeom>
          <a:noFill/>
          <a:ln w="12700">
            <a:solidFill>
              <a:sysClr val="windowText" lastClr="000000"/>
            </a:solidFill>
            <a:miter lim="800000"/>
            <a:headEnd/>
            <a:tailEnd/>
          </a:ln>
        </p:spPr>
      </p:pic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5A0A6667-FF8B-44AE-8048-D26B4F79A17A}"/>
              </a:ext>
            </a:extLst>
          </p:cNvPr>
          <p:cNvSpPr/>
          <p:nvPr/>
        </p:nvSpPr>
        <p:spPr>
          <a:xfrm>
            <a:off x="3908659" y="5628684"/>
            <a:ext cx="1645118" cy="53340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6633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Сматывается в рулоны</a:t>
            </a:r>
            <a:endParaRPr kumimoji="0" lang="ru-RU" sz="20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681744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5895FA-768A-4D20-B8AE-76A6523EA4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Изготовление бумаги в домашних условиях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967B1F1-042F-4C3B-ACDA-692074CDA8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3255" y="2336873"/>
            <a:ext cx="10120927" cy="849089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1. Разорвать использованную бумагу на мелкие кусочки, залить водой и оставить на несколько часов.</a:t>
            </a:r>
          </a:p>
          <a:p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B6EB0D9-7BB6-42D0-9F54-7BD32052EE6F}"/>
              </a:ext>
            </a:extLst>
          </p:cNvPr>
          <p:cNvSpPr txBox="1"/>
          <p:nvPr/>
        </p:nvSpPr>
        <p:spPr>
          <a:xfrm>
            <a:off x="173256" y="3348873"/>
            <a:ext cx="941350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/>
              <a:t>2. Затем добавить 1 столовую ложку клея ПВА, столько же крахмала, можно красители, потом взбить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940F733-1EDE-4756-85F3-C73ACCB21621}"/>
              </a:ext>
            </a:extLst>
          </p:cNvPr>
          <p:cNvSpPr txBox="1"/>
          <p:nvPr/>
        </p:nvSpPr>
        <p:spPr>
          <a:xfrm>
            <a:off x="75130" y="4325908"/>
            <a:ext cx="696147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/>
              <a:t>3. Полученную смесь выложить на поднос.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A04F403-8EDE-44C8-876D-1B31DB43E074}"/>
              </a:ext>
            </a:extLst>
          </p:cNvPr>
          <p:cNvSpPr txBox="1"/>
          <p:nvPr/>
        </p:nvSpPr>
        <p:spPr>
          <a:xfrm>
            <a:off x="75130" y="5010867"/>
            <a:ext cx="793392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/>
              <a:t>4. Все накрыть марлей и пропитать полотенцем, чтобы убрать излишки воды.</a:t>
            </a:r>
          </a:p>
        </p:txBody>
      </p:sp>
      <p:sp>
        <p:nvSpPr>
          <p:cNvPr id="19" name="Объект 2">
            <a:extLst>
              <a:ext uri="{FF2B5EF4-FFF2-40B4-BE49-F238E27FC236}">
                <a16:creationId xmlns:a16="http://schemas.microsoft.com/office/drawing/2014/main" id="{F3140A74-718C-41D5-9BF8-C9545F2BA622}"/>
              </a:ext>
            </a:extLst>
          </p:cNvPr>
          <p:cNvSpPr txBox="1">
            <a:spLocks/>
          </p:cNvSpPr>
          <p:nvPr/>
        </p:nvSpPr>
        <p:spPr>
          <a:xfrm>
            <a:off x="0" y="-77769"/>
            <a:ext cx="12126897" cy="849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dirty="0"/>
              <a:t>В разных источниках описано множество способов приготовления бумаги из вторичного сырья в домашних условиях. Мы остановились на следующем: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ADD03A7-5BB4-4478-B594-34AE4B97B8E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6762" y="2074698"/>
            <a:ext cx="1914310" cy="25483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EB6EB7D-3866-4204-BC0C-8E16039E6BB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0990" y="3900367"/>
            <a:ext cx="1783111" cy="23774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C2591B6-1187-43B1-96D3-2F00B9B2FCC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50536" y="4787573"/>
            <a:ext cx="1495126" cy="19935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24282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CBBB089-7BFD-4D4D-813B-5507F2331894}"/>
              </a:ext>
            </a:extLst>
          </p:cNvPr>
          <p:cNvSpPr txBox="1"/>
          <p:nvPr/>
        </p:nvSpPr>
        <p:spPr>
          <a:xfrm>
            <a:off x="295977" y="2221486"/>
            <a:ext cx="609760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/>
              <a:t>5. Полученную массу ставим сохнуть.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D9AFFE6-37D6-4452-871B-48A04FF9DA79}"/>
              </a:ext>
            </a:extLst>
          </p:cNvPr>
          <p:cNvSpPr txBox="1"/>
          <p:nvPr/>
        </p:nvSpPr>
        <p:spPr>
          <a:xfrm>
            <a:off x="295977" y="2812189"/>
            <a:ext cx="363113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/>
              <a:t>6. Получилась бумага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B32FC1A-3B81-426C-A230-D1BB1C09F51D}"/>
              </a:ext>
            </a:extLst>
          </p:cNvPr>
          <p:cNvSpPr txBox="1"/>
          <p:nvPr/>
        </p:nvSpPr>
        <p:spPr>
          <a:xfrm>
            <a:off x="295977" y="3504684"/>
            <a:ext cx="1160004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/>
              <a:t>Для украшения  можно добавлять сухие травки, приправы, можно добавлять разноцветные нитки, сухие листья, лепестки цветов, ракушки и бусинки.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28A78CC-E055-40BB-92F7-3CCFBB692B4C}"/>
              </a:ext>
            </a:extLst>
          </p:cNvPr>
          <p:cNvSpPr txBox="1"/>
          <p:nvPr/>
        </p:nvSpPr>
        <p:spPr>
          <a:xfrm>
            <a:off x="194510" y="4641279"/>
            <a:ext cx="11802979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/>
              <a:t>Сушить бумажную массу можно не на экране, а на чашке или на стаканчике, и тогда получится </a:t>
            </a:r>
            <a:r>
              <a:rPr lang="ru-RU" sz="2400" dirty="0" err="1"/>
              <a:t>карандашница</a:t>
            </a:r>
            <a:r>
              <a:rPr lang="ru-RU" sz="2400" dirty="0"/>
              <a:t> или шляпка. </a:t>
            </a:r>
            <a:br>
              <a:rPr lang="ru-RU" sz="2400" dirty="0"/>
            </a:br>
            <a:br>
              <a:rPr lang="ru-RU" sz="2400" dirty="0"/>
            </a:br>
            <a:endParaRPr lang="ru-RU" sz="2400" dirty="0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3B3F54A-D8AC-4E1E-863D-DE29F47E3CE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5714" y="645321"/>
            <a:ext cx="2029692" cy="27079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D89F53E-5182-440E-BF19-D314D695052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9720" y="645320"/>
            <a:ext cx="2029692" cy="27079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0108AAD-3638-4CCE-A792-F65A7EBAECB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61708" y="647061"/>
            <a:ext cx="1965189" cy="27062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875399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11EFA2-9B48-466A-82D4-6CD3DC328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8819" y="750455"/>
            <a:ext cx="2227442" cy="1080938"/>
          </a:xfrm>
        </p:spPr>
        <p:txBody>
          <a:bodyPr/>
          <a:lstStyle/>
          <a:p>
            <a:r>
              <a:rPr lang="ru-RU" dirty="0"/>
              <a:t>Вывод: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C2A8CC4-CB92-46FB-9CF2-A69F16B91683}"/>
              </a:ext>
            </a:extLst>
          </p:cNvPr>
          <p:cNvSpPr txBox="1"/>
          <p:nvPr/>
        </p:nvSpPr>
        <p:spPr>
          <a:xfrm>
            <a:off x="0" y="2118403"/>
            <a:ext cx="11819823" cy="33484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dirty="0"/>
              <a:t>Предполагаемая нами гипотеза подтвердилась. Если изучить способы изготовления бумаги, то вполне возможно приготовить ее своими руками в домашних условиях. </a:t>
            </a:r>
          </a:p>
          <a:p>
            <a:pPr algn="just">
              <a:lnSpc>
                <a:spcPct val="150000"/>
              </a:lnSpc>
            </a:pPr>
            <a:r>
              <a:rPr lang="ru-RU" sz="2400" dirty="0"/>
              <a:t>Создание бумаги ручной работы - очень интересный и творческий процесс. </a:t>
            </a:r>
          </a:p>
          <a:p>
            <a:pPr algn="just">
              <a:lnSpc>
                <a:spcPct val="150000"/>
              </a:lnSpc>
            </a:pPr>
            <a:r>
              <a:rPr lang="ru-RU" sz="2400" dirty="0"/>
              <a:t>И совсем несложный. </a:t>
            </a:r>
          </a:p>
          <a:p>
            <a:pPr algn="just">
              <a:lnSpc>
                <a:spcPct val="150000"/>
              </a:lnSpc>
            </a:pPr>
            <a:r>
              <a:rPr lang="ru-RU" sz="2400" dirty="0"/>
              <a:t>А какой потрясающий результат: бумага собственного дизайна!</a:t>
            </a:r>
          </a:p>
        </p:txBody>
      </p:sp>
    </p:spTree>
    <p:extLst>
      <p:ext uri="{BB962C8B-B14F-4D97-AF65-F5344CB8AC3E}">
        <p14:creationId xmlns:p14="http://schemas.microsoft.com/office/powerpoint/2010/main" val="689648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EE5EB1EC-8F6C-4B49-B858-427417153C46}"/>
              </a:ext>
            </a:extLst>
          </p:cNvPr>
          <p:cNvSpPr txBox="1"/>
          <p:nvPr/>
        </p:nvSpPr>
        <p:spPr>
          <a:xfrm>
            <a:off x="68318" y="1913525"/>
            <a:ext cx="12123681" cy="37291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dirty="0"/>
              <a:t>В нашей жизни бумага является неотъемлемой частью нашей повседневной жизни. </a:t>
            </a:r>
          </a:p>
          <a:p>
            <a:pPr algn="just">
              <a:lnSpc>
                <a:spcPct val="150000"/>
              </a:lnSpc>
            </a:pPr>
            <a:r>
              <a:rPr lang="ru-RU" sz="2000" dirty="0"/>
              <a:t>Жизнь без бумаги невозможна для современного человека: на ней мы пишем, рисуем, из неё делаем поделки. Бумага также используется на любом предприятии или организации. </a:t>
            </a:r>
          </a:p>
          <a:p>
            <a:pPr algn="just">
              <a:lnSpc>
                <a:spcPct val="150000"/>
              </a:lnSpc>
            </a:pPr>
            <a:r>
              <a:rPr lang="ru-RU" sz="2000" dirty="0"/>
              <a:t>С каждым годом потребность в бумаге увеличивается, а запасы древесины, из которой её получают-уменьшаются. К тому же скапливается много отходов из бумаги, что ухудшает состояние экологии. Вот я и задумался, а можно ли использовать бумагу второй раз,</a:t>
            </a:r>
          </a:p>
          <a:p>
            <a:pPr>
              <a:lnSpc>
                <a:spcPct val="150000"/>
              </a:lnSpc>
            </a:pPr>
            <a:r>
              <a:rPr lang="ru-RU" sz="2000" dirty="0"/>
              <a:t>изготовив ее в домашних условиях…</a:t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4A3BB22-01AA-470D-8EFC-C376BC5C808B}"/>
              </a:ext>
            </a:extLst>
          </p:cNvPr>
          <p:cNvSpPr txBox="1"/>
          <p:nvPr/>
        </p:nvSpPr>
        <p:spPr>
          <a:xfrm>
            <a:off x="1162975" y="878889"/>
            <a:ext cx="8232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Использование бумаги в наше время</a:t>
            </a:r>
          </a:p>
        </p:txBody>
      </p:sp>
      <p:pic>
        <p:nvPicPr>
          <p:cNvPr id="1026" name="Picture 2" descr="Печать газет 👍 в Москве. Цена на изготовление в Типографии ORION">
            <a:extLst>
              <a:ext uri="{FF2B5EF4-FFF2-40B4-BE49-F238E27FC236}">
                <a16:creationId xmlns:a16="http://schemas.microsoft.com/office/drawing/2014/main" id="{CD0D871D-7523-4C3E-9EC3-5CF54FEB2E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5190" y="5233386"/>
            <a:ext cx="1988599" cy="1491449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Бумага для журналов и газет - Все о бумаге">
            <a:extLst>
              <a:ext uri="{FF2B5EF4-FFF2-40B4-BE49-F238E27FC236}">
                <a16:creationId xmlns:a16="http://schemas.microsoft.com/office/drawing/2014/main" id="{EF7DA38B-F780-44A4-94E0-2B16D4CD2D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1662" y="4776366"/>
            <a:ext cx="2411259" cy="1732641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Vind cutii din carton orice marime eftin !! Коробки картонные !">
            <a:extLst>
              <a:ext uri="{FF2B5EF4-FFF2-40B4-BE49-F238E27FC236}">
                <a16:creationId xmlns:a16="http://schemas.microsoft.com/office/drawing/2014/main" id="{7316A7F9-5E5B-4D0C-A75B-19152E1548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221508" y="5358544"/>
            <a:ext cx="1985809" cy="1241131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ScrapMania: Раскраски-антистресс в скрапе">
            <a:extLst>
              <a:ext uri="{FF2B5EF4-FFF2-40B4-BE49-F238E27FC236}">
                <a16:creationId xmlns:a16="http://schemas.microsoft.com/office/drawing/2014/main" id="{487E7D19-E889-4104-8054-8F5B03889A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25999" y="5033638"/>
            <a:ext cx="2138039" cy="160353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Бумага для печати денег">
            <a:extLst>
              <a:ext uri="{FF2B5EF4-FFF2-40B4-BE49-F238E27FC236}">
                <a16:creationId xmlns:a16="http://schemas.microsoft.com/office/drawing/2014/main" id="{DF95840A-DCCD-4CE2-97B9-87063DD15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42496" y="4247874"/>
            <a:ext cx="2530624" cy="1783118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78017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C31D4A19-563A-468B-B609-0C1CA604AE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395" y="2061665"/>
            <a:ext cx="12097605" cy="182675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Актуальность: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Обычно, в повседневной жизни, вещи, которые нам не нужны мы </a:t>
            </a:r>
          </a:p>
          <a:p>
            <a:pPr marL="0" indent="0" algn="just">
              <a:buNone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выбрасываем. Однако, многое можно использовать повторно или</a:t>
            </a:r>
          </a:p>
          <a:p>
            <a:pPr marL="0" indent="0" algn="just">
              <a:buNone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отправить на переработку, чтобы получить новые материалы, в </a:t>
            </a:r>
          </a:p>
          <a:p>
            <a:pPr marL="0" indent="0" algn="just">
              <a:buNone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том числе и бумагу. Это наносит меньше вреда окружающей среде. </a:t>
            </a:r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ED663A5E-30D3-43B0-A3EC-79996B111A35}"/>
              </a:ext>
            </a:extLst>
          </p:cNvPr>
          <p:cNvSpPr txBox="1">
            <a:spLocks/>
          </p:cNvSpPr>
          <p:nvPr/>
        </p:nvSpPr>
        <p:spPr>
          <a:xfrm>
            <a:off x="491081" y="4145871"/>
            <a:ext cx="12097605" cy="4882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исследования: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вторичное сырье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C3DB1A20-AC79-422B-88A2-134191FA53DA}"/>
              </a:ext>
            </a:extLst>
          </p:cNvPr>
          <p:cNvSpPr txBox="1">
            <a:spLocks/>
          </p:cNvSpPr>
          <p:nvPr/>
        </p:nvSpPr>
        <p:spPr>
          <a:xfrm>
            <a:off x="94395" y="5186039"/>
            <a:ext cx="12097605" cy="4882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исследования: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переработка вторичного сырья и получение из него новой бумаги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50348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358F53-DCAD-48D5-93A0-0561D6E194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180" y="762106"/>
            <a:ext cx="3341263" cy="1080938"/>
          </a:xfrm>
        </p:spPr>
        <p:txBody>
          <a:bodyPr/>
          <a:lstStyle/>
          <a:p>
            <a:r>
              <a:rPr lang="ru-RU" dirty="0"/>
              <a:t>Цель проекта: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A7BD679-7882-46C3-BF53-A8BFD08FC7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216143"/>
            <a:ext cx="4752813" cy="1797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lvl="0" indent="-274320" algn="ctr" defTabSz="91440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B13F9A"/>
              </a:buClr>
              <a:buSzPct val="73000"/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Изучить историю создания бумаги, изготовить бумагу в домашних условиях из вторичного сырья </a:t>
            </a: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CD089279-ACAA-4354-BD4D-4DF06B86F5C5}"/>
              </a:ext>
            </a:extLst>
          </p:cNvPr>
          <p:cNvSpPr txBox="1">
            <a:spLocks/>
          </p:cNvSpPr>
          <p:nvPr/>
        </p:nvSpPr>
        <p:spPr>
          <a:xfrm>
            <a:off x="6452286" y="762106"/>
            <a:ext cx="4023364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/>
              <a:t>Задачи проекта: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CDEF2E89-D6B6-4568-B912-1CD0609CD6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438" y="4352632"/>
            <a:ext cx="7417704" cy="2453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B13F9A"/>
              </a:buClr>
              <a:buSzPct val="73000"/>
              <a:buFont typeface="Wingdings 2"/>
              <a:buNone/>
              <a:tabLst/>
              <a:defRPr/>
            </a:pPr>
            <a:r>
              <a:rPr kumimoji="0" lang="ru-RU" b="1" i="0" u="sng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Гипотеза:</a:t>
            </a:r>
            <a:r>
              <a:rPr kumimoji="0" lang="ru-RU" b="1" i="0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Мы предполагаем, что если изучить историю и способы  создания бумаги,  то бумагу  можно будет  изготавливать своими руками в домашних условиях из вторичного сырья.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endParaRPr lang="ru-RU" altLang="ru-RU" sz="24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endParaRPr lang="ru-RU" altLang="ru-RU" sz="28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endParaRPr kumimoji="0" lang="ru-RU" altLang="ru-RU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                                                        </a:t>
            </a:r>
            <a:endParaRPr kumimoji="0" lang="ru-RU" altLang="ru-RU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ru-RU" altLang="ru-RU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ru-RU" altLang="ru-RU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ru-RU" altLang="ru-RU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C77E24A-F0AD-4B90-8F6C-D8C2EF2B0E65}"/>
              </a:ext>
            </a:extLst>
          </p:cNvPr>
          <p:cNvSpPr txBox="1"/>
          <p:nvPr/>
        </p:nvSpPr>
        <p:spPr>
          <a:xfrm>
            <a:off x="5496025" y="2028919"/>
            <a:ext cx="6697579" cy="23237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B13F9A"/>
              </a:buClr>
              <a:buSzPct val="73000"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*Проанализировать доступную литературу о бумаге, узнать историю создания бумаги;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B13F9A"/>
              </a:buClr>
              <a:buSzPct val="73000"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*Изучить  методы изготовления бумаги в домашних условиях.</a:t>
            </a:r>
          </a:p>
        </p:txBody>
      </p:sp>
    </p:spTree>
    <p:extLst>
      <p:ext uri="{BB962C8B-B14F-4D97-AF65-F5344CB8AC3E}">
        <p14:creationId xmlns:p14="http://schemas.microsoft.com/office/powerpoint/2010/main" val="26101503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7B23C5-DE07-40F7-B903-C58C02EF71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1845" y="726595"/>
            <a:ext cx="6388921" cy="1080938"/>
          </a:xfrm>
        </p:spPr>
        <p:txBody>
          <a:bodyPr/>
          <a:lstStyle/>
          <a:p>
            <a:r>
              <a:rPr lang="ru-RU" dirty="0"/>
              <a:t>Изучение литературы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4C940AA-8BDF-45CC-8977-CE0DEC6FA9C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589" y="2105025"/>
            <a:ext cx="3000350" cy="225269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9C88335-70CA-43F1-9C31-3EF3A10E357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588" y="4449932"/>
            <a:ext cx="3000351" cy="22520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3076A6B6-C870-408B-837A-02ABD65338C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63414" y="2442499"/>
            <a:ext cx="5101678" cy="38304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8F620AE3-1EF9-4BC0-9F14-E97B3591CC1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1845" y="2067734"/>
            <a:ext cx="3437317" cy="4579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3056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E9E685-1E39-4CDA-AE13-CFC05CD304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0495" y="660420"/>
            <a:ext cx="5924666" cy="1080938"/>
          </a:xfrm>
        </p:spPr>
        <p:txBody>
          <a:bodyPr/>
          <a:lstStyle/>
          <a:p>
            <a:r>
              <a:rPr lang="ru-RU" dirty="0"/>
              <a:t>«Волшебная бумага»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EFB8AF7-D2FF-42CB-8503-A8FC1644BE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902903"/>
            <a:ext cx="10238072" cy="24616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книг, Я узнал, что бумагу изобрели в Китае в 153 году н. э.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Советник китайского императора, Цай Лунь обобщил и усовершенствовал уже имеющиеся способы изготовления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бумагоподобных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материалов.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Ранее в Китае в качестве материалов для письма в основном использовали бамбук, пеньку, шелк.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открытие имело важное  значение не только для Китая, но и для всего мира. 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789CADD5-D248-45A7-A688-779CFA1142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91562" y="2097175"/>
            <a:ext cx="2300438" cy="2021782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8173B38-88D3-4B6A-9767-256253FFD21B}"/>
              </a:ext>
            </a:extLst>
          </p:cNvPr>
          <p:cNvSpPr txBox="1"/>
          <p:nvPr/>
        </p:nvSpPr>
        <p:spPr>
          <a:xfrm>
            <a:off x="1819175" y="4364561"/>
            <a:ext cx="2608446" cy="22159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Бумага собственного производства в России появилась в середине 16 века при Иване Грозном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 </a:t>
            </a:r>
            <a:endParaRPr lang="ru-RU" sz="1400" dirty="0"/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C7B6AF6F-C61F-49A2-BAE7-DE53D73DC7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87" y="4364561"/>
            <a:ext cx="1827639" cy="2306515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38E6006-ECB8-4513-9BDA-E606999897A0}"/>
              </a:ext>
            </a:extLst>
          </p:cNvPr>
          <p:cNvSpPr txBox="1"/>
          <p:nvPr/>
        </p:nvSpPr>
        <p:spPr>
          <a:xfrm>
            <a:off x="9556282" y="3964917"/>
            <a:ext cx="297099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Цай Лунь </a:t>
            </a:r>
          </a:p>
          <a:p>
            <a:pPr algn="ctr"/>
            <a:r>
              <a:rPr lang="ru-RU" sz="1200" dirty="0"/>
              <a:t>советник китайского императора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43DF7CB8-808F-4688-9B94-1ED608CC86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2828" y="4364561"/>
            <a:ext cx="3779899" cy="2461659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44382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E13F7131-9080-4918-967C-B4A4B9B31319}"/>
              </a:ext>
            </a:extLst>
          </p:cNvPr>
          <p:cNvSpPr txBox="1"/>
          <p:nvPr/>
        </p:nvSpPr>
        <p:spPr>
          <a:xfrm>
            <a:off x="134753" y="791505"/>
            <a:ext cx="1024128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Мощный толчок к развитию бумажного производства в России </a:t>
            </a:r>
          </a:p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дал Пётр Первый</a:t>
            </a:r>
          </a:p>
        </p:txBody>
      </p:sp>
      <p:pic>
        <p:nvPicPr>
          <p:cNvPr id="12" name="Рисунок 6" descr="Peter_jpg">
            <a:extLst>
              <a:ext uri="{FF2B5EF4-FFF2-40B4-BE49-F238E27FC236}">
                <a16:creationId xmlns:a16="http://schemas.microsoft.com/office/drawing/2014/main" id="{210762C6-E46D-48A2-8BB9-A837B73A71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13372" y="2125680"/>
            <a:ext cx="3071833" cy="3643315"/>
          </a:xfrm>
          <a:prstGeom prst="rect">
            <a:avLst/>
          </a:prstGeom>
          <a:noFill/>
          <a:ln w="12700">
            <a:solidFill>
              <a:srgbClr val="AC66BB"/>
            </a:solidFill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9582A80-25E5-417D-A4F2-92680D6DB767}"/>
              </a:ext>
            </a:extLst>
          </p:cNvPr>
          <p:cNvSpPr txBox="1"/>
          <p:nvPr/>
        </p:nvSpPr>
        <p:spPr>
          <a:xfrm>
            <a:off x="202130" y="2303810"/>
            <a:ext cx="8691613" cy="16435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4320" marR="0" lvl="0" indent="-274320" algn="just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B13F9A"/>
              </a:buClr>
              <a:buSzPct val="73000"/>
              <a:buFont typeface="Wingdings 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itchFamily="18" charset="0"/>
              </a:rPr>
              <a:t>          В 18 веке по указу Петра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itchFamily="18" charset="0"/>
              </a:rPr>
              <a:t>I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itchFamily="18" charset="0"/>
              </a:rPr>
              <a:t> были построены бумажные мельницы около Москвы и Петербурга. Вышла первая газета «Ведомости». А в 1817 была установлена первая бумагоделательная машина.</a:t>
            </a:r>
          </a:p>
        </p:txBody>
      </p:sp>
      <p:pic>
        <p:nvPicPr>
          <p:cNvPr id="4098" name="Picture 2" descr="Создание бумагоделательной машины - Портал о бумаге">
            <a:extLst>
              <a:ext uri="{FF2B5EF4-FFF2-40B4-BE49-F238E27FC236}">
                <a16:creationId xmlns:a16="http://schemas.microsoft.com/office/drawing/2014/main" id="{2B154E1F-63DB-4429-97AA-1A756C6244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2769" y="3958483"/>
            <a:ext cx="3992528" cy="2899517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10102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3AE2E8-7A38-41FB-A0AA-CDD9AC39C6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2144" y="-190274"/>
            <a:ext cx="3323508" cy="890906"/>
          </a:xfrm>
        </p:spPr>
        <p:txBody>
          <a:bodyPr/>
          <a:lstStyle/>
          <a:p>
            <a:r>
              <a:rPr lang="ru-RU" dirty="0"/>
              <a:t>Виды  бумаги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F186000-E222-4F70-808E-3F354774B35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05" t="6034" r="3871" b="6034"/>
          <a:stretch/>
        </p:blipFill>
        <p:spPr bwMode="auto">
          <a:xfrm>
            <a:off x="142391" y="3133957"/>
            <a:ext cx="3078147" cy="214071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E7F40DB-F489-4637-942A-0753D9EE180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009"/>
          <a:stretch/>
        </p:blipFill>
        <p:spPr bwMode="auto">
          <a:xfrm>
            <a:off x="8542582" y="4697153"/>
            <a:ext cx="2596756" cy="200718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FF90589-4EF1-4672-A6B7-2E1B9F9E213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2183" y="2201802"/>
            <a:ext cx="3204491" cy="240284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E9EEA5B-4104-45BA-BE4B-DEB8BC36EC76}"/>
              </a:ext>
            </a:extLst>
          </p:cNvPr>
          <p:cNvSpPr txBox="1"/>
          <p:nvPr/>
        </p:nvSpPr>
        <p:spPr>
          <a:xfrm>
            <a:off x="1618184" y="693459"/>
            <a:ext cx="32044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* Бумага с защитой (деньги)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1098726-91F9-4A35-9EEC-7AC3B7A12495}"/>
              </a:ext>
            </a:extLst>
          </p:cNvPr>
          <p:cNvSpPr txBox="1"/>
          <p:nvPr/>
        </p:nvSpPr>
        <p:spPr>
          <a:xfrm>
            <a:off x="266019" y="1160668"/>
            <a:ext cx="32044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* Газетная бумага;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DA4F43-B7C3-49DA-9F15-87B0C9EBFFAA}"/>
              </a:ext>
            </a:extLst>
          </p:cNvPr>
          <p:cNvSpPr txBox="1"/>
          <p:nvPr/>
        </p:nvSpPr>
        <p:spPr>
          <a:xfrm>
            <a:off x="3897643" y="1179502"/>
            <a:ext cx="32044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* Упаковочная бумага;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F35060-A896-4C9E-BBAA-0B2E9444E38D}"/>
              </a:ext>
            </a:extLst>
          </p:cNvPr>
          <p:cNvSpPr txBox="1"/>
          <p:nvPr/>
        </p:nvSpPr>
        <p:spPr>
          <a:xfrm>
            <a:off x="5695204" y="663507"/>
            <a:ext cx="32044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* Писчая бумага;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51883B3-E155-465B-A331-66D25CE21F1B}"/>
              </a:ext>
            </a:extLst>
          </p:cNvPr>
          <p:cNvSpPr txBox="1"/>
          <p:nvPr/>
        </p:nvSpPr>
        <p:spPr>
          <a:xfrm>
            <a:off x="1868264" y="1605238"/>
            <a:ext cx="842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* санитарно-гигиеническая (т/бумага, салфетки, бумажные полотенца)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0576A53-835E-41FC-B172-0AC75648E6EB}"/>
              </a:ext>
            </a:extLst>
          </p:cNvPr>
          <p:cNvSpPr txBox="1"/>
          <p:nvPr/>
        </p:nvSpPr>
        <p:spPr>
          <a:xfrm>
            <a:off x="6953450" y="1157254"/>
            <a:ext cx="32044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* Офисная бумага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316DDF3-19C2-408E-8B15-E0BA936B0927}"/>
              </a:ext>
            </a:extLst>
          </p:cNvPr>
          <p:cNvSpPr txBox="1"/>
          <p:nvPr/>
        </p:nvSpPr>
        <p:spPr>
          <a:xfrm>
            <a:off x="8169978" y="663507"/>
            <a:ext cx="32044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* Меловая бумага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41EBAD9-93F8-44AC-AF31-BB1BD583FB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12824" y="2132420"/>
            <a:ext cx="3387072" cy="4524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9395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8693B2C-E065-4CBA-AE5F-2AEF4C8DAD86}"/>
              </a:ext>
            </a:extLst>
          </p:cNvPr>
          <p:cNvSpPr txBox="1"/>
          <p:nvPr/>
        </p:nvSpPr>
        <p:spPr>
          <a:xfrm>
            <a:off x="0" y="0"/>
            <a:ext cx="106887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/>
              <a:t>ОПРОС ДЕТЕЙ </a:t>
            </a:r>
            <a:r>
              <a:rPr lang="ru-RU" sz="1100" b="1" dirty="0"/>
              <a:t> </a:t>
            </a:r>
            <a:endParaRPr lang="ru-RU" sz="3600" b="1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592347A-FC47-4AC3-818E-13B8E22CE1E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68" b="3892"/>
          <a:stretch/>
        </p:blipFill>
        <p:spPr bwMode="auto">
          <a:xfrm>
            <a:off x="5448253" y="2281066"/>
            <a:ext cx="6391275" cy="43732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8B1D607-E216-4C2C-9DC9-E9E7CC924088}"/>
              </a:ext>
            </a:extLst>
          </p:cNvPr>
          <p:cNvSpPr txBox="1"/>
          <p:nvPr/>
        </p:nvSpPr>
        <p:spPr>
          <a:xfrm>
            <a:off x="2126169" y="817367"/>
            <a:ext cx="614334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«Что я знаю о бумаге»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4DA45CF-87EC-43A9-BF6D-3B5F40C4F8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715" y="2081666"/>
            <a:ext cx="3508370" cy="46848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983685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wheel spokes="1"/>
      </p:transition>
    </mc:Choice>
    <mc:Fallback xmlns="">
      <p:transition spd="slow">
        <p:wheel spokes="1"/>
      </p:transition>
    </mc:Fallback>
  </mc:AlternateContent>
</p:sld>
</file>

<file path=ppt/theme/theme1.xml><?xml version="1.0" encoding="utf-8"?>
<a:theme xmlns:a="http://schemas.openxmlformats.org/drawingml/2006/main" name="Берлин">
  <a:themeElements>
    <a:clrScheme name="Берлин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Берлин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Берлин</Template>
  <TotalTime>9540</TotalTime>
  <Words>710</Words>
  <Application>Microsoft Office PowerPoint</Application>
  <PresentationFormat>Широкоэкранный</PresentationFormat>
  <Paragraphs>77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Times New Roman</vt:lpstr>
      <vt:lpstr>Trebuchet MS</vt:lpstr>
      <vt:lpstr>Wingdings 2</vt:lpstr>
      <vt:lpstr>Берлин</vt:lpstr>
      <vt:lpstr>Исследовательская работа  «Изготовление бумаги в домашних условиях  из вторичного сырья»</vt:lpstr>
      <vt:lpstr>Презентация PowerPoint</vt:lpstr>
      <vt:lpstr>Презентация PowerPoint</vt:lpstr>
      <vt:lpstr>Цель проекта:</vt:lpstr>
      <vt:lpstr>Изучение литературы</vt:lpstr>
      <vt:lpstr>«Волшебная бумага»</vt:lpstr>
      <vt:lpstr>Презентация PowerPoint</vt:lpstr>
      <vt:lpstr>Виды  бумаги</vt:lpstr>
      <vt:lpstr>Презентация PowerPoint</vt:lpstr>
      <vt:lpstr>Презентация PowerPoint</vt:lpstr>
      <vt:lpstr>Презентация PowerPoint</vt:lpstr>
      <vt:lpstr>Изготовление бумаги в домашних условиях</vt:lpstr>
      <vt:lpstr>Презентация PowerPoint</vt:lpstr>
      <vt:lpstr>Вывод: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«Как устроено радио»</dc:title>
  <dc:creator>Елена</dc:creator>
  <cp:lastModifiedBy>EV_Serdyukova</cp:lastModifiedBy>
  <cp:revision>42</cp:revision>
  <cp:lastPrinted>2021-04-14T02:52:53Z</cp:lastPrinted>
  <dcterms:created xsi:type="dcterms:W3CDTF">2021-03-29T23:57:37Z</dcterms:created>
  <dcterms:modified xsi:type="dcterms:W3CDTF">2022-04-08T07:01:22Z</dcterms:modified>
</cp:coreProperties>
</file>