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6" r:id="rId2"/>
    <p:sldId id="275" r:id="rId3"/>
    <p:sldId id="280" r:id="rId4"/>
    <p:sldId id="274" r:id="rId5"/>
    <p:sldId id="272" r:id="rId6"/>
    <p:sldId id="261" r:id="rId7"/>
    <p:sldId id="266" r:id="rId8"/>
    <p:sldId id="269" r:id="rId9"/>
    <p:sldId id="268" r:id="rId10"/>
    <p:sldId id="278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3" d="100"/>
          <a:sy n="43" d="100"/>
        </p:scale>
        <p:origin x="-2082" y="-5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E6BFE-EEF2-4BE9-B337-CF3FE1FB5AC4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7D37D-085C-4BE0-8E54-B4F015A4FF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401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7D37D-085C-4BE0-8E54-B4F015A4FF71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5085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Оценить свои достижения.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7D37D-085C-4BE0-8E54-B4F015A4FF71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695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Подключены триггеры.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F0E482-D362-4EC8-852F-B9B241BA9D1B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738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Подключены</a:t>
            </a:r>
            <a:r>
              <a:rPr lang="ru-RU" baseline="0" dirty="0" smtClean="0"/>
              <a:t> триггеры.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4A0602-4BAD-46A1-8CD5-A929325CC6B8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382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Подключены</a:t>
            </a:r>
            <a:r>
              <a:rPr lang="ru-RU" baseline="0" dirty="0" smtClean="0"/>
              <a:t> триггеры.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7D37D-085C-4BE0-8E54-B4F015A4FF71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751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Подключены</a:t>
            </a:r>
            <a:r>
              <a:rPr lang="ru-RU" baseline="0" dirty="0" smtClean="0"/>
              <a:t> триггеры.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7D37D-085C-4BE0-8E54-B4F015A4FF71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218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Подключены</a:t>
            </a:r>
            <a:r>
              <a:rPr lang="ru-RU" baseline="0" dirty="0" smtClean="0"/>
              <a:t> триггеры.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7D37D-085C-4BE0-8E54-B4F015A4FF71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966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Подключены</a:t>
            </a:r>
            <a:r>
              <a:rPr lang="ru-RU" baseline="0" dirty="0" smtClean="0"/>
              <a:t> триггеры.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7D37D-085C-4BE0-8E54-B4F015A4FF71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039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Работа у доски.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7D37D-085C-4BE0-8E54-B4F015A4FF71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602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Физминутка.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7D37D-085C-4BE0-8E54-B4F015A4FF71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261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0327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212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458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42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92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026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40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172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117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742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545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A3FF1-EFD5-45CC-8F22-ED2E069A8A11}" type="datetimeFigureOut">
              <a:rPr lang="ru-RU" smtClean="0"/>
              <a:t>08.04.2022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32697-4EBC-44F9-BF13-0A202210153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84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ида\Desktop\0014-014-Rebus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645024"/>
            <a:ext cx="5658105" cy="23042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</a:rPr>
              <a:t>Математика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.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sz="3600" dirty="0" smtClean="0">
              <a:solidFill>
                <a:srgbClr val="FF0000"/>
              </a:solidFill>
            </a:endParaRPr>
          </a:p>
          <a:p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19100" y="26166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1975" y="4443209"/>
            <a:ext cx="4806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</a:rPr>
              <a:t>С</a:t>
            </a:r>
            <a:r>
              <a:rPr lang="ru-RU" sz="2000" b="1" i="1" dirty="0" smtClean="0">
                <a:solidFill>
                  <a:srgbClr val="FF0000"/>
                </a:solidFill>
              </a:rPr>
              <a:t>ложение и вычитание в пределах 20</a:t>
            </a:r>
            <a:br>
              <a:rPr lang="ru-RU" sz="2000" b="1" i="1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без перехода через десяток.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09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2357438" y="285750"/>
            <a:ext cx="43000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Разгадай ребусы</a:t>
            </a:r>
            <a:r>
              <a:rPr lang="ru-RU" sz="2400" i="1" dirty="0">
                <a:solidFill>
                  <a:srgbClr val="FF0000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0255" y="1600688"/>
            <a:ext cx="4255962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По  </a:t>
            </a:r>
            <a:r>
              <a:rPr lang="ru-RU" sz="8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2</a:t>
            </a:r>
            <a:r>
              <a:rPr lang="ru-RU" sz="72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  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64485" y="1571612"/>
            <a:ext cx="2786082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905">
                  <a:solidFill>
                    <a:schemeClr val="tx1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7</a:t>
            </a:r>
            <a:r>
              <a:rPr lang="ru-RU" sz="7200" b="1" dirty="0">
                <a:ln w="1905">
                  <a:solidFill>
                    <a:schemeClr val="tx1"/>
                  </a:solidFill>
                </a:ln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57752" y="4651848"/>
            <a:ext cx="392909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latin typeface="+mn-lt"/>
              </a:rPr>
              <a:t>100 лб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1441" y="4651848"/>
            <a:ext cx="3630542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40 а</a:t>
            </a:r>
          </a:p>
        </p:txBody>
      </p:sp>
    </p:spTree>
    <p:extLst>
      <p:ext uri="{BB962C8B-B14F-4D97-AF65-F5344CB8AC3E}">
        <p14:creationId xmlns:p14="http://schemas.microsoft.com/office/powerpoint/2010/main" val="100910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052736"/>
            <a:ext cx="74168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>
                <a:solidFill>
                  <a:srgbClr val="002060"/>
                </a:solidFill>
              </a:rPr>
              <a:t>Итог урока. 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i="1" dirty="0">
                <a:solidFill>
                  <a:srgbClr val="002060"/>
                </a:solidFill>
              </a:rPr>
              <a:t>– С чем познакомились сегодня на уроке?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i="1" dirty="0">
                <a:solidFill>
                  <a:srgbClr val="002060"/>
                </a:solidFill>
              </a:rPr>
              <a:t>– Все ли вам было понятно?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i="1" dirty="0">
                <a:solidFill>
                  <a:srgbClr val="002060"/>
                </a:solidFill>
              </a:rPr>
              <a:t>– Какое задание вызвало у вас затруднения?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i="1" dirty="0">
                <a:solidFill>
                  <a:srgbClr val="002060"/>
                </a:solidFill>
              </a:rPr>
              <a:t>– Что было самым интересным?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3200" i="1" dirty="0">
                <a:solidFill>
                  <a:srgbClr val="002060"/>
                </a:solidFill>
              </a:rPr>
              <a:t> 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97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496944" cy="2643182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Мы умные, мы дружные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Мы - внимательные</a:t>
            </a:r>
            <a:r>
              <a:rPr lang="ru-RU" sz="4000" b="1" dirty="0" smtClean="0">
                <a:solidFill>
                  <a:srgbClr val="FF0000"/>
                </a:solidFill>
              </a:rPr>
              <a:t>,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мы </a:t>
            </a:r>
            <a:r>
              <a:rPr lang="ru-RU" sz="4000" b="1" dirty="0" smtClean="0">
                <a:solidFill>
                  <a:srgbClr val="FF0000"/>
                </a:solidFill>
              </a:rPr>
              <a:t>– старательные.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</a:rPr>
              <a:t>Мы </a:t>
            </a:r>
            <a:r>
              <a:rPr lang="ru-RU" sz="4000" b="1" dirty="0" smtClean="0">
                <a:solidFill>
                  <a:srgbClr val="FF0000"/>
                </a:solidFill>
              </a:rPr>
              <a:t>в 1 </a:t>
            </a:r>
            <a:r>
              <a:rPr lang="ru-RU" sz="4000" b="1" dirty="0">
                <a:solidFill>
                  <a:srgbClr val="FF0000"/>
                </a:solidFill>
              </a:rPr>
              <a:t>классе </a:t>
            </a:r>
            <a:r>
              <a:rPr lang="ru-RU" sz="4000" b="1" dirty="0" smtClean="0">
                <a:solidFill>
                  <a:srgbClr val="FF0000"/>
                </a:solidFill>
              </a:rPr>
              <a:t>учимся и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всё </a:t>
            </a:r>
            <a:r>
              <a:rPr lang="ru-RU" sz="4000" b="1" dirty="0">
                <a:solidFill>
                  <a:srgbClr val="FF0000"/>
                </a:solidFill>
              </a:rPr>
              <a:t>у нас получится!</a:t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Picture 6" descr="D:\Картинки\школа\кееип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921125"/>
            <a:ext cx="263207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967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755650" y="2492375"/>
            <a:ext cx="1368425" cy="16557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0" b="1" dirty="0" smtClean="0"/>
              <a:t>6</a:t>
            </a:r>
            <a:endParaRPr lang="ru-RU" sz="8000" b="1" dirty="0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2843213" y="2492375"/>
            <a:ext cx="1368425" cy="16557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0" b="1" dirty="0" smtClean="0"/>
              <a:t>8</a:t>
            </a:r>
            <a:endParaRPr lang="ru-RU" sz="8000" b="1" dirty="0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4859338" y="2492375"/>
            <a:ext cx="1368425" cy="16557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0" b="1" dirty="0" smtClean="0"/>
              <a:t>13</a:t>
            </a:r>
            <a:endParaRPr lang="ru-RU" sz="8000" b="1" dirty="0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6877050" y="2492375"/>
            <a:ext cx="1368425" cy="16557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8000" b="1" dirty="0" smtClean="0"/>
              <a:t>9</a:t>
            </a:r>
            <a:endParaRPr lang="ru-RU" sz="8000" b="1" dirty="0"/>
          </a:p>
        </p:txBody>
      </p:sp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9704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Минутка чистописания</a:t>
            </a:r>
            <a:r>
              <a:rPr lang="ru-RU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ru-RU" dirty="0" smtClean="0">
                <a:latin typeface="+mn-lt"/>
                <a:cs typeface="Arial" panose="020B0604020202020204" pitchFamily="34" charset="0"/>
              </a:rPr>
            </a:br>
            <a:r>
              <a:rPr lang="ru-RU" dirty="0">
                <a:latin typeface="+mn-lt"/>
                <a:cs typeface="Arial" panose="020B0604020202020204" pitchFamily="34" charset="0"/>
              </a:rPr>
              <a:t>-</a:t>
            </a:r>
            <a:r>
              <a:rPr lang="ru-RU" sz="3200" dirty="0" smtClean="0">
                <a:latin typeface="+mn-lt"/>
                <a:cs typeface="Arial" panose="020B0604020202020204" pitchFamily="34" charset="0"/>
              </a:rPr>
              <a:t>Найди лишнее число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571500" y="5500688"/>
            <a:ext cx="78169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ru-RU" sz="2800" b="1" i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Расскажите, всё что вы  знаете о числе </a:t>
            </a:r>
            <a:r>
              <a:rPr kumimoji="0" lang="ru-RU" sz="2800" b="1" i="1" dirty="0" smtClean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13?</a:t>
            </a:r>
            <a:endParaRPr kumimoji="0" lang="ru-RU" sz="2800" b="1" i="1" dirty="0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1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44444E-6 1.85185E-6 C 0.00225 0.03472 -0.00261 0.07083 0.00503 0.10486 C 0.00659 0.11226 0.00677 0.11851 0.00989 0.125 C 0.0118 0.13379 0.01302 0.14282 0.01493 0.15162 C 0.01562 0.15509 0.01753 0.16157 0.01753 0.16157 C 0.01666 0.30648 0.04809 0.45902 0.01371 0.59652 C 0.01406 0.6493 0.01423 0.70208 0.01493 0.75486 C 0.0151 0.76319 0.01562 0.77152 0.01614 0.77986 C 0.0184 0.81875 0.02343 0.81157 0.04878 0.81157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C 0.00087 0.04792 -0.00191 0.08287 0.00885 0.125 C 0.00938 0.2338 -0.00365 0.33935 0.0151 0.44329 C 0.01389 0.46412 0.01597 0.47199 0.01754 0.49167 C 0.01788 0.60555 0.0191 0.71944 0.01875 0.83333 C 0.01875 0.83333 0.03507 0.90486 0.03507 0.90486 " pathEditMode="relative" ptsTypes="fffffA">
                                      <p:cBhvr>
                                        <p:cTn id="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2.59259E-6 C -0.00086 0.02708 -0.00226 0.05208 -0.00504 0.07847 C -0.004 0.23912 -0.01077 0.23218 0.00504 0.32662 C 0.00591 0.34722 0.00573 0.36782 0.00747 0.38843 C 0.00903 0.40648 0.0158 0.42778 0.01997 0.44514 C 0.02188 0.46412 0.02223 0.48426 0.02865 0.50162 C 0.0323 0.52292 0.02796 0.4956 0.03125 0.54005 C 0.03282 0.56181 0.03299 0.55486 0.03629 0.57176 C 0.0382 0.58148 0.0382 0.5919 0.03994 0.60162 C 0.04167 0.61134 0.04497 0.61921 0.0474 0.62847 C 0.0507 0.6412 0.05035 0.65463 0.05504 0.66667 C 0.0573 0.68472 0.0573 0.70579 0.06494 0.72176 C 0.06685 0.73426 0.06893 0.74537 0.06997 0.75833 C 0.06893 0.79167 0.0757 0.9 0.06372 0.9 " pathEditMode="relative" ptsTypes="fffffffffffffA">
                                      <p:cBhvr>
                                        <p:cTn id="10" dur="2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07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6" grpId="0" animBg="1"/>
      <p:bldP spid="30727" grpId="0" animBg="1"/>
      <p:bldP spid="30728" grpId="0" animBg="1"/>
      <p:bldP spid="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19100" y="1493837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/>
              <a:t>Увеличьте на </a:t>
            </a:r>
            <a:r>
              <a:rPr lang="ru-RU" b="1" dirty="0">
                <a:solidFill>
                  <a:srgbClr val="FF0000"/>
                </a:solidFill>
              </a:rPr>
              <a:t>1</a:t>
            </a:r>
            <a:r>
              <a:rPr lang="ru-RU" dirty="0" smtClean="0"/>
              <a:t> </a:t>
            </a:r>
            <a:r>
              <a:rPr lang="ru-RU" dirty="0"/>
              <a:t>числа: 11, 15, </a:t>
            </a:r>
            <a:r>
              <a:rPr lang="ru-RU" dirty="0" smtClean="0"/>
              <a:t>17,18.</a:t>
            </a: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r>
              <a:rPr lang="ru-RU" dirty="0"/>
              <a:t>Уменьшите на </a:t>
            </a:r>
            <a:r>
              <a:rPr lang="ru-RU" b="1" dirty="0">
                <a:solidFill>
                  <a:srgbClr val="FF0000"/>
                </a:solidFill>
              </a:rPr>
              <a:t>1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числа:10,11,13,15</a:t>
            </a: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b="1" dirty="0"/>
          </a:p>
          <a:p>
            <a:pPr>
              <a:buFontTx/>
              <a:buChar char="-"/>
            </a:pPr>
            <a:r>
              <a:rPr lang="ru-RU" dirty="0"/>
              <a:t>Назовите соседей числа: </a:t>
            </a:r>
            <a:r>
              <a:rPr lang="ru-RU" b="1" dirty="0">
                <a:solidFill>
                  <a:srgbClr val="FF0000"/>
                </a:solidFill>
              </a:rPr>
              <a:t>15, 18,11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066800" y="2286000"/>
            <a:ext cx="9906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12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2057400" y="2286000"/>
            <a:ext cx="9906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16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048000" y="2286000"/>
            <a:ext cx="9906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18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038600" y="2286000"/>
            <a:ext cx="9906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19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914400" y="3810000"/>
            <a:ext cx="9906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905000" y="3810000"/>
            <a:ext cx="9906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10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2895600" y="3810000"/>
            <a:ext cx="9906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12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3886200" y="3810000"/>
            <a:ext cx="9906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14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990600" y="5562600"/>
            <a:ext cx="1981200" cy="914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14 и 16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3733800" y="5562600"/>
            <a:ext cx="2057400" cy="914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17 и 19</a:t>
            </a: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6400800" y="5562600"/>
            <a:ext cx="1981200" cy="914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10 и 12</a:t>
            </a:r>
          </a:p>
        </p:txBody>
      </p:sp>
    </p:spTree>
    <p:extLst>
      <p:ext uri="{BB962C8B-B14F-4D97-AF65-F5344CB8AC3E}">
        <p14:creationId xmlns:p14="http://schemas.microsoft.com/office/powerpoint/2010/main" val="226530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  <p:bldP spid="10253" grpId="0" animBg="1"/>
      <p:bldP spid="102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videouroki.net/videouroki/conspekty/math1/33-numieratsiia-chisiel-ot-11-do-20-nazvaniie-obrazovaniie-chtieniie-i-zapis.files/image00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077" y="601216"/>
            <a:ext cx="1572756" cy="2383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videouroki.net/videouroki/conspekty/math1/33-numieratsiia-chisiel-ot-11-do-20-nazvaniie-obrazovaniie-chtieniie-i-zapis.files/image00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774" y="659681"/>
            <a:ext cx="1572756" cy="2328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videouroki.net/videouroki/conspekty/math1/33-numieratsiia-chisiel-ot-11-do-20-nazvaniie-obrazovaniie-chtieniie-i-zapis.files/image00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59682"/>
            <a:ext cx="1572756" cy="219325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65166" y="3284984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3236" y="3284983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3806" y="3284982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637" y="4302081"/>
            <a:ext cx="2334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10  + 1 = 11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13442" y="4302081"/>
            <a:ext cx="2334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10  + 3 = 13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93400" y="4292289"/>
            <a:ext cx="2334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10  + 2 = 12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8" name="Рисунок 17" descr="https://videouroki.net/videouroki/conspekty/math1/33-numieratsiia-chisiel-ot-11-do-20-nazvaniie-obrazovaniie-chtieniie-i-zapis.files/image00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2" r="37468" b="71179"/>
          <a:stretch/>
        </p:blipFill>
        <p:spPr bwMode="auto">
          <a:xfrm>
            <a:off x="4090858" y="135841"/>
            <a:ext cx="769174" cy="2644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https://videouroki.net/videouroki/conspekty/math1/33-numieratsiia-chisiel-ot-11-do-20-nazvaniie-obrazovaniie-chtieniie-i-zapis.files/image00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39" b="60553"/>
          <a:stretch/>
        </p:blipFill>
        <p:spPr bwMode="auto">
          <a:xfrm>
            <a:off x="7423833" y="386771"/>
            <a:ext cx="1036599" cy="2393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https://videouroki.net/videouroki/conspekty/math1/33-numieratsiia-chisiel-ot-11-do-20-nazvaniie-obrazovaniie-chtieniie-i-zapis.files/image00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2" r="41798" b="71179"/>
          <a:stretch/>
        </p:blipFill>
        <p:spPr bwMode="auto">
          <a:xfrm>
            <a:off x="1550181" y="208354"/>
            <a:ext cx="404173" cy="249955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2195736" y="81498"/>
            <a:ext cx="36552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Практическая   работа.</a:t>
            </a:r>
          </a:p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3819" y="5281482"/>
            <a:ext cx="72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числе одиннадцать один десяток и одна </a:t>
            </a:r>
            <a:r>
              <a:rPr lang="ru-RU" sz="2400" dirty="0" smtClean="0"/>
              <a:t>единица,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числе </a:t>
            </a:r>
            <a:r>
              <a:rPr lang="ru-RU" sz="2400" dirty="0" smtClean="0"/>
              <a:t>двенадцать </a:t>
            </a:r>
            <a:r>
              <a:rPr lang="ru-RU" sz="2400" dirty="0"/>
              <a:t>один десяток и </a:t>
            </a:r>
            <a:r>
              <a:rPr lang="ru-RU" sz="2400" dirty="0" smtClean="0"/>
              <a:t>две  единицы, </a:t>
            </a:r>
            <a:endParaRPr lang="ru-RU" sz="2400" dirty="0"/>
          </a:p>
          <a:p>
            <a:r>
              <a:rPr lang="ru-RU" sz="2400" dirty="0"/>
              <a:t>В числе </a:t>
            </a:r>
            <a:r>
              <a:rPr lang="ru-RU" sz="2400" dirty="0" smtClean="0"/>
              <a:t>тринадцать </a:t>
            </a:r>
            <a:r>
              <a:rPr lang="ru-RU" sz="2400" dirty="0"/>
              <a:t>один десяток и </a:t>
            </a:r>
            <a:r>
              <a:rPr lang="ru-RU" sz="2400" dirty="0" smtClean="0"/>
              <a:t>три единицы.</a:t>
            </a:r>
            <a:endParaRPr lang="ru-RU" sz="2400" dirty="0"/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256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videouroki.net/videouroki/conspekty/math1/33-numieratsiia-chisiel-ot-11-do-20-nazvaniie-obrazovaniie-chtieniie-i-zapis.files/image00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07" y="920335"/>
            <a:ext cx="1572756" cy="177791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935615" y="1035605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+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3096" y="4499383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12  + 2 = 14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0582" y="3427041"/>
            <a:ext cx="85404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Двенадцать </a:t>
            </a:r>
            <a:r>
              <a:rPr lang="ru-RU" sz="2800" dirty="0">
                <a:solidFill>
                  <a:srgbClr val="002060"/>
                </a:solidFill>
              </a:rPr>
              <a:t>это один десяток и две единицы. Нам надо  к двум единицам  прибавить две единицы. </a:t>
            </a:r>
          </a:p>
        </p:txBody>
      </p:sp>
      <p:grpSp>
        <p:nvGrpSpPr>
          <p:cNvPr id="13" name="Group 55"/>
          <p:cNvGrpSpPr>
            <a:grpSpLocks/>
          </p:cNvGrpSpPr>
          <p:nvPr/>
        </p:nvGrpSpPr>
        <p:grpSpPr bwMode="auto">
          <a:xfrm rot="10800000">
            <a:off x="1073351" y="5178089"/>
            <a:ext cx="1103597" cy="304582"/>
            <a:chOff x="624" y="3024"/>
            <a:chExt cx="384" cy="240"/>
          </a:xfrm>
        </p:grpSpPr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H="1">
              <a:off x="624" y="3024"/>
              <a:ext cx="192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816" y="3024"/>
              <a:ext cx="192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561536" y="81498"/>
            <a:ext cx="37467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Практическая   работа.</a:t>
            </a:r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1" name="Рисунок 20" descr="https://videouroki.net/videouroki/conspekty/math1/33-numieratsiia-chisiel-ot-11-do-20-nazvaniie-obrazovaniie-chtieniie-i-zapis.files/image00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2" r="37468" b="71179"/>
          <a:stretch/>
        </p:blipFill>
        <p:spPr bwMode="auto">
          <a:xfrm>
            <a:off x="1792362" y="558551"/>
            <a:ext cx="769174" cy="2050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s://videouroki.net/videouroki/conspekty/math1/33-numieratsiia-chisiel-ot-11-do-20-nazvaniie-obrazovaniie-chtieniie-i-zapis.files/image00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72" r="37468" b="71179"/>
          <a:stretch/>
        </p:blipFill>
        <p:spPr bwMode="auto">
          <a:xfrm>
            <a:off x="3857111" y="558551"/>
            <a:ext cx="769174" cy="198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159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videouroki.net/videouroki/conspekty/math1/33-numieratsiia-chisiel-ot-11-do-20-nazvaniie-obrazovaniie-chtieniie-i-zapis.files/image00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 b="60553"/>
          <a:stretch/>
        </p:blipFill>
        <p:spPr bwMode="auto">
          <a:xfrm>
            <a:off x="1857585" y="791099"/>
            <a:ext cx="1562286" cy="22716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210922" y="3136612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15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9532" y="3715557"/>
            <a:ext cx="85329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Пятнадцать - это один десяток и пять единиц. И нам надо вычесть пять </a:t>
            </a:r>
            <a:r>
              <a:rPr lang="ru-RU" sz="2400" dirty="0" smtClean="0">
                <a:solidFill>
                  <a:srgbClr val="002060"/>
                </a:solidFill>
              </a:rPr>
              <a:t>единиц  </a:t>
            </a:r>
            <a:r>
              <a:rPr lang="ru-RU" sz="2400" dirty="0">
                <a:solidFill>
                  <a:srgbClr val="002060"/>
                </a:solidFill>
              </a:rPr>
              <a:t>или </a:t>
            </a:r>
            <a:r>
              <a:rPr lang="ru-RU" sz="2400" dirty="0" smtClean="0">
                <a:solidFill>
                  <a:srgbClr val="002060"/>
                </a:solidFill>
              </a:rPr>
              <a:t>число пять. Останется </a:t>
            </a:r>
            <a:r>
              <a:rPr lang="ru-RU" sz="2400" dirty="0">
                <a:solidFill>
                  <a:srgbClr val="002060"/>
                </a:solidFill>
              </a:rPr>
              <a:t>один десяток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или просто число </a:t>
            </a:r>
            <a:r>
              <a:rPr lang="ru-RU" sz="2400" dirty="0" smtClean="0">
                <a:solidFill>
                  <a:srgbClr val="002060"/>
                </a:solidFill>
              </a:rPr>
              <a:t>десять.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Значит</a:t>
            </a:r>
            <a:r>
              <a:rPr lang="ru-RU" sz="2400" dirty="0">
                <a:solidFill>
                  <a:srgbClr val="002060"/>
                </a:solidFill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8595" y="5285217"/>
            <a:ext cx="31245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15- 5 =  10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https://videouroki.net/videouroki/conspekty/math1/33-numieratsiia-chisiel-ot-11-do-20-nazvaniie-obrazovaniie-chtieniie-i-zapis.files/image00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 b="60553"/>
          <a:stretch/>
        </p:blipFill>
        <p:spPr bwMode="auto">
          <a:xfrm>
            <a:off x="4716014" y="779551"/>
            <a:ext cx="1584177" cy="228324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977934" y="956440"/>
            <a:ext cx="9001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>
                <a:solidFill>
                  <a:srgbClr val="FF0000"/>
                </a:solidFill>
              </a:rPr>
              <a:t>-</a:t>
            </a:r>
            <a:endParaRPr lang="ru-RU" sz="115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37495" y="299662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5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https://videouroki.net/videouroki/conspekty/math1/33-numieratsiia-chisiel-ot-11-do-20-nazvaniie-obrazovaniie-chtieniie-i-zapis.files/image003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5" r="63351" b="60119"/>
          <a:stretch/>
        </p:blipFill>
        <p:spPr bwMode="auto">
          <a:xfrm>
            <a:off x="359532" y="1035604"/>
            <a:ext cx="1851390" cy="202719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2195736" y="81498"/>
            <a:ext cx="36552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Практическая   работа.</a:t>
            </a:r>
          </a:p>
          <a:p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57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videouroki.net/videouroki/conspekty/math1/33-numieratsiia-chisiel-ot-11-do-20-nazvaniie-obrazovaniie-chtieniie-i-zapis.files/image003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8" r="63351" b="60119"/>
          <a:stretch/>
        </p:blipFill>
        <p:spPr bwMode="auto">
          <a:xfrm>
            <a:off x="571375" y="931715"/>
            <a:ext cx="2089849" cy="2132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videouroki.net/videouroki/conspekty/math1/33-numieratsiia-chisiel-ot-11-do-20-nazvaniie-obrazovaniie-chtieniie-i-zapis.files/image00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5000" b="60553"/>
          <a:stretch/>
        </p:blipFill>
        <p:spPr bwMode="auto">
          <a:xfrm>
            <a:off x="2242543" y="661655"/>
            <a:ext cx="1901397" cy="2402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videouroki.net/videouroki/conspekty/math1/33-numieratsiia-chisiel-ot-11-do-20-nazvaniie-obrazovaniie-chtieniie-i-zapis.files/image003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3" t="3258" r="67163" b="56861"/>
          <a:stretch/>
        </p:blipFill>
        <p:spPr bwMode="auto">
          <a:xfrm>
            <a:off x="6084168" y="1035605"/>
            <a:ext cx="1224136" cy="202821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73405" y="3517187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Пятнадцать </a:t>
            </a:r>
            <a:r>
              <a:rPr lang="ru-RU" sz="2800" dirty="0">
                <a:solidFill>
                  <a:srgbClr val="002060"/>
                </a:solidFill>
              </a:rPr>
              <a:t>– это один десяток и </a:t>
            </a:r>
            <a:r>
              <a:rPr lang="ru-RU" sz="2800" dirty="0" smtClean="0">
                <a:solidFill>
                  <a:srgbClr val="002060"/>
                </a:solidFill>
              </a:rPr>
              <a:t>пять  единиц. </a:t>
            </a:r>
            <a:r>
              <a:rPr lang="ru-RU" sz="2800" dirty="0">
                <a:solidFill>
                  <a:srgbClr val="002060"/>
                </a:solidFill>
              </a:rPr>
              <a:t>Нам надо вычесть один десяток. Останется </a:t>
            </a:r>
            <a:r>
              <a:rPr lang="ru-RU" sz="2800" dirty="0" smtClean="0">
                <a:solidFill>
                  <a:srgbClr val="002060"/>
                </a:solidFill>
              </a:rPr>
              <a:t>пять  единиц </a:t>
            </a:r>
            <a:r>
              <a:rPr lang="ru-RU" sz="2800" dirty="0">
                <a:solidFill>
                  <a:srgbClr val="002060"/>
                </a:solidFill>
              </a:rPr>
              <a:t>или просто число </a:t>
            </a:r>
            <a:r>
              <a:rPr lang="ru-RU" sz="2800" dirty="0" smtClean="0">
                <a:solidFill>
                  <a:srgbClr val="002060"/>
                </a:solidFill>
              </a:rPr>
              <a:t>пять.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0052" y="931715"/>
            <a:ext cx="122413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>
                <a:solidFill>
                  <a:srgbClr val="FF0000"/>
                </a:solidFill>
              </a:rPr>
              <a:t>-</a:t>
            </a:r>
            <a:endParaRPr lang="ru-RU" sz="115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585" y="4903173"/>
            <a:ext cx="29674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15- 10 = 5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81498"/>
            <a:ext cx="36552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Практическая   работа.</a:t>
            </a:r>
          </a:p>
          <a:p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79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208613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Нам надо из шести единиц вычесть четыре единицы. 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Также с устным объяснением решаем </a:t>
            </a:r>
            <a:r>
              <a:rPr lang="ru-RU" sz="2400" dirty="0">
                <a:solidFill>
                  <a:srgbClr val="002060"/>
                </a:solidFill>
              </a:rPr>
              <a:t>и </a:t>
            </a:r>
            <a:r>
              <a:rPr lang="ru-RU" sz="2400" dirty="0" smtClean="0">
                <a:solidFill>
                  <a:srgbClr val="002060"/>
                </a:solidFill>
              </a:rPr>
              <a:t>следующие  примеры.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792514"/>
            <a:ext cx="197842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16-4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15-2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17-7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18-10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1676" y="768942"/>
            <a:ext cx="173637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12+1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14+3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13+2</a:t>
            </a:r>
          </a:p>
          <a:p>
            <a:r>
              <a:rPr lang="ru-RU" sz="6000" b="1" dirty="0" smtClean="0">
                <a:solidFill>
                  <a:srgbClr val="002060"/>
                </a:solidFill>
              </a:rPr>
              <a:t>10+5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6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324</Words>
  <Application>Microsoft Office PowerPoint</Application>
  <PresentationFormat>Экран (4:3)</PresentationFormat>
  <Paragraphs>95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Мы умные, мы дружные Мы - внимательные,  мы – старательные. Мы в 1 классе учимся и всё у нас получится! </vt:lpstr>
      <vt:lpstr>Минутка чистописания -Найди лишнее число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лида</dc:creator>
  <cp:lastModifiedBy>48</cp:lastModifiedBy>
  <cp:revision>33</cp:revision>
  <dcterms:created xsi:type="dcterms:W3CDTF">2018-07-18T07:48:44Z</dcterms:created>
  <dcterms:modified xsi:type="dcterms:W3CDTF">2022-04-07T21:17:57Z</dcterms:modified>
</cp:coreProperties>
</file>