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70" r:id="rId3"/>
    <p:sldId id="301" r:id="rId4"/>
    <p:sldId id="294" r:id="rId5"/>
    <p:sldId id="272" r:id="rId6"/>
    <p:sldId id="295" r:id="rId7"/>
    <p:sldId id="273" r:id="rId8"/>
    <p:sldId id="296" r:id="rId9"/>
    <p:sldId id="297" r:id="rId10"/>
    <p:sldId id="274" r:id="rId11"/>
    <p:sldId id="289" r:id="rId12"/>
    <p:sldId id="262" r:id="rId13"/>
    <p:sldId id="287" r:id="rId14"/>
    <p:sldId id="288" r:id="rId15"/>
    <p:sldId id="299" r:id="rId16"/>
    <p:sldId id="298" r:id="rId17"/>
    <p:sldId id="302" r:id="rId18"/>
    <p:sldId id="300" r:id="rId19"/>
    <p:sldId id="268" r:id="rId20"/>
    <p:sldId id="304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74" autoAdjust="0"/>
  </p:normalViewPr>
  <p:slideViewPr>
    <p:cSldViewPr>
      <p:cViewPr>
        <p:scale>
          <a:sx n="80" d="100"/>
          <a:sy n="80" d="100"/>
        </p:scale>
        <p:origin x="-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21256-7239-4559-9268-12BC454F56C0}" type="doc">
      <dgm:prSet loTypeId="urn:microsoft.com/office/officeart/2009/3/layout/RandomtoResultProcess" loCatId="process" qsTypeId="urn:microsoft.com/office/officeart/2005/8/quickstyle/3d9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69F5F15-4C3A-425B-8329-29FFA173634E}">
      <dgm:prSet phldrT="[Текст]" custT="1"/>
      <dgm:spPr/>
      <dgm:t>
        <a:bodyPr/>
        <a:lstStyle/>
        <a:p>
          <a:endParaRPr lang="ru-RU" sz="2800" b="1" cap="none" spc="0" dirty="0" smtClean="0">
            <a:ln w="12700">
              <a:solidFill>
                <a:srgbClr val="002060"/>
              </a:solidFill>
              <a:prstDash val="solid"/>
            </a:ln>
            <a:solidFill>
              <a:srgbClr val="7030A0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  <a:p>
          <a:endParaRPr lang="ru-RU" sz="2800" b="1" cap="none" spc="0" dirty="0" smtClean="0">
            <a:ln w="12700">
              <a:solidFill>
                <a:srgbClr val="002060"/>
              </a:solidFill>
              <a:prstDash val="solid"/>
            </a:ln>
            <a:solidFill>
              <a:srgbClr val="7030A0"/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endParaRPr>
        </a:p>
        <a:p>
          <a:r>
            <a:rPr lang="ru-RU" sz="3600" b="1" cap="none" spc="0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Спасибо</a:t>
          </a:r>
          <a:r>
            <a:rPr lang="ru-RU" sz="4000" b="1" cap="none" spc="0" dirty="0" smtClean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 за внимание</a:t>
          </a:r>
        </a:p>
        <a:p>
          <a:r>
            <a:rPr lang="ru-RU" sz="3700" dirty="0" smtClean="0"/>
            <a:t>     </a:t>
          </a:r>
          <a:endParaRPr lang="ru-RU" sz="3700" dirty="0"/>
        </a:p>
      </dgm:t>
    </dgm:pt>
    <dgm:pt modelId="{4924F455-C02B-4FDA-B422-E41197B76F6B}" type="parTrans" cxnId="{4E9EDDCE-755B-42DF-8F54-9A0DD4A21631}">
      <dgm:prSet/>
      <dgm:spPr/>
      <dgm:t>
        <a:bodyPr/>
        <a:lstStyle/>
        <a:p>
          <a:endParaRPr lang="ru-RU"/>
        </a:p>
      </dgm:t>
    </dgm:pt>
    <dgm:pt modelId="{EF44C29A-F492-43E7-AFC2-3612EDCDD2D5}" type="sibTrans" cxnId="{4E9EDDCE-755B-42DF-8F54-9A0DD4A21631}">
      <dgm:prSet/>
      <dgm:spPr/>
      <dgm:t>
        <a:bodyPr/>
        <a:lstStyle/>
        <a:p>
          <a:endParaRPr lang="ru-RU"/>
        </a:p>
      </dgm:t>
    </dgm:pt>
    <dgm:pt modelId="{40BE9A4A-8211-446D-BE32-31C1679B49DC}" type="pres">
      <dgm:prSet presAssocID="{35021256-7239-4559-9268-12BC454F56C0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3E0C0F9-74D3-45F7-9CD6-67774A48E866}" type="pres">
      <dgm:prSet presAssocID="{069F5F15-4C3A-425B-8329-29FFA173634E}" presName="chaos" presStyleCnt="0"/>
      <dgm:spPr/>
    </dgm:pt>
    <dgm:pt modelId="{3D9568E9-A3CC-4BD2-9F24-E9311673D5A0}" type="pres">
      <dgm:prSet presAssocID="{069F5F15-4C3A-425B-8329-29FFA173634E}" presName="parTx1" presStyleLbl="revTx" presStyleIdx="0" presStyleCnt="1"/>
      <dgm:spPr/>
      <dgm:t>
        <a:bodyPr/>
        <a:lstStyle/>
        <a:p>
          <a:endParaRPr lang="ru-RU"/>
        </a:p>
      </dgm:t>
    </dgm:pt>
    <dgm:pt modelId="{BE5B4356-3A98-4486-983E-BB0738CAC916}" type="pres">
      <dgm:prSet presAssocID="{069F5F15-4C3A-425B-8329-29FFA173634E}" presName="c1" presStyleLbl="node1" presStyleIdx="0" presStyleCnt="18"/>
      <dgm:spPr/>
    </dgm:pt>
    <dgm:pt modelId="{00AEF49A-8530-4843-8D19-512FB147FE9C}" type="pres">
      <dgm:prSet presAssocID="{069F5F15-4C3A-425B-8329-29FFA173634E}" presName="c2" presStyleLbl="node1" presStyleIdx="1" presStyleCnt="18"/>
      <dgm:spPr/>
    </dgm:pt>
    <dgm:pt modelId="{D043128A-0247-4DAB-931E-6C7C85D1982E}" type="pres">
      <dgm:prSet presAssocID="{069F5F15-4C3A-425B-8329-29FFA173634E}" presName="c3" presStyleLbl="node1" presStyleIdx="2" presStyleCnt="18"/>
      <dgm:spPr/>
    </dgm:pt>
    <dgm:pt modelId="{82AB41DD-2E40-427D-8B50-B09FC29899D0}" type="pres">
      <dgm:prSet presAssocID="{069F5F15-4C3A-425B-8329-29FFA173634E}" presName="c4" presStyleLbl="node1" presStyleIdx="3" presStyleCnt="18"/>
      <dgm:spPr/>
    </dgm:pt>
    <dgm:pt modelId="{38E267A8-76E8-460B-A0F6-A5142CA6489E}" type="pres">
      <dgm:prSet presAssocID="{069F5F15-4C3A-425B-8329-29FFA173634E}" presName="c5" presStyleLbl="node1" presStyleIdx="4" presStyleCnt="18"/>
      <dgm:spPr/>
    </dgm:pt>
    <dgm:pt modelId="{A5312A69-FBC2-454C-97CD-068C5139172A}" type="pres">
      <dgm:prSet presAssocID="{069F5F15-4C3A-425B-8329-29FFA173634E}" presName="c6" presStyleLbl="node1" presStyleIdx="5" presStyleCnt="18"/>
      <dgm:spPr/>
    </dgm:pt>
    <dgm:pt modelId="{887BE689-212D-4ADE-8A23-466F652D8106}" type="pres">
      <dgm:prSet presAssocID="{069F5F15-4C3A-425B-8329-29FFA173634E}" presName="c7" presStyleLbl="node1" presStyleIdx="6" presStyleCnt="18"/>
      <dgm:spPr/>
    </dgm:pt>
    <dgm:pt modelId="{D68B83B8-04FA-47DB-9789-21A63E04428F}" type="pres">
      <dgm:prSet presAssocID="{069F5F15-4C3A-425B-8329-29FFA173634E}" presName="c8" presStyleLbl="node1" presStyleIdx="7" presStyleCnt="18"/>
      <dgm:spPr/>
    </dgm:pt>
    <dgm:pt modelId="{CC91704A-9D15-493A-A667-F54F3841D3C7}" type="pres">
      <dgm:prSet presAssocID="{069F5F15-4C3A-425B-8329-29FFA173634E}" presName="c9" presStyleLbl="node1" presStyleIdx="8" presStyleCnt="18"/>
      <dgm:spPr/>
    </dgm:pt>
    <dgm:pt modelId="{F9BFD1BB-B8B1-4045-957E-D4EC685BA0EA}" type="pres">
      <dgm:prSet presAssocID="{069F5F15-4C3A-425B-8329-29FFA173634E}" presName="c10" presStyleLbl="node1" presStyleIdx="9" presStyleCnt="18"/>
      <dgm:spPr/>
    </dgm:pt>
    <dgm:pt modelId="{E76A4CCA-C0D6-4ECA-BC35-CAB1D118BDE3}" type="pres">
      <dgm:prSet presAssocID="{069F5F15-4C3A-425B-8329-29FFA173634E}" presName="c11" presStyleLbl="node1" presStyleIdx="10" presStyleCnt="18"/>
      <dgm:spPr/>
    </dgm:pt>
    <dgm:pt modelId="{FBE3CE27-C83F-46BE-B503-8BCCF54FF5BC}" type="pres">
      <dgm:prSet presAssocID="{069F5F15-4C3A-425B-8329-29FFA173634E}" presName="c12" presStyleLbl="node1" presStyleIdx="11" presStyleCnt="18"/>
      <dgm:spPr/>
    </dgm:pt>
    <dgm:pt modelId="{1716BFAB-05BA-44F6-9171-9D48A3DAF0BC}" type="pres">
      <dgm:prSet presAssocID="{069F5F15-4C3A-425B-8329-29FFA173634E}" presName="c13" presStyleLbl="node1" presStyleIdx="12" presStyleCnt="18"/>
      <dgm:spPr/>
    </dgm:pt>
    <dgm:pt modelId="{A122C18A-67D6-401B-8809-56867DC602E4}" type="pres">
      <dgm:prSet presAssocID="{069F5F15-4C3A-425B-8329-29FFA173634E}" presName="c14" presStyleLbl="node1" presStyleIdx="13" presStyleCnt="18"/>
      <dgm:spPr/>
    </dgm:pt>
    <dgm:pt modelId="{AE945FC1-456A-4C17-BDD9-995B895BC903}" type="pres">
      <dgm:prSet presAssocID="{069F5F15-4C3A-425B-8329-29FFA173634E}" presName="c15" presStyleLbl="node1" presStyleIdx="14" presStyleCnt="18"/>
      <dgm:spPr/>
    </dgm:pt>
    <dgm:pt modelId="{9BD97B19-E5E7-4BB3-9EFD-5AB96A86DA20}" type="pres">
      <dgm:prSet presAssocID="{069F5F15-4C3A-425B-8329-29FFA173634E}" presName="c16" presStyleLbl="node1" presStyleIdx="15" presStyleCnt="18"/>
      <dgm:spPr/>
    </dgm:pt>
    <dgm:pt modelId="{20664659-C915-4ABC-B1B2-4383B1439711}" type="pres">
      <dgm:prSet presAssocID="{069F5F15-4C3A-425B-8329-29FFA173634E}" presName="c17" presStyleLbl="node1" presStyleIdx="16" presStyleCnt="18"/>
      <dgm:spPr/>
    </dgm:pt>
    <dgm:pt modelId="{CFFE58E1-9969-4E07-BC6A-1BDD7AFDA4AE}" type="pres">
      <dgm:prSet presAssocID="{069F5F15-4C3A-425B-8329-29FFA173634E}" presName="c18" presStyleLbl="node1" presStyleIdx="17" presStyleCnt="18"/>
      <dgm:spPr/>
    </dgm:pt>
  </dgm:ptLst>
  <dgm:cxnLst>
    <dgm:cxn modelId="{D45C81E7-CAF7-4DD9-8A9C-ACABFBC0A336}" type="presOf" srcId="{35021256-7239-4559-9268-12BC454F56C0}" destId="{40BE9A4A-8211-446D-BE32-31C1679B49DC}" srcOrd="0" destOrd="0" presId="urn:microsoft.com/office/officeart/2009/3/layout/RandomtoResultProcess"/>
    <dgm:cxn modelId="{5C408732-45D2-431E-ACE6-9D02F48A2C9F}" type="presOf" srcId="{069F5F15-4C3A-425B-8329-29FFA173634E}" destId="{3D9568E9-A3CC-4BD2-9F24-E9311673D5A0}" srcOrd="0" destOrd="0" presId="urn:microsoft.com/office/officeart/2009/3/layout/RandomtoResultProcess"/>
    <dgm:cxn modelId="{4E9EDDCE-755B-42DF-8F54-9A0DD4A21631}" srcId="{35021256-7239-4559-9268-12BC454F56C0}" destId="{069F5F15-4C3A-425B-8329-29FFA173634E}" srcOrd="0" destOrd="0" parTransId="{4924F455-C02B-4FDA-B422-E41197B76F6B}" sibTransId="{EF44C29A-F492-43E7-AFC2-3612EDCDD2D5}"/>
    <dgm:cxn modelId="{DA683D1F-B293-4E0C-AE50-593427FFE75A}" type="presParOf" srcId="{40BE9A4A-8211-446D-BE32-31C1679B49DC}" destId="{A3E0C0F9-74D3-45F7-9CD6-67774A48E866}" srcOrd="0" destOrd="0" presId="urn:microsoft.com/office/officeart/2009/3/layout/RandomtoResultProcess"/>
    <dgm:cxn modelId="{EB392B0D-442A-4528-9406-6C14F4514FE1}" type="presParOf" srcId="{A3E0C0F9-74D3-45F7-9CD6-67774A48E866}" destId="{3D9568E9-A3CC-4BD2-9F24-E9311673D5A0}" srcOrd="0" destOrd="0" presId="urn:microsoft.com/office/officeart/2009/3/layout/RandomtoResultProcess"/>
    <dgm:cxn modelId="{2937F76E-6F14-4528-83E3-0EA6264CEA0C}" type="presParOf" srcId="{A3E0C0F9-74D3-45F7-9CD6-67774A48E866}" destId="{BE5B4356-3A98-4486-983E-BB0738CAC916}" srcOrd="1" destOrd="0" presId="urn:microsoft.com/office/officeart/2009/3/layout/RandomtoResultProcess"/>
    <dgm:cxn modelId="{70CADC81-BD36-4925-8966-0620B7E68112}" type="presParOf" srcId="{A3E0C0F9-74D3-45F7-9CD6-67774A48E866}" destId="{00AEF49A-8530-4843-8D19-512FB147FE9C}" srcOrd="2" destOrd="0" presId="urn:microsoft.com/office/officeart/2009/3/layout/RandomtoResultProcess"/>
    <dgm:cxn modelId="{C3DA8D11-EB5B-4348-AA83-DB4412962863}" type="presParOf" srcId="{A3E0C0F9-74D3-45F7-9CD6-67774A48E866}" destId="{D043128A-0247-4DAB-931E-6C7C85D1982E}" srcOrd="3" destOrd="0" presId="urn:microsoft.com/office/officeart/2009/3/layout/RandomtoResultProcess"/>
    <dgm:cxn modelId="{0C2CCBE9-75F6-49FC-AA2D-4530BB151136}" type="presParOf" srcId="{A3E0C0F9-74D3-45F7-9CD6-67774A48E866}" destId="{82AB41DD-2E40-427D-8B50-B09FC29899D0}" srcOrd="4" destOrd="0" presId="urn:microsoft.com/office/officeart/2009/3/layout/RandomtoResultProcess"/>
    <dgm:cxn modelId="{DF5A5E95-C4E4-49C4-9DB6-DEA0D990BA10}" type="presParOf" srcId="{A3E0C0F9-74D3-45F7-9CD6-67774A48E866}" destId="{38E267A8-76E8-460B-A0F6-A5142CA6489E}" srcOrd="5" destOrd="0" presId="urn:microsoft.com/office/officeart/2009/3/layout/RandomtoResultProcess"/>
    <dgm:cxn modelId="{F41392C5-9A23-4271-982A-5D466A99BE74}" type="presParOf" srcId="{A3E0C0F9-74D3-45F7-9CD6-67774A48E866}" destId="{A5312A69-FBC2-454C-97CD-068C5139172A}" srcOrd="6" destOrd="0" presId="urn:microsoft.com/office/officeart/2009/3/layout/RandomtoResultProcess"/>
    <dgm:cxn modelId="{7F3595AD-6FC8-47CA-9887-CAFA1F85DFFA}" type="presParOf" srcId="{A3E0C0F9-74D3-45F7-9CD6-67774A48E866}" destId="{887BE689-212D-4ADE-8A23-466F652D8106}" srcOrd="7" destOrd="0" presId="urn:microsoft.com/office/officeart/2009/3/layout/RandomtoResultProcess"/>
    <dgm:cxn modelId="{00ED7878-90BE-4E6E-AEB4-7DEAE05B16A6}" type="presParOf" srcId="{A3E0C0F9-74D3-45F7-9CD6-67774A48E866}" destId="{D68B83B8-04FA-47DB-9789-21A63E04428F}" srcOrd="8" destOrd="0" presId="urn:microsoft.com/office/officeart/2009/3/layout/RandomtoResultProcess"/>
    <dgm:cxn modelId="{92CD13FE-271A-4C6F-B244-C322015BFEB0}" type="presParOf" srcId="{A3E0C0F9-74D3-45F7-9CD6-67774A48E866}" destId="{CC91704A-9D15-493A-A667-F54F3841D3C7}" srcOrd="9" destOrd="0" presId="urn:microsoft.com/office/officeart/2009/3/layout/RandomtoResultProcess"/>
    <dgm:cxn modelId="{EC378F01-B3A3-49F9-B7DA-457BC67CF77F}" type="presParOf" srcId="{A3E0C0F9-74D3-45F7-9CD6-67774A48E866}" destId="{F9BFD1BB-B8B1-4045-957E-D4EC685BA0EA}" srcOrd="10" destOrd="0" presId="urn:microsoft.com/office/officeart/2009/3/layout/RandomtoResultProcess"/>
    <dgm:cxn modelId="{91F5A181-6D64-47A6-AA56-37BA23130F39}" type="presParOf" srcId="{A3E0C0F9-74D3-45F7-9CD6-67774A48E866}" destId="{E76A4CCA-C0D6-4ECA-BC35-CAB1D118BDE3}" srcOrd="11" destOrd="0" presId="urn:microsoft.com/office/officeart/2009/3/layout/RandomtoResultProcess"/>
    <dgm:cxn modelId="{E827817D-3137-4D36-9184-CA2AF37F9955}" type="presParOf" srcId="{A3E0C0F9-74D3-45F7-9CD6-67774A48E866}" destId="{FBE3CE27-C83F-46BE-B503-8BCCF54FF5BC}" srcOrd="12" destOrd="0" presId="urn:microsoft.com/office/officeart/2009/3/layout/RandomtoResultProcess"/>
    <dgm:cxn modelId="{746A49A4-4998-49FD-9F84-75DA625D289C}" type="presParOf" srcId="{A3E0C0F9-74D3-45F7-9CD6-67774A48E866}" destId="{1716BFAB-05BA-44F6-9171-9D48A3DAF0BC}" srcOrd="13" destOrd="0" presId="urn:microsoft.com/office/officeart/2009/3/layout/RandomtoResultProcess"/>
    <dgm:cxn modelId="{6489B9D8-5277-40AA-B3F3-786BADCD6D0E}" type="presParOf" srcId="{A3E0C0F9-74D3-45F7-9CD6-67774A48E866}" destId="{A122C18A-67D6-401B-8809-56867DC602E4}" srcOrd="14" destOrd="0" presId="urn:microsoft.com/office/officeart/2009/3/layout/RandomtoResultProcess"/>
    <dgm:cxn modelId="{862FC09E-A945-4E10-AD43-DDDAE7441167}" type="presParOf" srcId="{A3E0C0F9-74D3-45F7-9CD6-67774A48E866}" destId="{AE945FC1-456A-4C17-BDD9-995B895BC903}" srcOrd="15" destOrd="0" presId="urn:microsoft.com/office/officeart/2009/3/layout/RandomtoResultProcess"/>
    <dgm:cxn modelId="{9F02C8D8-1F20-47B4-89E2-73DABE373289}" type="presParOf" srcId="{A3E0C0F9-74D3-45F7-9CD6-67774A48E866}" destId="{9BD97B19-E5E7-4BB3-9EFD-5AB96A86DA20}" srcOrd="16" destOrd="0" presId="urn:microsoft.com/office/officeart/2009/3/layout/RandomtoResultProcess"/>
    <dgm:cxn modelId="{626C0BA3-4419-4411-96E7-6D36A1A0FE86}" type="presParOf" srcId="{A3E0C0F9-74D3-45F7-9CD6-67774A48E866}" destId="{20664659-C915-4ABC-B1B2-4383B1439711}" srcOrd="17" destOrd="0" presId="urn:microsoft.com/office/officeart/2009/3/layout/RandomtoResultProcess"/>
    <dgm:cxn modelId="{3330A5C8-19E7-4BA1-A7BE-D31B12C011C9}" type="presParOf" srcId="{A3E0C0F9-74D3-45F7-9CD6-67774A48E866}" destId="{CFFE58E1-9969-4E07-BC6A-1BDD7AFDA4AE}" srcOrd="18" destOrd="0" presId="urn:microsoft.com/office/officeart/2009/3/layout/RandomtoResultProcess"/>
  </dgm:cxnLst>
  <dgm:bg>
    <a:solidFill>
      <a:srgbClr val="92D05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3598F-E8D0-4B9F-BCA7-5A4C6E2A32E0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01FE1-3270-4F3A-833B-D6714AF527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29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01FE1-3270-4F3A-833B-D6714AF527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36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D01FE1-3270-4F3A-833B-D6714AF527F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36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149BF-20CD-431A-9A23-2C4D197022B4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9F733-423C-4A44-AED9-17FBC02C2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BAE15-778B-4B3D-85DF-1CF0948B9A18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65F3B-0557-40D7-9CF0-AD1F574F9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C316-F1A6-4812-AAC1-6D5987ECC6E3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73557-F9E3-4CAC-AA5A-FC882D923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11D6D-274C-4045-B18B-2B2CFA160CA3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828B5-49EB-4622-B074-AAFBDC13E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7ED80-C439-4394-BEEB-86144266E6CA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1CAFA-372B-44D9-83DD-FC7765C3F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225F6-F21A-4850-9CB2-B10AC55DBDC7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51FD7-3245-40A0-A3D2-923041703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41400-5A7D-40F8-B2B7-384EDCF43524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61507-ECB3-4BA6-B91A-060BF9B77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2329D-C35F-4061-A7E8-920964504E55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F2380-B469-4F2F-96EC-0B74E2ADA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6C12D-0115-4197-A53A-457B64CCEA1B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1F8E4-9914-4358-B6CD-FE8DBA4B1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B8EC3-5979-4CB6-85F9-FA28FCE2F95D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9010D-FD77-4360-A7F7-69889085C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24B5C-6CDB-42F1-A7FE-82C93F4F52A2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79C00-A523-43BD-BF16-CCF40E8AC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0B0F0">
                <a:alpha val="99000"/>
                <a:lumMod val="74000"/>
                <a:lumOff val="26000"/>
              </a:srgbClr>
            </a:gs>
            <a:gs pos="3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F1E4A2-6DD6-478F-8143-7502AF96CB31}" type="datetimeFigureOut">
              <a:rPr lang="ru-RU"/>
              <a:pPr>
                <a:defRPr/>
              </a:pPr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0829A8-B2E6-4F23-A539-2A41881B7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dalmanac.ru/161955" TargetMode="External"/><Relationship Id="rId2" Type="http://schemas.openxmlformats.org/officeDocument/2006/relationships/hyperlink" Target="https://vestnikdo.ru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tokar-irina-mikhaylovna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771775" y="549275"/>
            <a:ext cx="5832475" cy="1439863"/>
          </a:xfrm>
          <a:prstGeom prst="roundRect">
            <a:avLst/>
          </a:prstGeom>
          <a:solidFill>
            <a:srgbClr val="CCFFFF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ПОРТФОЛИО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738" y="2551113"/>
            <a:ext cx="496887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Токарь Ирина Михайловна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учреждение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г. Иркутска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сад № 126 </a:t>
            </a:r>
            <a:r>
              <a:rPr lang="ru-RU" sz="2000" i="1" dirty="0" smtClean="0">
                <a:latin typeface="+mn-lt"/>
              </a:rPr>
              <a:t> </a:t>
            </a:r>
            <a:endParaRPr lang="ru-RU" sz="2000" i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Общий стаж работы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30 лет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Стаж педагогической работы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28 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лет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650" y="2133600"/>
            <a:ext cx="2879725" cy="446405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6" name="Picture 2" descr="C:\Users\Ирина\Desktop\ДИПЛОМЫ\сканы\фото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210" y="2101054"/>
            <a:ext cx="3016603" cy="454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755650" y="549275"/>
            <a:ext cx="3671888" cy="568325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350963" y="657225"/>
            <a:ext cx="13795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Награды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827088" y="1628800"/>
            <a:ext cx="77771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2020 г. Почетная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грамота Министерства образования и науки Российской Федерации за значительные заслуги в сфере образования и многолетний добросовестный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труд.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2018 г. Грамота Департамента образования администрации г. Иркутска за многолетний, плодотворный,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добросовестный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труд в деле обучения и воспитания подрастающего поколения, высокое профессиональное мастерство, творческое отношение к работе.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2018 г. Почетная грамота МБДОУ г. Иркутска детского сада №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126 за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многолетний 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добросовестный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труд, высокое профессиональное мастерство активное участие в общественной жизни, в честь 45-летия дошкольного учреждения.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2018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г. Почетная грамота МБДОУ г. Иркутска детского сада №126 за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многолетний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добросовестный труд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значительные успехи в развитии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и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воспитании детей,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высокое профессиональное мастерство, </a:t>
            </a:r>
            <a:r>
              <a:rPr lang="ru-RU" b="1" i="1" dirty="0" smtClean="0">
                <a:solidFill>
                  <a:srgbClr val="002060"/>
                </a:solidFill>
                <a:latin typeface="Calibri" pitchFamily="34" charset="0"/>
              </a:rPr>
              <a:t>творческий подход </a:t>
            </a:r>
            <a:r>
              <a:rPr lang="ru-RU" b="1" i="1" dirty="0">
                <a:solidFill>
                  <a:srgbClr val="002060"/>
                </a:solidFill>
                <a:latin typeface="Calibri" pitchFamily="34" charset="0"/>
              </a:rPr>
              <a:t>к работе.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ДИПЛОМЫ\сканы\Scan_0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93452"/>
            <a:ext cx="356193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Ирина\Desktop\ДИПЛОМЫ\сканы\Scan_00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175408"/>
            <a:ext cx="2189158" cy="309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Ирина\Desktop\ДИПЛОМЫ\сканы\Scan_0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306" y="3213357"/>
            <a:ext cx="2165387" cy="306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Ирина\Desktop\ДИПЛОМЫ\сканы\Scan_00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5017" y="3267533"/>
            <a:ext cx="2123985" cy="300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928813" y="274638"/>
            <a:ext cx="4227512" cy="512762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2576513" y="325438"/>
            <a:ext cx="27162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70C0"/>
                </a:solidFill>
                <a:latin typeface="Calibri" pitchFamily="34" charset="0"/>
              </a:rPr>
              <a:t>Самообразование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288" y="1196975"/>
            <a:ext cx="8137525" cy="5632311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 Тема самообразования на 2021-2022 г.  «Познавательное развитие детей в процессе исследовательской деятельности»</a:t>
            </a:r>
            <a:endParaRPr lang="ru-RU" b="1" i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Повышение своего теоретического уровня знаний,  профессионального мастерства и компетентности по теме самообразования, Систематизировать  работу по  познавательному развитию в процессе исследовательской деятельности.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представления детей о физических свойствах окружающего  мира.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 детей об использовании человеком факторов природной среды.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возникновения удивления по отношению к наблюдаемым явлениям, для пробуждения интереса к решению поставленных задач, для возможности радоваться сделанному открытию.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6013" y="274638"/>
            <a:ext cx="7127875" cy="633412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5" name="TextBox 4"/>
          <p:cNvSpPr txBox="1">
            <a:spLocks noChangeArrowheads="1"/>
          </p:cNvSpPr>
          <p:nvPr/>
        </p:nvSpPr>
        <p:spPr bwMode="auto">
          <a:xfrm>
            <a:off x="1331913" y="325438"/>
            <a:ext cx="6480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Взаимодействие </a:t>
            </a:r>
            <a:r>
              <a:rPr lang="ru-RU" sz="2400" b="1" i="1" dirty="0">
                <a:solidFill>
                  <a:srgbClr val="0070C0"/>
                </a:solidFill>
                <a:latin typeface="Calibri" pitchFamily="34" charset="0"/>
              </a:rPr>
              <a:t>с родителями</a:t>
            </a:r>
          </a:p>
        </p:txBody>
      </p:sp>
      <p:sp>
        <p:nvSpPr>
          <p:cNvPr id="28676" name="Прямоугольник 5"/>
          <p:cNvSpPr>
            <a:spLocks noChangeArrowheads="1"/>
          </p:cNvSpPr>
          <p:nvPr/>
        </p:nvSpPr>
        <p:spPr bwMode="auto">
          <a:xfrm>
            <a:off x="179388" y="1052513"/>
            <a:ext cx="86407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следующие формы работы: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анкетирование, собрания, консультации (групповые, подгрупповые, индивидуальные) , беседы, круглый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практикум, 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мастер-класс,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памятки, буклеты, папки-передвижки, творческие выставки, развлечения, праздники, акции,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фотовернисажи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6013" y="274638"/>
            <a:ext cx="7127875" cy="633412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187450" y="333375"/>
            <a:ext cx="7056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Распространение педагогического опыта</a:t>
            </a:r>
            <a:endParaRPr lang="ru-RU" sz="2400" b="1" i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1052513"/>
            <a:ext cx="8569325" cy="6524863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09.02.2021 г Выступление на заседании методического объединения воспитателей детских садов г. Иркутска Свердловского округа по теме: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«Познавательное развитие детей  дошкольного возраста в процессе исследовательской деятельности»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10.01.2020 г. Выступление на заседании методического объединения воспитателей и музыкальных руководителей детских садов г. Иркутска Свердловского округа по теме: «Использование метода наглядного моделирования в работе с детьми 5-6 лет с детьми с тяжелыми нарушениями речи в ходе реализации регионального компонента»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г. Выступление  на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Байкальских родительских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чтений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«Миссия семьи в современном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мире» на тему «Семейное чтение как источник формирования интереса к книге и духовного обогащения семьи»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15.02.2019 г. Выступление на секционном заседании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Байкальских родительских чтений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«Троица образования: педагог-обучающийся-родитель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проведение мастер-класса «</a:t>
            </a:r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Кукляндия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Изготовление кукол малюток с детьми 5-7 лет.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19.02.2019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Выступление на заседании методического объединения воспитателей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детских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садов г. Иркутска Свердловского округа по теме: «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пиктограмм при ознакомлении с растениями родного края»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18.04.2018 г.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роведение мастер-класса на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заседании методического объединения воспитателей детских садов г. Иркутска Свердловского округа по теме: «Использование пиктограмм при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ознакомлении дошкольников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растениями родного края»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ДИПЛОМЫ\Ири сертиф 20 г\Ира 4 кв 20\Токарь ИМ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18789"/>
            <a:ext cx="2220419" cy="314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рина\Desktop\ДИПЛОМЫ\2019 сертификаты\1 кв 2019\Токарь И.М. МО февраль 19 г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739" y="3459368"/>
            <a:ext cx="2094068" cy="296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Ирина\Desktop\ДИПЛОМЫ\Ири сертиф 20 г\Токарь И 1 кв 20\Токарь И.М.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9400" y="262053"/>
            <a:ext cx="2066568" cy="292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рина\Desktop\ДИПЛОМЫ\выступление 2021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074271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ДИПЛОМЫ\2019 сертификаты\выступление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5823" y="3433626"/>
            <a:ext cx="2102987" cy="289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\Desktop\ДИПЛОМЫ\выступление 04.2018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4999" y="3506786"/>
            <a:ext cx="1996603" cy="274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82969"/>
      </p:ext>
    </p:extLst>
  </p:cSld>
  <p:clrMapOvr>
    <a:masterClrMapping/>
  </p:clrMapOvr>
  <p:transition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6013" y="274638"/>
            <a:ext cx="7127875" cy="633412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187450" y="333375"/>
            <a:ext cx="7056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Распространение педагогического опыта</a:t>
            </a:r>
            <a:endParaRPr lang="ru-RU" sz="2400" b="1" i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1052513"/>
            <a:ext cx="8569325" cy="5293757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2021г. статья  «Образовательный проект «Формирование семейных ценностей у детей дошкольного возраста» в журнале «Вестник дошкольного образования» № 121 (196)/2021, </a:t>
            </a:r>
            <a:r>
              <a:rPr lang="ru-RU" sz="1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.32. </a:t>
            </a:r>
            <a:r>
              <a:rPr lang="ru-RU" sz="1600" u="sng" dirty="0">
                <a:hlinkClick r:id="rId2"/>
              </a:rPr>
              <a:t>https://vestnikdo.ru</a:t>
            </a:r>
            <a:r>
              <a:rPr lang="ru-RU" sz="1600" u="sng" dirty="0" smtClean="0">
                <a:hlinkClick r:id="rId2"/>
              </a:rPr>
              <a:t>/</a:t>
            </a: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г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Роль семьи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нравственно-волевой готовности детей к обучению в школе» в сборнике «Миссия семьи в современном мире. По материалам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Байкальских родительских чтений», стр. 493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 г.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татья в СМИ «Педагогический альманах» «Взаимодействие с семьей в вопросах  духовно-нравственном воспитании дошкольников»</a:t>
            </a:r>
            <a:r>
              <a:rPr lang="en-US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www.pedalmanac.ru/161955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 статья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«Сотрудничество с семьей в вопросах духовно-нравственного воспитания дошкольников»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сборнике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«Троица образования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педагог-обучающийся-родитель»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материалам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VIII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Байкальских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родительских чтений», стр.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519</a:t>
            </a:r>
            <a:endParaRPr lang="ru-RU" sz="1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г. статья «Использование фольклора для повышения  двигательной активности дошкольников, как средство сохранения и укрепления здоровья» (из опыта работы) в сборнике «Проблемы и пути совершенствования физической культуры в системе образования» по материалам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региональной научно-практической конференции,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посвященной столетию образования Иркутского государственного университета, том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тр. 60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57296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116013" y="274638"/>
            <a:ext cx="7127875" cy="633412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1187450" y="333375"/>
            <a:ext cx="7056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Calibri" pitchFamily="34" charset="0"/>
              </a:rPr>
              <a:t>Распространение педагогического опыта</a:t>
            </a:r>
            <a:endParaRPr lang="ru-RU" sz="2400" b="1" i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388" y="1052513"/>
            <a:ext cx="8569325" cy="3077766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г. статья «Семейные ценности в нравственном воспитании  дошкольников» в сборнике «Связь времен и поколений» по материалам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Байкальских родительских чтений», стр. 307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г. конспект ОД по социально-коммуникативному развитию с использованием образовательной технологии «Ситуация» и интерактивной доски 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 Notebook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сборнике по материалам</a:t>
            </a:r>
            <a:r>
              <a:rPr lang="en-US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 </a:t>
            </a:r>
            <a:r>
              <a:rPr lang="ru-RU" sz="1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научно-практической конференции «Инновационные составляющие обучения и восприятия  в условиях модернизации системы образования», стр. 115.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892420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Ирина\Desktop\ДИПЛОМЫ\2019 сертификаты\4 кв 19\Статья в Сб 2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71" y="-24384"/>
            <a:ext cx="2418856" cy="338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Ирина\Desktop\ДИПЛОМЫ\2018 сертиф  атте-я\1 квартал 2018 сертиф\статья обложка 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3" y="-4090"/>
            <a:ext cx="2434271" cy="336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0"/>
            <a:ext cx="2218529" cy="327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067" y="3501007"/>
            <a:ext cx="2197922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01007"/>
            <a:ext cx="2140280" cy="308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4919760"/>
      </p:ext>
    </p:extLst>
  </p:cSld>
  <p:clrMapOvr>
    <a:masterClrMapping/>
  </p:clrMapOvr>
  <p:transition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1187450" y="9810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ПРОФЕССИОНАЛЬНОЕ САМОРАЗВИТИЕ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116013" y="836613"/>
            <a:ext cx="3887787" cy="790575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684213" y="1989138"/>
            <a:ext cx="7775575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Создана электронная почта для контакта с единомышленниками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по теме «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Самообразование»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размещены на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сайте ДОУ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Участие в социальной сети работников образования с целью обмена опыта и сотрудничества  адрес сайта 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nsportal.ru/tokar-irina-mikhaylovna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11188" y="620713"/>
            <a:ext cx="820896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мне нравится работать в ДОУ</a:t>
            </a:r>
          </a:p>
          <a:p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в детском саду я не только воспитатель, но и – актер, художник, строитель, дизайнер, философ, миротворец……</a:t>
            </a:r>
          </a:p>
          <a:p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и личностные ценности</a:t>
            </a:r>
          </a:p>
          <a:p>
            <a:pPr algn="ctr"/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Доброта, честность, умение слушать, сопереживать, </a:t>
            </a:r>
            <a:r>
              <a:rPr lang="ru-RU" sz="28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коммуникативность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толерантность….</a:t>
            </a:r>
          </a:p>
          <a:p>
            <a:pPr>
              <a:buFont typeface="Arial" charset="0"/>
              <a:buChar char="•"/>
            </a:pPr>
            <a:endParaRPr lang="ru-RU" sz="2000" b="1" i="1" dirty="0">
              <a:solidFill>
                <a:srgbClr val="0070C0"/>
              </a:solidFill>
              <a:latin typeface="Calibri" pitchFamily="34" charset="0"/>
            </a:endParaRPr>
          </a:p>
          <a:p>
            <a:endParaRPr lang="ru-RU" sz="2400" b="1" i="1" dirty="0">
              <a:solidFill>
                <a:srgbClr val="0070C0"/>
              </a:solidFill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/>
            </a:r>
            <a:br>
              <a:rPr lang="ru-RU" dirty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увлечения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Мое хобби это сад и огород, из овощных культур самые интересны и разнообразные это томаты, люблю выращивать королевские лилии, писать картины, несколько последних работ: «Закат», «Утро», «Сказочные цветы»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82" y="2996952"/>
            <a:ext cx="240273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996952"/>
            <a:ext cx="236163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010616"/>
            <a:ext cx="2483691" cy="358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6020043"/>
      </p:ext>
    </p:extLst>
  </p:cSld>
  <p:clrMapOvr>
    <a:masterClrMapping/>
  </p:clrMapOvr>
  <p:transition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151620" y="980728"/>
          <a:ext cx="6840760" cy="488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011" name="Прямоугольник 2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•"/>
            </a:pPr>
            <a:endParaRPr lang="ru-RU">
              <a:latin typeface="Calibri" pitchFamily="34" charset="0"/>
            </a:endParaRPr>
          </a:p>
          <a:p>
            <a:pPr>
              <a:buFontTx/>
              <a:buChar char="•"/>
            </a:pPr>
            <a:endParaRPr lang="ru-RU">
              <a:latin typeface="Calibri" pitchFamily="34" charset="0"/>
            </a:endParaRPr>
          </a:p>
          <a:p>
            <a:pPr>
              <a:buFontTx/>
              <a:buChar char="•"/>
            </a:pPr>
            <a:endParaRPr lang="ru-RU">
              <a:latin typeface="Calibri" pitchFamily="34" charset="0"/>
            </a:endParaRPr>
          </a:p>
          <a:p>
            <a:pPr>
              <a:buFontTx/>
              <a:buChar char="•"/>
            </a:pPr>
            <a:endParaRPr lang="ru-RU">
              <a:latin typeface="Calibri" pitchFamily="34" charset="0"/>
            </a:endParaRPr>
          </a:p>
          <a:p>
            <a:pPr>
              <a:buFontTx/>
              <a:buChar char="•"/>
            </a:pP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11188" y="620713"/>
            <a:ext cx="82089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8310" algn="ctr"/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я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воспитатель?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8310"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-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тем, что интересно и нравится, без этого невозможно добиться успеха. Как сказал один мыслитель: «Найди себе занятие по душе и тебе не придется работать никогда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»…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8310" algn="just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профессия не случайная. Я искала своё предназначение – и я его нашла, потому,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педагогика—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моя стихия.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миссия - содержание и направленность моей жизни. 	</a:t>
            </a:r>
          </a:p>
          <a:p>
            <a:pPr indent="448310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профессия не простая.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знала, что  путь будет тернистым, но никто и не говорил, что все будет очень легко и просто. Лишь пройдя через трудности, поняв их, мы сможем добиться успеха. Чтобы добиться результатов, необходимо иметь колоссальное терпение, проявлять чуткость, внимание и любовь к детям, желание с ними работать. Нужно быть уравновешенным, дружелюбным и располагающим человеком, способным вызвать к себе доверие.</a:t>
            </a:r>
            <a:b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Моя профессия разнообразная.  Приходя на работу, можно быть не только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воспитателем, 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и художником, актёром, певицей, строителем, дизайнером, биологом, организатором… </a:t>
            </a:r>
          </a:p>
          <a:p>
            <a:pPr indent="448310"/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ыть хорошим воспитателем </a:t>
            </a:r>
            <a:r>
              <a:rPr lang="ru-RU" sz="1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значит быть высокоразвитым интересным человеком, любящим свою жизнь, ценящим других людей, немного волонтером, немного учителем, немного учеником, вечно ищущим и всегда позитивно настроенным</a:t>
            </a:r>
            <a:r>
              <a:rPr lang="ru-RU" sz="1600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48429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743001" y="865188"/>
            <a:ext cx="47229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Курсы повышения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598613" y="765175"/>
            <a:ext cx="4965700" cy="647700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8313" y="1547813"/>
            <a:ext cx="7991475" cy="812530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2021 г. Удостоверение о повышении квалификации «федеральный учебный центр профессиональной переподготовке и повышению квалификации</a:t>
            </a:r>
            <a:r>
              <a:rPr lang="ru-RU" b="1" i="1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«Знания» по курсу повышения квалификации «</a:t>
            </a:r>
            <a:r>
              <a:rPr lang="ru-RU" b="1" i="1" dirty="0" err="1" smtClean="0">
                <a:solidFill>
                  <a:srgbClr val="002060"/>
                </a:solidFill>
                <a:latin typeface="+mn-lt"/>
              </a:rPr>
              <a:t>Инноватика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 в ДО: технологии, проекты в деятельности воспитателя ДО», 144 ч. 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2020 г. Удостоверение </a:t>
            </a:r>
            <a:r>
              <a:rPr lang="ru-RU" b="1" i="1" dirty="0">
                <a:solidFill>
                  <a:srgbClr val="002060"/>
                </a:solidFill>
                <a:latin typeface="+mj-lt"/>
              </a:rPr>
              <a:t>о повышении квалификации  </a:t>
            </a: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«Учебно-консультационный центр «Эксперт» по дополнительной профессиональной программе «Организация продуктивной и познавательно-исследовательской деятельности детей в дошкольной организации», 72 ч.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>
                <a:solidFill>
                  <a:srgbClr val="002060"/>
                </a:solidFill>
                <a:latin typeface="+mj-lt"/>
              </a:rPr>
              <a:t>2019 г. Удостоверение о повышении квалификации  «Учебный центр дополнительного образования «Все </a:t>
            </a:r>
            <a:r>
              <a:rPr lang="ru-RU" b="1" i="1" dirty="0" err="1">
                <a:solidFill>
                  <a:srgbClr val="002060"/>
                </a:solidFill>
                <a:latin typeface="+mj-lt"/>
              </a:rPr>
              <a:t>Вебинары.ру</a:t>
            </a:r>
            <a:r>
              <a:rPr lang="ru-RU" b="1" i="1" dirty="0">
                <a:solidFill>
                  <a:srgbClr val="002060"/>
                </a:solidFill>
                <a:latin typeface="+mj-lt"/>
              </a:rPr>
              <a:t>» по курсу  «Методика и технологии  обучения и воспитания детей дошкольного возраста с ОВЗ в условиях реализации ФГОС ДО», 144 ч</a:t>
            </a: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2018 г. </a:t>
            </a:r>
            <a:r>
              <a:rPr lang="ru-RU" b="1" i="1" dirty="0">
                <a:solidFill>
                  <a:srgbClr val="002060"/>
                </a:solidFill>
                <a:latin typeface="+mj-lt"/>
              </a:rPr>
              <a:t>Удостоверение о повышении квалификации  «Учебный центр дополнительного образования «Все </a:t>
            </a:r>
            <a:r>
              <a:rPr lang="ru-RU" b="1" i="1" dirty="0" err="1">
                <a:solidFill>
                  <a:srgbClr val="002060"/>
                </a:solidFill>
                <a:latin typeface="+mj-lt"/>
              </a:rPr>
              <a:t>Вебинары.ру</a:t>
            </a:r>
            <a:r>
              <a:rPr lang="ru-RU" b="1" i="1" dirty="0">
                <a:solidFill>
                  <a:srgbClr val="002060"/>
                </a:solidFill>
                <a:latin typeface="+mj-lt"/>
              </a:rPr>
              <a:t>» по курсу  </a:t>
            </a:r>
            <a:r>
              <a:rPr lang="ru-RU" b="1" i="1" dirty="0" smtClean="0">
                <a:solidFill>
                  <a:srgbClr val="002060"/>
                </a:solidFill>
                <a:latin typeface="+mj-lt"/>
              </a:rPr>
              <a:t>«Современные подходы к содержанию и организации образовательно-воспитательного процесса в условиях введения ФГОС ДО», 144 ч.</a:t>
            </a: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08680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03350" y="330200"/>
            <a:ext cx="5832475" cy="795338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647901" y="471488"/>
            <a:ext cx="54798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644525" y="2157413"/>
            <a:ext cx="8031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4" name="Picture 2" descr="C:\Users\Ирина\Desktop\ДИПЛОМЫ\2019 сертификаты\3 кв 2019\Токарь И.М.повышение квалификации 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48" y="1183441"/>
            <a:ext cx="4018902" cy="28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\Desktop\ДИПЛОМЫ\Ири сертиф 20 г\Ира 4 кв 20\421 Токарь И.М._19112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1930" y="1183441"/>
            <a:ext cx="3819119" cy="267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0240" y="3917265"/>
            <a:ext cx="3671346" cy="259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Ирина\Desktop\ДИПЛОМЫ\сканы\Scan_00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79" y="3917265"/>
            <a:ext cx="3696324" cy="261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174401" y="865188"/>
            <a:ext cx="38601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598613" y="765175"/>
            <a:ext cx="4965700" cy="647700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8313" y="1547813"/>
            <a:ext cx="7991475" cy="80945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n-lt"/>
              </a:rPr>
              <a:t>2021г. Сертификат участника Всероссийского форума работников дошкольного образования «Ориентиры детства 3.0» «Стратегия развития образования на основе традиционных духовно-нравственных ценностей народов Российской Федерации», 16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n-lt"/>
              </a:rPr>
              <a:t>2020 г. Сертификат участника </a:t>
            </a:r>
            <a:r>
              <a:rPr lang="en-US" sz="1600" b="1" i="1" dirty="0" smtClean="0">
                <a:solidFill>
                  <a:srgbClr val="002060"/>
                </a:solidFill>
                <a:latin typeface="+mn-lt"/>
              </a:rPr>
              <a:t>IX</a:t>
            </a:r>
            <a:r>
              <a:rPr lang="ru-RU" sz="1600" b="1" i="1" dirty="0" smtClean="0">
                <a:solidFill>
                  <a:srgbClr val="002060"/>
                </a:solidFill>
                <a:latin typeface="+mn-lt"/>
              </a:rPr>
              <a:t> Байкальских родительских чтений «Миссия семьи в современном мире», 8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n-lt"/>
              </a:rPr>
              <a:t>2019 г.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Сертификат участника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Всероссийского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«Особенности формирования фонематического слуха у детей раннего и дошкольного возраста с ОВЗ», 2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2019 г. Сертификат участника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«Диагностика и коррекция речевых нарушений с использованием методик Студии «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ВиЭль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». Общий обзор методик», 2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2019 г. Сертификат участника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Всероссийского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«Роль воспитателя ДО в работе по преодолению ТНР у детей дошкольного возраста», 3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 Сертификат участника </a:t>
            </a:r>
            <a:r>
              <a:rPr lang="en-US" sz="1600" b="1" i="1" dirty="0" smtClean="0">
                <a:solidFill>
                  <a:srgbClr val="002060"/>
                </a:solidFill>
                <a:latin typeface="+mj-lt"/>
              </a:rPr>
              <a:t>X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региональной научно-практической конференции «Проблемы и пути совершенствования физической культуры в системе образования», 12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</a:t>
            </a:r>
            <a:r>
              <a:rPr lang="ru-RU" sz="1600" b="1" i="1" dirty="0">
                <a:solidFill>
                  <a:srgbClr val="002060"/>
                </a:solidFill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Сертификат участника </a:t>
            </a:r>
            <a:r>
              <a:rPr lang="en-US" sz="1600" b="1" i="1" dirty="0" smtClean="0">
                <a:solidFill>
                  <a:srgbClr val="002060"/>
                </a:solidFill>
                <a:latin typeface="+mj-lt"/>
              </a:rPr>
              <a:t>VII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Байкальских родительских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чтений</a:t>
            </a:r>
            <a:r>
              <a:rPr lang="en-US" sz="1600" b="1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«Связь времен и поколений»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2691118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03350" y="330200"/>
            <a:ext cx="5832475" cy="577850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605496" y="333375"/>
            <a:ext cx="4474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674247" y="2059107"/>
            <a:ext cx="8031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2" name="image1.jpe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94" y="1220685"/>
            <a:ext cx="1502263" cy="237082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540" y="1163149"/>
            <a:ext cx="1676047" cy="237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Ирина\Desktop\вебинар 26.09 1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03149"/>
            <a:ext cx="1619512" cy="22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314104"/>
            <a:ext cx="1593323" cy="2253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052" y="3970767"/>
            <a:ext cx="148774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974" y="4149080"/>
            <a:ext cx="2572411" cy="176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4760" y="4005064"/>
            <a:ext cx="1625694" cy="223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2174401" y="865188"/>
            <a:ext cx="38601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598613" y="765175"/>
            <a:ext cx="4965700" cy="647700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8313" y="1547813"/>
            <a:ext cx="7991475" cy="652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г. Сертификат участника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«Психодиагностические методики Студии «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ВиЭль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» для дошкольников», 2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2018 г. 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Сертификат участника  </a:t>
            </a:r>
            <a:r>
              <a:rPr lang="ru-RU" sz="1600" b="1" i="1" dirty="0" err="1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«Современны компьютерные технологии коррекции речевых нарушений. Методики профилактики и коррекции четырех видов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дисграфии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«Море словесности», 2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 Сертификат участника Всероссийской научно-практической конференции (с международным участием) «Дошкольное и начальное общее образование: стратегия развития в современных условиях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 Сертификат участника семинара-практикума «Планирование образовательной деятельности с детьми дошкольного возраста в соответствии с требованиями ФГОС дошкольной организации», 10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 Сертификат участника  </a:t>
            </a:r>
            <a:r>
              <a:rPr lang="ru-RU" sz="1600" b="1" i="1" dirty="0" err="1" smtClean="0">
                <a:solidFill>
                  <a:srgbClr val="002060"/>
                </a:solidFill>
                <a:latin typeface="+mj-lt"/>
              </a:rPr>
              <a:t>вебинара</a:t>
            </a: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 « Эффективные способы автоматизации «трудных» звуков у детей с ОВЗ с помощью интерактивных и настольных игр», 3 ч.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1600" b="1" i="1" dirty="0" smtClean="0">
                <a:solidFill>
                  <a:srgbClr val="002060"/>
                </a:solidFill>
                <a:latin typeface="+mj-lt"/>
              </a:rPr>
              <a:t>2018 г. Сертификат участника семинара «Особенный ребенок» Пути помощи, общения, развития, коррекции», 4 ч.</a:t>
            </a:r>
            <a:endParaRPr lang="ru-RU" sz="1600" b="1" i="1" dirty="0">
              <a:solidFill>
                <a:srgbClr val="002060"/>
              </a:solidFill>
              <a:latin typeface="+mj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b="1" i="1" dirty="0">
              <a:solidFill>
                <a:srgbClr val="002060"/>
              </a:solidFill>
              <a:latin typeface="+mn-lt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endParaRPr lang="ru-RU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1011543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03350" y="330200"/>
            <a:ext cx="5832475" cy="577850"/>
          </a:xfrm>
          <a:prstGeom prst="round2Diag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1605496" y="333375"/>
            <a:ext cx="4474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квалификации</a:t>
            </a: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674247" y="2059107"/>
            <a:ext cx="8031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  <a:p>
            <a:endParaRPr lang="ru-RU" b="1" i="1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62" y="1066265"/>
            <a:ext cx="1875806" cy="263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150" y="1168944"/>
            <a:ext cx="1729437" cy="242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463" y="1168945"/>
            <a:ext cx="1688433" cy="2321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3" y="3861048"/>
            <a:ext cx="2966505" cy="185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44134"/>
            <a:ext cx="2654382" cy="1876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7625" y="1280416"/>
            <a:ext cx="2387785" cy="174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5018482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2132</TotalTime>
  <Words>1428</Words>
  <Application>Microsoft Office PowerPoint</Application>
  <PresentationFormat>Экран (4:3)</PresentationFormat>
  <Paragraphs>135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Мои увлечения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</cp:lastModifiedBy>
  <cp:revision>191</cp:revision>
  <dcterms:created xsi:type="dcterms:W3CDTF">2020-12-26T13:19:08Z</dcterms:created>
  <dcterms:modified xsi:type="dcterms:W3CDTF">2022-04-08T01:23:54Z</dcterms:modified>
</cp:coreProperties>
</file>