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3"/>
  </p:notesMasterIdLst>
  <p:sldIdLst>
    <p:sldId id="266" r:id="rId2"/>
    <p:sldId id="256" r:id="rId3"/>
    <p:sldId id="257" r:id="rId4"/>
    <p:sldId id="258" r:id="rId5"/>
    <p:sldId id="259" r:id="rId6"/>
    <p:sldId id="267" r:id="rId7"/>
    <p:sldId id="268" r:id="rId8"/>
    <p:sldId id="270" r:id="rId9"/>
    <p:sldId id="271" r:id="rId10"/>
    <p:sldId id="261" r:id="rId11"/>
    <p:sldId id="27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70F10F76-F5B9-4BF2-9A3C-75DAA563ED39}">
          <p14:sldIdLst>
            <p14:sldId id="266"/>
            <p14:sldId id="256"/>
            <p14:sldId id="257"/>
            <p14:sldId id="258"/>
            <p14:sldId id="259"/>
            <p14:sldId id="267"/>
            <p14:sldId id="268"/>
            <p14:sldId id="270"/>
            <p14:sldId id="271"/>
            <p14:sldId id="261"/>
            <p14:sldId id="27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715" autoAdjust="0"/>
    <p:restoredTop sz="94660"/>
  </p:normalViewPr>
  <p:slideViewPr>
    <p:cSldViewPr>
      <p:cViewPr varScale="1">
        <p:scale>
          <a:sx n="65" d="100"/>
          <a:sy n="65" d="100"/>
        </p:scale>
        <p:origin x="1404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84271E-D01F-4E23-BA49-C7FE2FDC05FF}" type="datetimeFigureOut">
              <a:rPr lang="ru-RU" smtClean="0"/>
              <a:t>14.03.2022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81D50D-E258-4F78-A23F-573374A6C6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79720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81D50D-E258-4F78-A23F-573374A6C64A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84222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23EF9-7886-415D-A404-27C898070F27}" type="datetimeFigureOut">
              <a:rPr lang="ru-RU" smtClean="0"/>
              <a:t>14.03.2022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068D0-DBD1-428E-98A0-0182BF14011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23EF9-7886-415D-A404-27C898070F27}" type="datetimeFigureOut">
              <a:rPr lang="ru-RU" smtClean="0"/>
              <a:t>14.03.2022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068D0-DBD1-428E-98A0-0182BF14011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23EF9-7886-415D-A404-27C898070F27}" type="datetimeFigureOut">
              <a:rPr lang="ru-RU" smtClean="0"/>
              <a:t>14.03.2022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068D0-DBD1-428E-98A0-0182BF140114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23EF9-7886-415D-A404-27C898070F27}" type="datetimeFigureOut">
              <a:rPr lang="ru-RU" smtClean="0"/>
              <a:t>14.03.2022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068D0-DBD1-428E-98A0-0182BF140114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23EF9-7886-415D-A404-27C898070F27}" type="datetimeFigureOut">
              <a:rPr lang="ru-RU" smtClean="0"/>
              <a:t>14.03.2022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068D0-DBD1-428E-98A0-0182BF14011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23EF9-7886-415D-A404-27C898070F27}" type="datetimeFigureOut">
              <a:rPr lang="ru-RU" smtClean="0"/>
              <a:t>14.03.2022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068D0-DBD1-428E-98A0-0182BF140114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23EF9-7886-415D-A404-27C898070F27}" type="datetimeFigureOut">
              <a:rPr lang="ru-RU" smtClean="0"/>
              <a:t>14.03.2022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068D0-DBD1-428E-98A0-0182BF14011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23EF9-7886-415D-A404-27C898070F27}" type="datetimeFigureOut">
              <a:rPr lang="ru-RU" smtClean="0"/>
              <a:t>14.03.2022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068D0-DBD1-428E-98A0-0182BF14011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23EF9-7886-415D-A404-27C898070F27}" type="datetimeFigureOut">
              <a:rPr lang="ru-RU" smtClean="0"/>
              <a:t>14.03.2022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068D0-DBD1-428E-98A0-0182BF14011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23EF9-7886-415D-A404-27C898070F27}" type="datetimeFigureOut">
              <a:rPr lang="ru-RU" smtClean="0"/>
              <a:t>14.03.2022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068D0-DBD1-428E-98A0-0182BF140114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23EF9-7886-415D-A404-27C898070F27}" type="datetimeFigureOut">
              <a:rPr lang="ru-RU" smtClean="0"/>
              <a:t>14.03.2022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068D0-DBD1-428E-98A0-0182BF140114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64F23EF9-7886-415D-A404-27C898070F27}" type="datetimeFigureOut">
              <a:rPr lang="ru-RU" smtClean="0"/>
              <a:t>14.03.2022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900068D0-DBD1-428E-98A0-0182BF140114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600200"/>
            <a:ext cx="8712968" cy="5069160"/>
          </a:xfrm>
        </p:spPr>
        <p:txBody>
          <a:bodyPr/>
          <a:lstStyle/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endParaRPr lang="ru-RU" b="1" dirty="0"/>
          </a:p>
          <a:p>
            <a:pPr marL="0" indent="0" algn="ctr">
              <a:buNone/>
            </a:pPr>
            <a:r>
              <a:rPr lang="ru-RU" sz="3200" b="1" dirty="0" smtClean="0">
                <a:solidFill>
                  <a:srgbClr val="7030A0"/>
                </a:solidFill>
              </a:rPr>
              <a:t> Мастер-класс</a:t>
            </a:r>
          </a:p>
          <a:p>
            <a:pPr marL="0" indent="0" algn="ctr">
              <a:buNone/>
            </a:pPr>
            <a:r>
              <a:rPr lang="ru-RU" sz="3200" b="1" dirty="0" smtClean="0">
                <a:solidFill>
                  <a:srgbClr val="7030A0"/>
                </a:solidFill>
              </a:rPr>
              <a:t> «Моделирование маленькими человечками»</a:t>
            </a:r>
          </a:p>
          <a:p>
            <a:pPr marL="0" indent="0" algn="ctr">
              <a:buNone/>
            </a:pPr>
            <a:endParaRPr lang="ru-RU" b="1" dirty="0"/>
          </a:p>
          <a:p>
            <a:pPr marL="0" indent="0" algn="ctr">
              <a:buNone/>
            </a:pPr>
            <a:endParaRPr lang="ru-RU" sz="2000" b="1" dirty="0" smtClean="0"/>
          </a:p>
          <a:p>
            <a:pPr marL="0" indent="0" algn="ctr">
              <a:buNone/>
            </a:pPr>
            <a:r>
              <a:rPr lang="ru-RU" sz="1800" b="1" dirty="0"/>
              <a:t> </a:t>
            </a:r>
            <a:r>
              <a:rPr lang="ru-RU" sz="1800" b="1" dirty="0" smtClean="0"/>
              <a:t>                                                                                                            </a:t>
            </a:r>
            <a:r>
              <a:rPr lang="ru-RU" sz="1800" b="1" dirty="0" smtClean="0">
                <a:solidFill>
                  <a:srgbClr val="7030A0"/>
                </a:solidFill>
              </a:rPr>
              <a:t>Воспитатель</a:t>
            </a:r>
          </a:p>
          <a:p>
            <a:pPr marL="0" indent="0" algn="ctr">
              <a:buNone/>
            </a:pPr>
            <a:r>
              <a:rPr lang="ru-RU" sz="1800" b="1" dirty="0">
                <a:solidFill>
                  <a:srgbClr val="7030A0"/>
                </a:solidFill>
              </a:rPr>
              <a:t> </a:t>
            </a:r>
            <a:r>
              <a:rPr lang="ru-RU" sz="1800" b="1" dirty="0" smtClean="0">
                <a:solidFill>
                  <a:srgbClr val="7030A0"/>
                </a:solidFill>
              </a:rPr>
              <a:t>                                                                                                              </a:t>
            </a:r>
            <a:r>
              <a:rPr lang="ru-RU" sz="1800" b="1" dirty="0" err="1" smtClean="0">
                <a:solidFill>
                  <a:srgbClr val="7030A0"/>
                </a:solidFill>
              </a:rPr>
              <a:t>Яншаева</a:t>
            </a:r>
            <a:r>
              <a:rPr lang="ru-RU" sz="1800" b="1" dirty="0" smtClean="0">
                <a:solidFill>
                  <a:srgbClr val="7030A0"/>
                </a:solidFill>
              </a:rPr>
              <a:t> И.Г.</a:t>
            </a:r>
          </a:p>
          <a:p>
            <a:pPr marL="0" indent="0" algn="ctr">
              <a:buNone/>
            </a:pPr>
            <a:endParaRPr lang="ru-RU" sz="1800" b="1" dirty="0">
              <a:solidFill>
                <a:srgbClr val="7030A0"/>
              </a:solidFill>
            </a:endParaRPr>
          </a:p>
          <a:p>
            <a:pPr marL="0" indent="0" algn="ctr">
              <a:buNone/>
            </a:pPr>
            <a:endParaRPr lang="ru-RU" sz="1800" b="1" dirty="0" smtClean="0">
              <a:solidFill>
                <a:srgbClr val="7030A0"/>
              </a:solidFill>
            </a:endParaRPr>
          </a:p>
          <a:p>
            <a:pPr marL="0" indent="0" algn="ctr">
              <a:buNone/>
            </a:pPr>
            <a:r>
              <a:rPr lang="ru-RU" sz="1800" b="1" dirty="0" smtClean="0">
                <a:solidFill>
                  <a:srgbClr val="7030A0"/>
                </a:solidFill>
              </a:rPr>
              <a:t>Аша,  </a:t>
            </a:r>
            <a:r>
              <a:rPr lang="ru-RU" sz="1800" b="1" dirty="0" smtClean="0">
                <a:solidFill>
                  <a:srgbClr val="7030A0"/>
                </a:solidFill>
              </a:rPr>
              <a:t>2022</a:t>
            </a:r>
            <a:endParaRPr lang="ru-RU" sz="1800" b="1" dirty="0">
              <a:solidFill>
                <a:srgbClr val="7030A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b="1" dirty="0" smtClean="0">
                <a:solidFill>
                  <a:srgbClr val="7030A0"/>
                </a:solidFill>
              </a:rPr>
              <a:t>Муниципальное казенное дошкольное образовательное учреждение</a:t>
            </a:r>
            <a:br>
              <a:rPr lang="ru-RU" sz="1800" b="1" dirty="0" smtClean="0">
                <a:solidFill>
                  <a:srgbClr val="7030A0"/>
                </a:solidFill>
              </a:rPr>
            </a:br>
            <a:r>
              <a:rPr lang="ru-RU" sz="1800" b="1" dirty="0" smtClean="0">
                <a:solidFill>
                  <a:srgbClr val="7030A0"/>
                </a:solidFill>
              </a:rPr>
              <a:t>«Детский сад комбинированного вида № 4»  </a:t>
            </a:r>
            <a:r>
              <a:rPr lang="ru-RU" sz="1800" b="1" dirty="0" err="1" smtClean="0">
                <a:solidFill>
                  <a:srgbClr val="7030A0"/>
                </a:solidFill>
              </a:rPr>
              <a:t>г.Аши</a:t>
            </a:r>
            <a:r>
              <a:rPr lang="ru-RU" sz="1800" b="1" dirty="0" smtClean="0">
                <a:solidFill>
                  <a:srgbClr val="7030A0"/>
                </a:solidFill>
              </a:rPr>
              <a:t> Челябинской области</a:t>
            </a:r>
            <a:endParaRPr lang="ru-RU" sz="18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2759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996952"/>
            <a:ext cx="8229600" cy="2808311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2800" b="1" dirty="0" smtClean="0">
                <a:solidFill>
                  <a:srgbClr val="7030A0"/>
                </a:solidFill>
              </a:rPr>
              <a:t>Система ТРИЗ  развивает оригинальность, гибкость мышления. Наблюдательность, любознательность, умение хорошо излагать свои мысли. Способность к практическому приложению знаний, способность к решению задач, продуктивность, высокую концентрацию внимания, память.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47228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600200"/>
            <a:ext cx="8712968" cy="5069160"/>
          </a:xfrm>
        </p:spPr>
        <p:txBody>
          <a:bodyPr/>
          <a:lstStyle/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endParaRPr lang="ru-RU" b="1" dirty="0"/>
          </a:p>
          <a:p>
            <a:pPr marL="0" indent="0" algn="ctr">
              <a:buNone/>
            </a:pPr>
            <a:r>
              <a:rPr lang="ru-RU" sz="3200" b="1" dirty="0" smtClean="0">
                <a:solidFill>
                  <a:srgbClr val="7030A0"/>
                </a:solidFill>
              </a:rPr>
              <a:t> Мастер-класс</a:t>
            </a:r>
          </a:p>
          <a:p>
            <a:pPr marL="0" indent="0" algn="ctr">
              <a:buNone/>
            </a:pPr>
            <a:r>
              <a:rPr lang="ru-RU" sz="3200" b="1" dirty="0" smtClean="0">
                <a:solidFill>
                  <a:srgbClr val="7030A0"/>
                </a:solidFill>
              </a:rPr>
              <a:t> «Моделирование маленькими человечками»</a:t>
            </a:r>
          </a:p>
          <a:p>
            <a:pPr marL="0" indent="0" algn="ctr">
              <a:buNone/>
            </a:pPr>
            <a:endParaRPr lang="ru-RU" b="1" dirty="0"/>
          </a:p>
          <a:p>
            <a:pPr marL="0" indent="0" algn="ctr">
              <a:buNone/>
            </a:pPr>
            <a:endParaRPr lang="ru-RU" sz="2000" b="1" dirty="0" smtClean="0"/>
          </a:p>
          <a:p>
            <a:pPr marL="0" indent="0" algn="ctr">
              <a:buNone/>
            </a:pPr>
            <a:r>
              <a:rPr lang="ru-RU" sz="1800" b="1" dirty="0"/>
              <a:t> </a:t>
            </a:r>
            <a:r>
              <a:rPr lang="ru-RU" sz="1800" b="1" dirty="0" smtClean="0"/>
              <a:t>                                                                                                            </a:t>
            </a:r>
            <a:r>
              <a:rPr lang="ru-RU" sz="1800" b="1" dirty="0" smtClean="0">
                <a:solidFill>
                  <a:srgbClr val="7030A0"/>
                </a:solidFill>
              </a:rPr>
              <a:t>Воспитатель</a:t>
            </a:r>
          </a:p>
          <a:p>
            <a:pPr marL="0" indent="0" algn="ctr">
              <a:buNone/>
            </a:pPr>
            <a:r>
              <a:rPr lang="ru-RU" sz="1800" b="1" dirty="0">
                <a:solidFill>
                  <a:srgbClr val="7030A0"/>
                </a:solidFill>
              </a:rPr>
              <a:t> </a:t>
            </a:r>
            <a:r>
              <a:rPr lang="ru-RU" sz="1800" b="1" dirty="0" smtClean="0">
                <a:solidFill>
                  <a:srgbClr val="7030A0"/>
                </a:solidFill>
              </a:rPr>
              <a:t>                                                                                                              </a:t>
            </a:r>
            <a:r>
              <a:rPr lang="ru-RU" sz="1800" b="1" dirty="0" err="1" smtClean="0">
                <a:solidFill>
                  <a:srgbClr val="7030A0"/>
                </a:solidFill>
              </a:rPr>
              <a:t>Яншаева</a:t>
            </a:r>
            <a:r>
              <a:rPr lang="ru-RU" sz="1800" b="1" dirty="0" smtClean="0">
                <a:solidFill>
                  <a:srgbClr val="7030A0"/>
                </a:solidFill>
              </a:rPr>
              <a:t> И.Г.</a:t>
            </a:r>
          </a:p>
          <a:p>
            <a:pPr marL="0" indent="0" algn="ctr">
              <a:buNone/>
            </a:pPr>
            <a:endParaRPr lang="ru-RU" sz="1800" b="1" dirty="0">
              <a:solidFill>
                <a:srgbClr val="7030A0"/>
              </a:solidFill>
            </a:endParaRPr>
          </a:p>
          <a:p>
            <a:pPr marL="0" indent="0" algn="ctr">
              <a:buNone/>
            </a:pPr>
            <a:endParaRPr lang="ru-RU" sz="1800" b="1" dirty="0" smtClean="0">
              <a:solidFill>
                <a:srgbClr val="7030A0"/>
              </a:solidFill>
            </a:endParaRPr>
          </a:p>
          <a:p>
            <a:pPr marL="0" indent="0" algn="ctr">
              <a:buNone/>
            </a:pPr>
            <a:r>
              <a:rPr lang="ru-RU" sz="1800" b="1" dirty="0" smtClean="0">
                <a:solidFill>
                  <a:srgbClr val="7030A0"/>
                </a:solidFill>
              </a:rPr>
              <a:t>Аша,  </a:t>
            </a:r>
            <a:r>
              <a:rPr lang="ru-RU" sz="1800" b="1" dirty="0" smtClean="0">
                <a:solidFill>
                  <a:srgbClr val="7030A0"/>
                </a:solidFill>
              </a:rPr>
              <a:t>2022</a:t>
            </a:r>
            <a:endParaRPr lang="ru-RU" sz="1800" b="1" dirty="0">
              <a:solidFill>
                <a:srgbClr val="7030A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b="1" dirty="0" smtClean="0">
                <a:solidFill>
                  <a:srgbClr val="7030A0"/>
                </a:solidFill>
              </a:rPr>
              <a:t>Муниципальное казенное дошкольное образовательное учреждение</a:t>
            </a:r>
            <a:br>
              <a:rPr lang="ru-RU" sz="1800" b="1" dirty="0" smtClean="0">
                <a:solidFill>
                  <a:srgbClr val="7030A0"/>
                </a:solidFill>
              </a:rPr>
            </a:br>
            <a:r>
              <a:rPr lang="ru-RU" sz="1800" b="1" dirty="0" smtClean="0">
                <a:solidFill>
                  <a:srgbClr val="7030A0"/>
                </a:solidFill>
              </a:rPr>
              <a:t>«Детский сад комбинированного вида № 4»  </a:t>
            </a:r>
            <a:r>
              <a:rPr lang="ru-RU" sz="1800" b="1" dirty="0" err="1" smtClean="0">
                <a:solidFill>
                  <a:srgbClr val="7030A0"/>
                </a:solidFill>
              </a:rPr>
              <a:t>г.Аши</a:t>
            </a:r>
            <a:r>
              <a:rPr lang="ru-RU" sz="1800" b="1" dirty="0" smtClean="0">
                <a:solidFill>
                  <a:srgbClr val="7030A0"/>
                </a:solidFill>
              </a:rPr>
              <a:t> Челябинской области</a:t>
            </a:r>
            <a:endParaRPr lang="ru-RU" sz="18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3453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64704"/>
            <a:ext cx="7486600" cy="3240360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3100" b="1" dirty="0" smtClean="0">
                <a:solidFill>
                  <a:srgbClr val="7030A0"/>
                </a:solidFill>
              </a:rPr>
              <a:t>Мы рождаемся на свет со способностями и силами, позволяющими делать почти все, — во всяком случае эти способности таковы, что могут повести нас дальше, чем можно себе представить; но только упражнение этих сил может сообщить нам умение и искусство в чем-либо и вести нас к совершенству.</a:t>
            </a:r>
            <a:r>
              <a:rPr lang="ru-RU" sz="3100" dirty="0" smtClean="0"/>
              <a:t/>
            </a:r>
            <a:br>
              <a:rPr lang="ru-RU" sz="3100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3573016"/>
            <a:ext cx="6840760" cy="936104"/>
          </a:xfrm>
        </p:spPr>
        <p:txBody>
          <a:bodyPr>
            <a:normAutofit fontScale="55000" lnSpcReduction="20000"/>
          </a:bodyPr>
          <a:lstStyle/>
          <a:p>
            <a:pPr algn="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solidFill>
                  <a:schemeClr val="bg1"/>
                </a:solidFill>
              </a:rPr>
              <a:t>   </a:t>
            </a:r>
            <a:r>
              <a:rPr lang="ru-RU" sz="7300" b="1" dirty="0" err="1" smtClean="0">
                <a:solidFill>
                  <a:srgbClr val="7030A0"/>
                </a:solidFill>
              </a:rPr>
              <a:t>Д.Локк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3429000"/>
            <a:ext cx="5544616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0837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149080"/>
            <a:ext cx="8239944" cy="2376264"/>
          </a:xfrm>
        </p:spPr>
        <p:txBody>
          <a:bodyPr>
            <a:normAutofit/>
          </a:bodyPr>
          <a:lstStyle/>
          <a:p>
            <a:pPr algn="just"/>
            <a:r>
              <a:rPr lang="ru-RU" sz="3200" dirty="0" smtClean="0"/>
              <a:t> </a:t>
            </a:r>
            <a:r>
              <a:rPr lang="ru-RU" sz="2800" b="1" dirty="0" smtClean="0">
                <a:solidFill>
                  <a:srgbClr val="7030A0"/>
                </a:solidFill>
              </a:rPr>
              <a:t>Цель ТРИЗ – не просто развить фантазию детей, а научить мыслить системно, с пониманием происходящих процессов. </a:t>
            </a:r>
            <a:endParaRPr lang="ru-RU" sz="2800" dirty="0">
              <a:solidFill>
                <a:srgbClr val="7030A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564904"/>
            <a:ext cx="8229600" cy="1440160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3100" b="1" dirty="0" smtClean="0">
                <a:solidFill>
                  <a:srgbClr val="7030A0"/>
                </a:solidFill>
              </a:rPr>
              <a:t>ТРИЗ – теория решения изобретательных задач. Основателем является Генрих </a:t>
            </a:r>
            <a:r>
              <a:rPr lang="ru-RU" sz="3100" b="1" dirty="0" err="1" smtClean="0">
                <a:solidFill>
                  <a:srgbClr val="7030A0"/>
                </a:solidFill>
              </a:rPr>
              <a:t>Саулович</a:t>
            </a:r>
            <a:r>
              <a:rPr lang="ru-RU" sz="3100" b="1" dirty="0" smtClean="0">
                <a:solidFill>
                  <a:srgbClr val="7030A0"/>
                </a:solidFill>
              </a:rPr>
              <a:t> </a:t>
            </a:r>
            <a:r>
              <a:rPr lang="ru-RU" sz="3100" b="1" dirty="0" err="1" smtClean="0">
                <a:solidFill>
                  <a:srgbClr val="7030A0"/>
                </a:solidFill>
              </a:rPr>
              <a:t>Альтшуллер</a:t>
            </a:r>
            <a:r>
              <a:rPr lang="ru-RU" sz="3100" b="1" dirty="0" smtClean="0">
                <a:solidFill>
                  <a:srgbClr val="7030A0"/>
                </a:solidFill>
              </a:rPr>
              <a:t>.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endParaRPr lang="ru-RU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3203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79512" y="1844824"/>
            <a:ext cx="8856984" cy="554461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rgbClr val="7030A0"/>
                </a:solidFill>
              </a:rPr>
              <a:t>   </a:t>
            </a:r>
            <a:r>
              <a:rPr lang="ru-RU" dirty="0" smtClean="0">
                <a:solidFill>
                  <a:srgbClr val="7030A0"/>
                </a:solidFill>
              </a:rPr>
              <a:t>- </a:t>
            </a:r>
            <a:r>
              <a:rPr lang="ru-RU" b="1" dirty="0">
                <a:solidFill>
                  <a:srgbClr val="7030A0"/>
                </a:solidFill>
              </a:rPr>
              <a:t>Метод мозгового </a:t>
            </a:r>
            <a:r>
              <a:rPr lang="ru-RU" b="1" dirty="0" smtClean="0">
                <a:solidFill>
                  <a:srgbClr val="7030A0"/>
                </a:solidFill>
              </a:rPr>
              <a:t>штурма</a:t>
            </a:r>
            <a:r>
              <a:rPr lang="en-US" b="1" dirty="0" smtClean="0">
                <a:solidFill>
                  <a:srgbClr val="7030A0"/>
                </a:solidFill>
              </a:rPr>
              <a:t>;</a:t>
            </a:r>
            <a:endParaRPr lang="ru-RU" b="1" dirty="0" smtClean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7030A0"/>
                </a:solidFill>
              </a:rPr>
              <a:t>  - </a:t>
            </a:r>
            <a:r>
              <a:rPr lang="ru-RU" b="1" dirty="0">
                <a:solidFill>
                  <a:srgbClr val="7030A0"/>
                </a:solidFill>
              </a:rPr>
              <a:t>Метод </a:t>
            </a:r>
            <a:r>
              <a:rPr lang="ru-RU" b="1" dirty="0" smtClean="0">
                <a:solidFill>
                  <a:srgbClr val="7030A0"/>
                </a:solidFill>
              </a:rPr>
              <a:t>каталога</a:t>
            </a:r>
            <a:r>
              <a:rPr lang="en-US" b="1" dirty="0" smtClean="0">
                <a:solidFill>
                  <a:srgbClr val="7030A0"/>
                </a:solidFill>
              </a:rPr>
              <a:t>;</a:t>
            </a:r>
            <a:endParaRPr lang="ru-RU" dirty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7030A0"/>
                </a:solidFill>
              </a:rPr>
              <a:t>  - </a:t>
            </a:r>
            <a:r>
              <a:rPr lang="ru-RU" b="1" dirty="0">
                <a:solidFill>
                  <a:srgbClr val="7030A0"/>
                </a:solidFill>
              </a:rPr>
              <a:t>Метод фокальных </a:t>
            </a:r>
            <a:r>
              <a:rPr lang="ru-RU" b="1" dirty="0" smtClean="0">
                <a:solidFill>
                  <a:srgbClr val="7030A0"/>
                </a:solidFill>
              </a:rPr>
              <a:t>объектов</a:t>
            </a:r>
            <a:r>
              <a:rPr lang="en-US" b="1" dirty="0" smtClean="0">
                <a:solidFill>
                  <a:srgbClr val="7030A0"/>
                </a:solidFill>
              </a:rPr>
              <a:t>;</a:t>
            </a:r>
            <a:endParaRPr lang="ru-RU" dirty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7030A0"/>
                </a:solidFill>
              </a:rPr>
              <a:t>  - </a:t>
            </a:r>
            <a:r>
              <a:rPr lang="ru-RU" b="1" dirty="0">
                <a:solidFill>
                  <a:srgbClr val="7030A0"/>
                </a:solidFill>
              </a:rPr>
              <a:t>Метод «Системный анализ</a:t>
            </a:r>
            <a:r>
              <a:rPr lang="ru-RU" b="1" dirty="0" smtClean="0">
                <a:solidFill>
                  <a:srgbClr val="7030A0"/>
                </a:solidFill>
              </a:rPr>
              <a:t>»</a:t>
            </a:r>
            <a:r>
              <a:rPr lang="en-US" b="1" dirty="0" smtClean="0">
                <a:solidFill>
                  <a:srgbClr val="7030A0"/>
                </a:solidFill>
              </a:rPr>
              <a:t>;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7030A0"/>
                </a:solidFill>
              </a:rPr>
              <a:t>  </a:t>
            </a:r>
            <a:r>
              <a:rPr lang="en-US" b="1" dirty="0" smtClean="0">
                <a:solidFill>
                  <a:srgbClr val="7030A0"/>
                </a:solidFill>
              </a:rPr>
              <a:t>- </a:t>
            </a:r>
            <a:r>
              <a:rPr lang="ru-RU" b="1" dirty="0" smtClean="0">
                <a:solidFill>
                  <a:srgbClr val="7030A0"/>
                </a:solidFill>
              </a:rPr>
              <a:t>Метод </a:t>
            </a:r>
            <a:r>
              <a:rPr lang="ru-RU" b="1" dirty="0">
                <a:solidFill>
                  <a:srgbClr val="7030A0"/>
                </a:solidFill>
              </a:rPr>
              <a:t>морфологического анализа;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rgbClr val="7030A0"/>
                </a:solidFill>
              </a:rPr>
              <a:t>  </a:t>
            </a:r>
            <a:r>
              <a:rPr lang="ru-RU" b="1" dirty="0" smtClean="0">
                <a:solidFill>
                  <a:srgbClr val="7030A0"/>
                </a:solidFill>
              </a:rPr>
              <a:t>- </a:t>
            </a:r>
            <a:r>
              <a:rPr lang="ru-RU" b="1" dirty="0">
                <a:solidFill>
                  <a:srgbClr val="7030A0"/>
                </a:solidFill>
              </a:rPr>
              <a:t>Метод обоснования новых идей «Золотая рыбка»;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rgbClr val="7030A0"/>
                </a:solidFill>
              </a:rPr>
              <a:t>  </a:t>
            </a:r>
            <a:r>
              <a:rPr lang="ru-RU" b="1" dirty="0" smtClean="0">
                <a:solidFill>
                  <a:srgbClr val="7030A0"/>
                </a:solidFill>
              </a:rPr>
              <a:t>- </a:t>
            </a:r>
            <a:r>
              <a:rPr lang="ru-RU" b="1" dirty="0">
                <a:solidFill>
                  <a:srgbClr val="7030A0"/>
                </a:solidFill>
              </a:rPr>
              <a:t>Метод ММЧ (моделирования маленькими человечками); 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rgbClr val="7030A0"/>
                </a:solidFill>
              </a:rPr>
              <a:t>  </a:t>
            </a:r>
            <a:r>
              <a:rPr lang="ru-RU" b="1" dirty="0" smtClean="0">
                <a:solidFill>
                  <a:srgbClr val="7030A0"/>
                </a:solidFill>
              </a:rPr>
              <a:t>- </a:t>
            </a:r>
            <a:r>
              <a:rPr lang="ru-RU" b="1" dirty="0">
                <a:solidFill>
                  <a:srgbClr val="7030A0"/>
                </a:solidFill>
              </a:rPr>
              <a:t>Мышление по аналогии; 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rgbClr val="7030A0"/>
                </a:solidFill>
              </a:rPr>
              <a:t>  </a:t>
            </a:r>
            <a:r>
              <a:rPr lang="ru-RU" b="1" dirty="0" smtClean="0">
                <a:solidFill>
                  <a:srgbClr val="7030A0"/>
                </a:solidFill>
              </a:rPr>
              <a:t>- </a:t>
            </a:r>
            <a:r>
              <a:rPr lang="ru-RU" b="1" dirty="0">
                <a:solidFill>
                  <a:srgbClr val="7030A0"/>
                </a:solidFill>
              </a:rPr>
              <a:t>Типовые приёмы фантазирования (ТПФ). </a:t>
            </a:r>
          </a:p>
          <a:p>
            <a:pPr marL="0" indent="0">
              <a:buNone/>
            </a:pPr>
            <a:r>
              <a:rPr lang="ru-RU" sz="1600" dirty="0"/>
              <a:t> 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rgbClr val="7030A0"/>
                </a:solidFill>
              </a:rPr>
              <a:t>М</a:t>
            </a:r>
            <a:r>
              <a:rPr lang="ru-RU" sz="3600" b="1" dirty="0" smtClean="0">
                <a:solidFill>
                  <a:srgbClr val="7030A0"/>
                </a:solidFill>
              </a:rPr>
              <a:t>етоды ТРИЗ</a:t>
            </a:r>
            <a:endParaRPr lang="ru-RU" sz="36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9330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2067" y="1844824"/>
            <a:ext cx="7408333" cy="4608512"/>
          </a:xfrm>
        </p:spPr>
        <p:txBody>
          <a:bodyPr>
            <a:normAutofit fontScale="92500" lnSpcReduction="20000"/>
          </a:bodyPr>
          <a:lstStyle/>
          <a:p>
            <a:r>
              <a:rPr lang="ru-RU" sz="3600" b="1" dirty="0" smtClean="0"/>
              <a:t>Методика ММЧ </a:t>
            </a:r>
            <a:r>
              <a:rPr lang="ru-RU" dirty="0" smtClean="0"/>
              <a:t>– моделирование процессов, происходящих в природном и рукотворном мире между веществами.</a:t>
            </a:r>
          </a:p>
          <a:p>
            <a:r>
              <a:rPr lang="ru-RU" sz="3600" b="1" dirty="0" smtClean="0"/>
              <a:t>Сущность метода ММЧ </a:t>
            </a:r>
            <a:r>
              <a:rPr lang="ru-RU" dirty="0" smtClean="0"/>
              <a:t>в том, что он представляет все предметы и вещества состоящими из множества Маленьких Человечков (МЧ). В понимании нас, взрослых – это молекулы, но на этом слове внимание не заостряется, сведения подаются детям в виде сказки «Маленькие человечки». Детям становится понятно, что в зависимости от состояния вещества Маленькие Человечки ведут себя по разному (в твёрдых – крепко держатся за руки, в жидких – просто стоят рядом, в газообразных – находятся в постоянном движении).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00244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Метод Моделирования Маленькими Человечками – ММЧ. </a:t>
            </a:r>
            <a:endParaRPr lang="ru-RU" sz="2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53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7565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786416"/>
          </a:xfrm>
        </p:spPr>
        <p:txBody>
          <a:bodyPr>
            <a:normAutofit fontScale="90000"/>
          </a:bodyPr>
          <a:lstStyle/>
          <a:p>
            <a:r>
              <a:rPr lang="ru-RU" sz="2400" b="1" dirty="0">
                <a:solidFill>
                  <a:srgbClr val="7030A0"/>
                </a:solidFill>
              </a:rPr>
              <a:t>Рассмотрим пример перехода вещества из одного состояния в </a:t>
            </a:r>
            <a:r>
              <a:rPr lang="ru-RU" sz="2400" b="1" dirty="0" smtClean="0">
                <a:solidFill>
                  <a:srgbClr val="7030A0"/>
                </a:solidFill>
              </a:rPr>
              <a:t>другое на примере сосульки</a:t>
            </a:r>
            <a:endParaRPr lang="ru-RU" sz="2400" b="1" dirty="0">
              <a:solidFill>
                <a:srgbClr val="7030A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57" y="1124744"/>
            <a:ext cx="9146857" cy="5733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41693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Воздушный шарик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84784"/>
            <a:ext cx="8964488" cy="5373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71962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Остров в океане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556792"/>
            <a:ext cx="8784976" cy="5472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05297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Чашка с горячим чаем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564904"/>
            <a:ext cx="4973925" cy="37444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11889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266</TotalTime>
  <Words>365</Words>
  <Application>Microsoft Office PowerPoint</Application>
  <PresentationFormat>Экран (4:3)</PresentationFormat>
  <Paragraphs>48</Paragraphs>
  <Slides>11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Calibri</vt:lpstr>
      <vt:lpstr>Candara</vt:lpstr>
      <vt:lpstr>Symbol</vt:lpstr>
      <vt:lpstr>Волна</vt:lpstr>
      <vt:lpstr>Муниципальное казенное дошкольное образовательное учреждение «Детский сад комбинированного вида № 4»  г.Аши Челябинской области</vt:lpstr>
      <vt:lpstr>Мы рождаемся на свет со способностями и силами, позволяющими делать почти все, — во всяком случае эти способности таковы, что могут повести нас дальше, чем можно себе представить; но только упражнение этих сил может сообщить нам умение и искусство в чем-либо и вести нас к совершенству. </vt:lpstr>
      <vt:lpstr>ТРИЗ – теория решения изобретательных задач. Основателем является Генрих Саулович Альтшуллер. </vt:lpstr>
      <vt:lpstr>Методы ТРИЗ</vt:lpstr>
      <vt:lpstr>Метод Моделирования Маленькими Человечками – ММЧ. </vt:lpstr>
      <vt:lpstr>Рассмотрим пример перехода вещества из одного состояния в другое на примере сосульки</vt:lpstr>
      <vt:lpstr>Воздушный шарик</vt:lpstr>
      <vt:lpstr>Остров в океане</vt:lpstr>
      <vt:lpstr>Чашка с горячим чаем</vt:lpstr>
      <vt:lpstr>Презентация PowerPoint</vt:lpstr>
      <vt:lpstr>Муниципальное казенное дошкольное образовательное учреждение «Детский сад комбинированного вида № 4»  г.Аши Челябинской области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Мы рождаемся на свет со способностями и силами, позволяющими делать почти все, — во всяком случае эти способности таковы, что могут повести нас дальше, чем можно себе представить; но только упражнение этих сил может сообщить нам умение и искусство в чем-либо и вести нас к совершенству.</dc:title>
  <dc:creator>Пользователь Windows</dc:creator>
  <cp:lastModifiedBy>admin</cp:lastModifiedBy>
  <cp:revision>42</cp:revision>
  <dcterms:created xsi:type="dcterms:W3CDTF">2021-02-28T10:34:30Z</dcterms:created>
  <dcterms:modified xsi:type="dcterms:W3CDTF">2022-03-14T11:11:36Z</dcterms:modified>
</cp:coreProperties>
</file>