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6" r:id="rId3"/>
    <p:sldId id="280" r:id="rId4"/>
    <p:sldId id="278" r:id="rId5"/>
    <p:sldId id="257" r:id="rId6"/>
    <p:sldId id="279" r:id="rId7"/>
    <p:sldId id="258" r:id="rId8"/>
    <p:sldId id="260" r:id="rId9"/>
    <p:sldId id="261" r:id="rId10"/>
    <p:sldId id="263" r:id="rId11"/>
    <p:sldId id="265" r:id="rId12"/>
    <p:sldId id="264" r:id="rId13"/>
    <p:sldId id="262" r:id="rId14"/>
    <p:sldId id="269" r:id="rId15"/>
    <p:sldId id="268" r:id="rId16"/>
    <p:sldId id="277" r:id="rId17"/>
    <p:sldId id="273" r:id="rId18"/>
    <p:sldId id="271" r:id="rId19"/>
    <p:sldId id="270" r:id="rId20"/>
    <p:sldId id="272" r:id="rId21"/>
    <p:sldId id="275" r:id="rId22"/>
    <p:sldId id="274" r:id="rId23"/>
    <p:sldId id="276" r:id="rId24"/>
    <p:sldId id="25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5F66F-804B-4321-BD79-5BBBCFD352B9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5D14-A861-4FC9-8A90-DB0EFA2EF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«На далёком севере в Архангельской губернии жил – был охотник. Зима на севере долгая, холодная: то вьюга, то метель, то сильная стужа. А в этот год зима задержалась надолго; выстудила человеческое жильё, и заболел у охотника младший сынишка. Болел долго, исхудал, побледнел; ни врач не помог, ни знахарь. Горе охотнику. Жалко сынишку. Спросил охотник у сына: «Что же ты хочешь?». Тихо-тихо прошептал мальчик: «Хочу, чтобы пришла весна - увидеть солнышко…». А где его возьмёшь на севере? Задумался охотник, истопил очаг, чтоб теплее стало. Но огонь не солнышко. Обратил внимание охотник на лучину, которая светилась в отблеске огня. Озарилось улыбкой его лицо; и понял он, как можно помочь сыну. Всю ночь работал охотник. Вырезал из полена птицу, настрогал из лучины щепки, украсил их ажурной резьбой. Повесил птицу над кроватью сына, и птица вдруг ожила: закружилась, задвигалась в струях горячего воздуха, что шёл от печи. Мальчик проснулся, заулыбался и воскликнул: «Ну, вот и весна!» С этого дня ребёнок стал быстро поправляться. Так приписали деревянной птице чудодейственную силу и стали называть её хранительницей детей, символом семейного счастья».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D5D14-A861-4FC9-8A90-DB0EFA2EF1B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Существовала раньше легенда о синей птице: кто ее увидит, найдет свое счастье. Стали делать птицы из дерева и вешать их под потолок, как солнышко в избе. Совершенно белые, когда только что сделаны, они приобретают со временем цвет спелой пшеницы, и четко проявляется структура дерева на их полированном брюшке.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D5D14-A861-4FC9-8A90-DB0EFA2EF1B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6019B-984F-4B59-9E67-DEC69AC62A11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FFB5D-C5B1-4C60-8FE5-BC838AE947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detkam.e-pa-pa.ru/mp/90/-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ru/url?sa=i&amp;rct=j&amp;q=&amp;esrc=s&amp;source=images&amp;cd=&amp;cad=rja&amp;uact=8&amp;ved=0CAYQjB0&amp;url=http://animals-birds.ru/c47.html&amp;ei=tPYeVYaiBszlaPvcgegK&amp;bvm=bv.89947451,d.d2s&amp;psig=AFQjCNHh6BSezNHa2_kTWdhRar0DIXu6Ow&amp;ust=1428178979660471" TargetMode="External"/><Relationship Id="rId3" Type="http://schemas.openxmlformats.org/officeDocument/2006/relationships/hyperlink" Target="http://www.liveinternet.ru/community/2281209/post194903297/" TargetMode="External"/><Relationship Id="rId7" Type="http://schemas.openxmlformats.org/officeDocument/2006/relationships/hyperlink" Target="http://www.pribaikal.ru/keramistika-images/gallery/0/623.html" TargetMode="External"/><Relationship Id="rId2" Type="http://schemas.openxmlformats.org/officeDocument/2006/relationships/hyperlink" Target="http://alexey-savrasov.ru/kartina/1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00149.ucoz.com/news/2011-03-26-108" TargetMode="External"/><Relationship Id="rId5" Type="http://schemas.openxmlformats.org/officeDocument/2006/relationships/hyperlink" Target="http://www.orfey.net/tours/index.php?ID=1900" TargetMode="External"/><Relationship Id="rId4" Type="http://schemas.openxmlformats.org/officeDocument/2006/relationships/hyperlink" Target="http://russiangift-krasnoyarsk.ru/archives/category/zolotaya-hohloma" TargetMode="External"/><Relationship Id="rId9" Type="http://schemas.openxmlformats.org/officeDocument/2006/relationships/hyperlink" Target="http://risoval-ko.ru/uroki/urok-risovaniya-akvarelyu-risuem-pastoralnuyu-ptichku-shag-za-shag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0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5" descr="spring_flowers_by_kwusherarts-d4x5yo7.1427294991.jpg"/>
          <p:cNvPicPr>
            <a:picLocks noChangeAspect="1"/>
          </p:cNvPicPr>
          <p:nvPr/>
        </p:nvPicPr>
        <p:blipFill>
          <a:blip r:embed="rId2" cstate="print">
            <a:lum bright="20000" contrast="30000"/>
          </a:blip>
          <a:stretch>
            <a:fillRect/>
          </a:stretch>
        </p:blipFill>
        <p:spPr>
          <a:xfrm>
            <a:off x="323528" y="260648"/>
            <a:ext cx="8630172" cy="62646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620689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Весенний  гомон птичьих стихий в жизни  искусстве</a:t>
            </a:r>
            <a:endParaRPr lang="ru-RU" sz="5400" b="1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Обрати внимание на работы народных мастеров</a:t>
            </a:r>
            <a:endParaRPr lang="ru-RU" dirty="0"/>
          </a:p>
        </p:txBody>
      </p:sp>
      <p:pic>
        <p:nvPicPr>
          <p:cNvPr id="5" name="Содержимое 4" descr="2501200525410_G3883Gze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12776"/>
            <a:ext cx="5472607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DSC_962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819400"/>
            <a:ext cx="4038600" cy="4038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Обрати внимание на работы народных мастеров</a:t>
            </a:r>
            <a:endParaRPr lang="ru-RU" dirty="0"/>
          </a:p>
        </p:txBody>
      </p:sp>
      <p:pic>
        <p:nvPicPr>
          <p:cNvPr id="6" name="Содержимое 5" descr="10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07904" y="2924944"/>
            <a:ext cx="4806685" cy="36050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4" descr="big.jpe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539552" y="1700808"/>
            <a:ext cx="4392488" cy="3294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Обрати внимание на работы народных мастеров</a:t>
            </a:r>
            <a:endParaRPr lang="ru-RU" dirty="0"/>
          </a:p>
        </p:txBody>
      </p:sp>
      <p:pic>
        <p:nvPicPr>
          <p:cNvPr id="5" name="Содержимое 4" descr="images (2)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484784"/>
            <a:ext cx="4339768" cy="4320480"/>
          </a:xfrm>
        </p:spPr>
      </p:pic>
      <p:pic>
        <p:nvPicPr>
          <p:cNvPr id="6" name="Содержимое 5" descr="p195_img_7528-1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199" y="1700809"/>
            <a:ext cx="4187869" cy="41759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Знак солнца </a:t>
            </a:r>
            <a:endParaRPr lang="ru-RU" dirty="0"/>
          </a:p>
        </p:txBody>
      </p:sp>
      <p:pic>
        <p:nvPicPr>
          <p:cNvPr id="5" name="Содержимое 4" descr="64fb495369d5d3f2c53fdce06bw3--kartiny-panno-tsvety-ptitsy-russkaya-vyshivk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4038600" cy="3028950"/>
          </a:xfrm>
        </p:spPr>
      </p:pic>
      <p:pic>
        <p:nvPicPr>
          <p:cNvPr id="6" name="Содержимое 5" descr="5383847_31057nothumb50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95536" y="4653136"/>
            <a:ext cx="4038600" cy="1825447"/>
          </a:xfrm>
        </p:spPr>
      </p:pic>
      <p:pic>
        <p:nvPicPr>
          <p:cNvPr id="7" name="Рисунок 6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404664"/>
            <a:ext cx="1943100" cy="2352675"/>
          </a:xfrm>
          <a:prstGeom prst="rect">
            <a:avLst/>
          </a:prstGeom>
        </p:spPr>
      </p:pic>
      <p:pic>
        <p:nvPicPr>
          <p:cNvPr id="8" name="Рисунок 7" descr="TRADITsII_RUSSKOY_VYShIVK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2869227"/>
            <a:ext cx="4320480" cy="3988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33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356992"/>
            <a:ext cx="4038600" cy="3130106"/>
          </a:xfrm>
        </p:spPr>
      </p:pic>
      <p:pic>
        <p:nvPicPr>
          <p:cNvPr id="6" name="Содержимое 5" descr="images (3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83568" y="260648"/>
            <a:ext cx="4037644" cy="3024336"/>
          </a:xfrm>
        </p:spPr>
      </p:pic>
      <p:pic>
        <p:nvPicPr>
          <p:cNvPr id="7" name="Рисунок 6" descr="skvore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23520" y="1484784"/>
            <a:ext cx="3816424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eramics-2013-105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5613817" cy="3744416"/>
          </a:xfrm>
        </p:spPr>
      </p:pic>
      <p:pic>
        <p:nvPicPr>
          <p:cNvPr id="9" name="Содержимое 8" descr="2362615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0032" y="2332037"/>
            <a:ext cx="377465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Творческое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Выполнить  с натуры,  по памяти, по представлению зарисовки птиц.</a:t>
            </a:r>
          </a:p>
          <a:p>
            <a:r>
              <a:rPr lang="ru-RU" dirty="0" smtClean="0"/>
              <a:t>Решение   образа по  выбору: «Птица добра», </a:t>
            </a:r>
          </a:p>
          <a:p>
            <a:r>
              <a:rPr lang="ru-RU" dirty="0" smtClean="0"/>
              <a:t>«Птица  счастья »</a:t>
            </a:r>
          </a:p>
          <a:p>
            <a:r>
              <a:rPr lang="ru-RU" dirty="0" smtClean="0"/>
              <a:t> «Птица - Солнце», </a:t>
            </a:r>
          </a:p>
          <a:p>
            <a:r>
              <a:rPr lang="ru-RU" dirty="0" smtClean="0"/>
              <a:t>«Добрая», «Птица - Весна» «говорящая птица» «Нелетающая птица»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Стилизованные птицы</a:t>
            </a:r>
            <a:endParaRPr lang="ru-RU" dirty="0"/>
          </a:p>
        </p:txBody>
      </p:sp>
      <p:pic>
        <p:nvPicPr>
          <p:cNvPr id="4" name="Содержимое 3" descr="image06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7200800" cy="5322989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Рисунок. Анализ формы. </a:t>
            </a:r>
            <a:endParaRPr lang="ru-RU" dirty="0"/>
          </a:p>
        </p:txBody>
      </p:sp>
      <p:pic>
        <p:nvPicPr>
          <p:cNvPr id="5" name="Содержимое 4" descr="image0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3715584" cy="4869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image00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1988840"/>
            <a:ext cx="4471812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Рисунок птиц в движении.</a:t>
            </a:r>
            <a:endParaRPr lang="ru-RU" dirty="0"/>
          </a:p>
        </p:txBody>
      </p:sp>
      <p:pic>
        <p:nvPicPr>
          <p:cNvPr id="7" name="Содержимое 6" descr="8bda0184041cce8c5a09da2a1b3449f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r="829" b="7284"/>
          <a:stretch>
            <a:fillRect/>
          </a:stretch>
        </p:blipFill>
        <p:spPr>
          <a:xfrm>
            <a:off x="395536" y="1412776"/>
            <a:ext cx="4248472" cy="5150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8829875a54d01cc6c3ca71964442d2d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2040" y="1484784"/>
            <a:ext cx="3779912" cy="4949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f449c2f03327707b640ad0c20638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7920880" cy="540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Наброски  птиц  акварелью</a:t>
            </a:r>
            <a:endParaRPr lang="ru-RU" dirty="0"/>
          </a:p>
        </p:txBody>
      </p:sp>
      <p:pic>
        <p:nvPicPr>
          <p:cNvPr id="5" name="Содержимое 4" descr="tZTBmMDE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2420888"/>
            <a:ext cx="4038600" cy="3080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post-60927-122468496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544" y="1436222"/>
            <a:ext cx="3960440" cy="5421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6888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95536" y="908720"/>
            <a:ext cx="4186808" cy="1728192"/>
          </a:xfrm>
        </p:spPr>
        <p:txBody>
          <a:bodyPr>
            <a:normAutofit fontScale="92500" lnSpcReduction="10000"/>
          </a:bodyPr>
          <a:lstStyle/>
          <a:p>
            <a:r>
              <a:rPr lang="ru-RU" b="0" dirty="0" smtClean="0"/>
              <a:t>1.Сначала просто зададим форму птички, а после будем добавлять детали и насыщать рисунок цветом. Это общее правило рисования акварелью.</a:t>
            </a:r>
            <a:endParaRPr lang="ru-RU" dirty="0"/>
          </a:p>
        </p:txBody>
      </p:sp>
      <p:pic>
        <p:nvPicPr>
          <p:cNvPr id="5" name="Содержимое 4" descr="8qTXHhyHBz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36912"/>
            <a:ext cx="3192431" cy="395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427984" y="4149080"/>
            <a:ext cx="4536504" cy="2232248"/>
          </a:xfrm>
        </p:spPr>
        <p:txBody>
          <a:bodyPr>
            <a:normAutofit fontScale="92500" lnSpcReduction="10000"/>
          </a:bodyPr>
          <a:lstStyle/>
          <a:p>
            <a:r>
              <a:rPr lang="ru-RU" b="0" dirty="0" smtClean="0"/>
              <a:t>2.Лёгким штрихом уловите изгиб линии и проведите её светло-серым цветом. Это спинка и хвост птички. Оранжевым цветом обозначаем брюшко. Форма прорисовывается, теперь можно основным серым залить  крылья</a:t>
            </a:r>
            <a:endParaRPr lang="ru-RU" dirty="0"/>
          </a:p>
        </p:txBody>
      </p:sp>
      <p:pic>
        <p:nvPicPr>
          <p:cNvPr id="6" name="Содержимое 5" descr="8wIguS4aSuY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60032" y="188640"/>
            <a:ext cx="3094303" cy="395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79512" y="3284984"/>
            <a:ext cx="4040188" cy="3573016"/>
          </a:xfrm>
        </p:spPr>
        <p:txBody>
          <a:bodyPr>
            <a:normAutofit fontScale="85000" lnSpcReduction="20000"/>
          </a:bodyPr>
          <a:lstStyle/>
          <a:p>
            <a:r>
              <a:rPr lang="ru-RU" b="0" dirty="0" smtClean="0"/>
              <a:t> Бледными разбавленными красками слегка обозначаем веточку и несколько розовых цветочков под брюшком у птички. Как для них мы оставили место. Лёгкие штрихи и лёгкие обозначения. После более яркими акцентами мы доделаем и форму ветки. А пока уже можно накладывать тени на тельце птички более тёмными оттенками серо-голубого цвета. Уточняем форму головы, подчёркиваем линию крыла.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572000" y="4293096"/>
            <a:ext cx="4041775" cy="1872208"/>
          </a:xfrm>
        </p:spPr>
        <p:txBody>
          <a:bodyPr>
            <a:normAutofit fontScale="85000" lnSpcReduction="10000"/>
          </a:bodyPr>
          <a:lstStyle/>
          <a:p>
            <a:r>
              <a:rPr lang="ru-RU" b="0" dirty="0" smtClean="0"/>
              <a:t>Красным цветом маленькими штрихами придаём объём цветам. Продолжаем понемногу добавлять цвет на тельце птицы, уточняя форму. Прорисовываем головку, глаз и клюв.</a:t>
            </a:r>
            <a:endParaRPr lang="ru-RU" dirty="0"/>
          </a:p>
        </p:txBody>
      </p:sp>
      <p:pic>
        <p:nvPicPr>
          <p:cNvPr id="15" name="Содержимое 14" descr="HtTdu6JSJl8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88640"/>
            <a:ext cx="2943840" cy="3951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Содержимое 13" descr="02tHJSv8VS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7290" r="-66" b="12525"/>
          <a:stretch>
            <a:fillRect/>
          </a:stretch>
        </p:blipFill>
        <p:spPr>
          <a:xfrm>
            <a:off x="395536" y="188640"/>
            <a:ext cx="3168352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Информация дл педагога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Голоса птиц </a:t>
            </a:r>
          </a:p>
          <a:p>
            <a:r>
              <a:rPr lang="en-US" dirty="0" smtClean="0">
                <a:hlinkClick r:id="rId2"/>
              </a:rPr>
              <a:t>http://detkam.e-pa</a:t>
            </a:r>
            <a:r>
              <a:rPr lang="ru-RU" dirty="0" smtClean="0">
                <a:hlinkClick r:id="rId2"/>
              </a:rPr>
              <a:t>-</a:t>
            </a:r>
            <a:r>
              <a:rPr lang="en-US" dirty="0" smtClean="0">
                <a:hlinkClick r:id="rId2"/>
              </a:rPr>
              <a:t>pa.ru/mp/90/</a:t>
            </a:r>
            <a:r>
              <a:rPr lang="ru-RU" dirty="0" smtClean="0">
                <a:hlinkClick r:id="rId2"/>
              </a:rPr>
              <a:t>-</a:t>
            </a:r>
            <a:r>
              <a:rPr lang="ru-RU" dirty="0" smtClean="0"/>
              <a:t>  фоном  можно включить во время практической – творческой работы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>Интернет ресурсы </a:t>
            </a:r>
            <a:br>
              <a:rPr lang="ru-RU" sz="2700" dirty="0" smtClean="0"/>
            </a:br>
            <a:r>
              <a:rPr lang="ru-RU" dirty="0" smtClean="0"/>
              <a:t> </a:t>
            </a:r>
            <a:r>
              <a:rPr lang="ru-RU" sz="2200" dirty="0" smtClean="0"/>
              <a:t>ссылки на  фото и картинки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txBody>
          <a:bodyPr>
            <a:normAutofit fontScale="32500" lnSpcReduction="20000"/>
          </a:bodyPr>
          <a:lstStyle/>
          <a:p>
            <a:r>
              <a:rPr lang="en-US" sz="1200" dirty="0" smtClean="0">
                <a:hlinkClick r:id="rId2"/>
              </a:rPr>
              <a:t>http://alexey-savrasov.ru/kartina/1.php</a:t>
            </a:r>
            <a:endParaRPr lang="ru-RU" sz="1200" dirty="0" smtClean="0"/>
          </a:p>
          <a:p>
            <a:r>
              <a:rPr lang="en-US" sz="1200" dirty="0" smtClean="0">
                <a:hlinkClick r:id="rId3"/>
              </a:rPr>
              <a:t>http://www.liveinternet.ru/community/2281209/post194903297/</a:t>
            </a:r>
            <a:endParaRPr lang="ru-RU" sz="1200" dirty="0" smtClean="0"/>
          </a:p>
          <a:p>
            <a:r>
              <a:rPr lang="en-US" sz="1200" dirty="0" smtClean="0"/>
              <a:t>https://www.google.ru/url?sa=i&amp;rct=j&amp;q=&amp;esrc=s&amp;source=images&amp;cd=&amp;cad=rja&amp;uact=8&amp;ved=&amp;url=http%3A%2F%2Fwww.livemaster.ru%2Fitem%2F8688391-kartiny-panno-tsvety-ptitsy-russkaya-vyshivka&amp;ei=xOoeVZ3oLdKxaa61gaAC&amp;bvm=bv.89947451,d.d2s&amp;psig=AFQjCNFyCZC2VYHC1SrkBvRQBiCtuLnSkA&amp;ust=1428175824595217</a:t>
            </a:r>
            <a:endParaRPr lang="ru-RU" sz="1200" dirty="0" smtClean="0"/>
          </a:p>
          <a:p>
            <a:r>
              <a:rPr lang="en-US" dirty="0" smtClean="0">
                <a:hlinkClick r:id="rId4"/>
              </a:rPr>
              <a:t>http://russiangift-krasnoyarsk.ru/archives/category/zolotaya-hohloma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http://www.orfey.net/tours/index.php?ID=1900</a:t>
            </a:r>
            <a:endParaRPr lang="ru-RU" dirty="0" smtClean="0"/>
          </a:p>
          <a:p>
            <a:r>
              <a:rPr lang="en-US" dirty="0" smtClean="0"/>
              <a:t>https://www.google.ru/url?sa=i&amp;rct=j&amp;q=&amp;esrc=s&amp;source=images&amp;cd=&amp;cad=rja&amp;uact=8&amp;ved=0CAYQjB0&amp;url=http%3A%2F%2Fwww.sch504.edusite.ru%2Fp195aa1.html&amp;ei=Yu4eVfHCMsrraIXKgJgP&amp;bvm=bv.89947451,d.d2s&amp;psig=AFQjCNFPpFeRObv5FcsKT9brcCtPapDKnQ&amp;ust=1428176751116359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http://00149.ucoz.com/news/2011-03-26-108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7"/>
              </a:rPr>
              <a:t>http://www.pribaikal.ru/keramistika-images/gallery/0/623.html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https://www.google.ru/url?sa=i&amp;rct=j&amp;q=&amp;esrc=s&amp;source=images&amp;cd=&amp;cad=rja&amp;uact=8&amp;ved=0CAYQjB0&amp;url=http%3A%2F%2Fwww.goodfon.ru%2Fwallpaper%2Fptica-vetka-cvety-vesna-3555.html&amp;ei=cfIeVYKuEtjtaN2_gZgO&amp;bvm=bv.89947451,d.d2s&amp;psig=AFQjCNG81OfCE22dnHwTShrUvqvNiycnow&amp;ust=1428177680956890</a:t>
            </a:r>
            <a:endParaRPr lang="ru-RU" dirty="0" smtClean="0"/>
          </a:p>
          <a:p>
            <a:r>
              <a:rPr lang="en-US" dirty="0" smtClean="0"/>
              <a:t>https://www.google.ru/url?sa=i&amp;rct=j&amp;q=&amp;esrc=s&amp;source=images&amp;cd=&amp;cad=rja&amp;uact=8&amp;ved=0CAYQjB0&amp;url=http%3A%2F%2Fknu.znate.ru%2Fdocs%2Findex-591015.html&amp;ei=z_IeVfqfM4LXatCegJAO&amp;bvm=bv.89947451,d.d2s&amp;psig=AFQjCNG81OfCE22dnHwTShrUvqvNiycnow&amp;ust=1428177680956890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s://www.google.ru/url?sa=i&amp;rct=j&amp;q=&amp;esrc=s&amp;source=images&amp;cd=&amp;cad=rja&amp;uact=8&amp;ved=0CAYQjB0&amp;url=http%3A%2F%2Fanimals-birds.ru%2Fc47.html&amp;ei=tPYeVYaiBszlaPvcgegK&amp;bvm=bv.89947451,d.d2s&amp;psig=AFQjCNHh6BSezNHa2_kTWdhRar0DIXu6Ow&amp;ust=1428178979660471</a:t>
            </a:r>
            <a:endParaRPr lang="ru-RU" dirty="0" smtClean="0"/>
          </a:p>
          <a:p>
            <a:r>
              <a:rPr lang="en-US" dirty="0" smtClean="0"/>
              <a:t>https://www.google.ru/url?sa=i&amp;rct=j&amp;q=&amp;esrc=s&amp;source=images&amp;cd=&amp;cad=rja&amp;uact=8&amp;ved=0ahUKEwiI1bbivIjMAhULhywKHR70CgEQjB0IBg&amp;url=http%3A%2F%2Fwww.scriru.com%2F2%2F35%2F21538694133.php&amp;psig=AFQjCNFwWRTNUG6G4dM19s3XI2ndb3LbHw&amp;ust=1460528981388559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https://www.google.ru/url?sa=i&amp;rct=j&amp;q=&amp;esrc=s&amp;source=images&amp;cd=&amp;cad=rja&amp;uact=8&amp;ved=0ahUKEwj00qaj0YjMAhUJFywKHd0vCuEQjB0IBg&amp;url=http%3A%2F%2Fsubscribe.ru%2Fgroup%2Flegko-li-osvoit-tehniku-akvarelnoj-zhivopisi-i-zachem-eto-nado%2Fby-interest%2F5109%2Fby-views%2F&amp;psig=AFQjCNEkT2N_DlQ9gLbvyIf1Ae1Z5BiIqg&amp;ust=1460534487990608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http://risoval-ko.ru/uroki/urok-risovaniya-akvarelyu-risuem-pastoralnuyu-ptichku-shag-za-shagom/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Расскажи</a:t>
            </a:r>
            <a:endParaRPr lang="ru-RU" sz="32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0" y="908720"/>
            <a:ext cx="4114800" cy="521744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апреля – Благовещение Пресвятой Богородицы.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Третья встреча весны. Бабий праздник. Весна зиму поборола. В этот день дев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кос не плетут, под дымом не сидят. Ничего начинать не полагается. Птицы гнёзд не вьют, а устраивают птичьи базары. 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Праздник Птиц - птицам волю дают. Выкупают птицу у птичьего охотника и выпускают из клетки. Считается, что птица станет ходатаем,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предстоятелем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перед Богом за своего освободителя. 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186808" cy="469106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Грач на горе – весна во дворе.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Увидел грача – весну встречай.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Увидел скворца – весна у крыльца.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Грач с земли хворостинку поднимает – солнечное лето обещает.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Старый ворон не каркнет мимо.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 вы понимаете эти  народные приметы 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Обсудим вместе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характеристики птиц содержит народные поговорки? </a:t>
            </a:r>
          </a:p>
          <a:p>
            <a:r>
              <a:rPr lang="ru-RU" dirty="0" smtClean="0"/>
              <a:t>Какие приметы связаны  приходом весны?</a:t>
            </a:r>
          </a:p>
          <a:p>
            <a:r>
              <a:rPr lang="ru-RU" dirty="0" smtClean="0"/>
              <a:t>Какие чувства вызывает у человека птичий гомон, щебет, соловьиные трели?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r"/>
            <a:r>
              <a:rPr lang="ru-RU" dirty="0" smtClean="0"/>
              <a:t>Кто автор   данного пейзажа?</a:t>
            </a:r>
            <a:endParaRPr lang="ru-RU" dirty="0"/>
          </a:p>
        </p:txBody>
      </p:sp>
      <p:pic>
        <p:nvPicPr>
          <p:cNvPr id="8" name="Содержимое 6" descr="grachi-priletel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960313" y="2174875"/>
            <a:ext cx="3033961" cy="3951288"/>
          </a:xfrm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3" descr="скачанные файл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404664"/>
            <a:ext cx="3892685" cy="4968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4860032" y="551723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Ранняя весна. Оттепель. 1880-е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Всмотримся в картину</a:t>
            </a:r>
            <a:endParaRPr lang="ru-RU" dirty="0"/>
          </a:p>
        </p:txBody>
      </p:sp>
      <p:pic>
        <p:nvPicPr>
          <p:cNvPr id="4" name="Содержимое 6" descr="grachi-priletel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38890" y="1600200"/>
            <a:ext cx="3475220" cy="4525963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  помощью каких средств художественной выразительности воссоздал  </a:t>
            </a:r>
            <a:r>
              <a:rPr lang="ru-RU" dirty="0" err="1" smtClean="0"/>
              <a:t>А.К.Саврвсов</a:t>
            </a:r>
            <a:r>
              <a:rPr lang="ru-RU" dirty="0" smtClean="0"/>
              <a:t> чудо рождения весны в воём пейзаже «Грачи прилетели»?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grachi-priletel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545" t="761" b="46188"/>
          <a:stretch>
            <a:fillRect/>
          </a:stretch>
        </p:blipFill>
        <p:spPr>
          <a:xfrm>
            <a:off x="827584" y="332655"/>
            <a:ext cx="7632848" cy="61712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7e6ae3c68c042d4d71f1b0969ffa384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764704"/>
            <a:ext cx="5052850" cy="5160997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Обрати внимание на работы народных мастеров</a:t>
            </a:r>
            <a:endParaRPr lang="ru-RU" dirty="0"/>
          </a:p>
        </p:txBody>
      </p:sp>
      <p:pic>
        <p:nvPicPr>
          <p:cNvPr id="7" name="Содержимое 6" descr="Cockerel-shaped_scoop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4111425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hohloma1-300x28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844824"/>
            <a:ext cx="3958960" cy="37214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661</Words>
  <Application>Microsoft Office PowerPoint</Application>
  <PresentationFormat>Экран (4:3)</PresentationFormat>
  <Paragraphs>61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Расскажи</vt:lpstr>
      <vt:lpstr>Обсудим вместе</vt:lpstr>
      <vt:lpstr>Слайд 5</vt:lpstr>
      <vt:lpstr>Всмотримся в картину</vt:lpstr>
      <vt:lpstr>Слайд 7</vt:lpstr>
      <vt:lpstr>Слайд 8</vt:lpstr>
      <vt:lpstr>Обрати внимание на работы народных мастеров</vt:lpstr>
      <vt:lpstr>Обрати внимание на работы народных мастеров</vt:lpstr>
      <vt:lpstr>Обрати внимание на работы народных мастеров</vt:lpstr>
      <vt:lpstr>Обрати внимание на работы народных мастеров</vt:lpstr>
      <vt:lpstr>Знак солнца </vt:lpstr>
      <vt:lpstr>Слайд 14</vt:lpstr>
      <vt:lpstr>Слайд 15</vt:lpstr>
      <vt:lpstr>Творческое задание </vt:lpstr>
      <vt:lpstr>Стилизованные птицы</vt:lpstr>
      <vt:lpstr>Рисунок. Анализ формы. </vt:lpstr>
      <vt:lpstr>Рисунок птиц в движении.</vt:lpstr>
      <vt:lpstr>Наброски  птиц  акварелью</vt:lpstr>
      <vt:lpstr>Слайд 21</vt:lpstr>
      <vt:lpstr>Слайд 22</vt:lpstr>
      <vt:lpstr>Информация дл педагога  </vt:lpstr>
      <vt:lpstr>Интернет ресурсы   ссылки на  фото и картинки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Весенний  гомон птичных стихий в жизни  искусстве</dc:title>
  <dc:creator>пк</dc:creator>
  <cp:lastModifiedBy>jah</cp:lastModifiedBy>
  <cp:revision>16</cp:revision>
  <dcterms:created xsi:type="dcterms:W3CDTF">2015-04-03T18:16:22Z</dcterms:created>
  <dcterms:modified xsi:type="dcterms:W3CDTF">2022-04-09T02:43:14Z</dcterms:modified>
</cp:coreProperties>
</file>