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358" autoAdjust="0"/>
  </p:normalViewPr>
  <p:slideViewPr>
    <p:cSldViewPr snapToGrid="0">
      <p:cViewPr varScale="1">
        <p:scale>
          <a:sx n="56" d="100"/>
          <a:sy n="56" d="100"/>
        </p:scale>
        <p:origin x="-123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ADBFE-7443-4112-9757-FBC3F7FF82F7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C68FE-EA0B-45FC-BEEB-DB6225AB08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300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BC68FE-EA0B-45FC-BEEB-DB6225AB08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995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205791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8166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52480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1695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4963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62351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103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9378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0422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7034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8854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82EA4CBE-8329-4F4A-83F9-91334B752B40}" type="datetimeFigureOut">
              <a:rPr lang="ru-RU" smtClean="0"/>
              <a:pPr/>
              <a:t>09.02.2020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F8D1652-0220-49E1-A2D7-A3B64ACD18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776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1.wav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7772" y="560702"/>
            <a:ext cx="8849268" cy="5453955"/>
          </a:xfrm>
          <a:prstGeom prst="rect">
            <a:avLst/>
          </a:prstGeom>
        </p:spPr>
        <p:txBody>
          <a:bodyPr>
            <a:noAutofit/>
          </a:bodyPr>
          <a:lstStyle/>
          <a:p>
            <a:pPr algn="r"/>
            <a:r>
              <a:rPr lang="ru-RU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Консультация для </a:t>
            </a:r>
            <a:r>
              <a:rPr lang="ru-RU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воспитателей   </a:t>
            </a:r>
            <a:r>
              <a:rPr lang="ru-RU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«Т</a:t>
            </a:r>
            <a:r>
              <a:rPr lang="ru-RU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ематические прогулки </a:t>
            </a:r>
            <a:r>
              <a:rPr lang="ru-RU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с детьми </a:t>
            </a:r>
            <a:r>
              <a:rPr lang="ru-RU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дошкольного возраста</a:t>
            </a:r>
            <a:r>
              <a:rPr lang="ru-RU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.» </a:t>
            </a:r>
            <a:endParaRPr lang="ru-RU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36433" y="1597446"/>
            <a:ext cx="1586429" cy="148727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700" y="618965"/>
            <a:ext cx="2561131" cy="2846130"/>
          </a:xfrm>
          <a:prstGeom prst="rect">
            <a:avLst/>
          </a:prstGeom>
        </p:spPr>
      </p:pic>
      <p:pic>
        <p:nvPicPr>
          <p:cNvPr id="13314" name="Picture 2" descr="https://pickimage.ru/wp-content/uploads/images/detskie/walk/progulk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135" y="4018547"/>
            <a:ext cx="3537286" cy="23341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56330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8756" y="1008529"/>
            <a:ext cx="4620185" cy="52476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2389" y="403412"/>
            <a:ext cx="88616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Спортивные прогулки </a:t>
            </a:r>
            <a:r>
              <a:rPr lang="ru-RU" sz="2400" dirty="0" smtClean="0">
                <a:effectLst/>
                <a:latin typeface="Monotype Corsiva" panose="03010101010201010101" pitchFamily="66" charset="0"/>
              </a:rPr>
              <a:t>направлены на укрепление здоровья, профилактику утомления, физическое и умственное развитие, оптимизацию двигательной активности детей.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Структура спортивной прогулки: Организационный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момент или вводная беседа Подвижные, спортивные игры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Спортивные упражнения Самостоятельная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деятельность детей Индивидуальная работа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по различным направлениям развития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 воспитанников Подведение итогов прогулки,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выполнение творческого задания Примеры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спортивных прогулок: «Страна спортивных мячей»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(все возрастные группы), «Готовимся к Олимпийским играм»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(старший дошкольный возраст), «</a:t>
            </a:r>
            <a:r>
              <a:rPr lang="ru-RU" sz="2400" dirty="0" err="1" smtClean="0">
                <a:effectLst/>
                <a:latin typeface="Monotype Corsiva" panose="03010101010201010101" pitchFamily="66" charset="0"/>
              </a:rPr>
              <a:t>Олимпики</a:t>
            </a:r>
            <a:r>
              <a:rPr lang="ru-RU" sz="2400" dirty="0" smtClean="0">
                <a:effectLst/>
                <a:latin typeface="Monotype Corsiva" panose="03010101010201010101" pitchFamily="66" charset="0"/>
              </a:rPr>
              <a:t> на старте»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(старший дошкольный возраст), «Веселые старты»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 (старший дошкольный возраст) и др.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3698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6140" y="4697305"/>
            <a:ext cx="6589059" cy="1865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8417" y="484094"/>
            <a:ext cx="4361890" cy="539803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8941" y="484094"/>
            <a:ext cx="85119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В прогулках – трудовых акциях </a:t>
            </a:r>
            <a:r>
              <a:rPr lang="ru-RU" sz="2400" dirty="0" smtClean="0">
                <a:effectLst/>
                <a:latin typeface="Monotype Corsiva" panose="03010101010201010101" pitchFamily="66" charset="0"/>
              </a:rPr>
              <a:t>преобладают трудовые поручения, воспитанники приобщаются к разным формам труда в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соответствии с сезоном и погодными условиями. В процессе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прогулки детей формируется понимание, что труд на природе - это не игра или развлечение, а серьезное занятие. При организации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трудовой деятельности на участке следует соблюдать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следующие правила: Работать не в жаркие часы дня, а утром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 или вечером Материалы и инструменты должны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соответствовать гигиеническим требованиям и правилам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охраны жизни и здоровья детей Запрещается давать детям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для работы то, что может создать малейшую опасность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получения травмы или оказать неблагоприятное влияние </a:t>
            </a:r>
          </a:p>
          <a:p>
            <a:r>
              <a:rPr lang="ru-RU" sz="2400" dirty="0" smtClean="0">
                <a:effectLst/>
                <a:latin typeface="Monotype Corsiva" panose="03010101010201010101" pitchFamily="66" charset="0"/>
              </a:rPr>
              <a:t>на их здоровье и физическое  развитие .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3384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9859" y="331045"/>
            <a:ext cx="9883587" cy="612462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8259" y="331045"/>
            <a:ext cx="1075765" cy="6526955"/>
          </a:xfrm>
        </p:spPr>
        <p:txBody>
          <a:bodyPr vert="wordArtVert">
            <a:normAutofit fontScale="90000"/>
          </a:bodyPr>
          <a:lstStyle/>
          <a:p>
            <a:r>
              <a:rPr lang="ru-RU" sz="4400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Спасибо!</a:t>
            </a:r>
            <a:endParaRPr lang="ru-RU" sz="4400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-603364" y="1009613"/>
            <a:ext cx="8767860" cy="138816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78281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  <p:sndAc>
          <p:stSnd loop="1">
            <p:snd r:embed="rId5" name="chimes.wav"/>
          </p:stSnd>
        </p:sndAc>
      </p:transition>
    </mc:Choice>
    <mc:Fallback>
      <p:transition spd="slow" advClick="0" advTm="4000">
        <p:fade/>
        <p:sndAc>
          <p:stSnd loop="1"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6718" y="1414713"/>
            <a:ext cx="3648562" cy="450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4911" y="330507"/>
            <a:ext cx="854908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/>
                <a:latin typeface="Monotype Corsiva" panose="03010101010201010101" pitchFamily="66" charset="0"/>
              </a:rPr>
              <a:t>Традиционно прогулка включает в себя организацию с воспитанниками наблюдений за явлениями природы (растительным и животным миром, неживой природой); разнообразные игры; трудовую деятельность; спортивные упражнения самостоятельную деятельность детей по их выбору и интересам Основная задача воспитателя при проведении прогулок состоит в обеспечении активной, содержательной, разнообразной и интересной для воспитанников деятельности</a:t>
            </a:r>
            <a:r>
              <a:rPr lang="ru-RU" sz="3600" dirty="0" smtClean="0">
                <a:effectLst/>
                <a:latin typeface="Monotype Corsiva" panose="03010101010201010101" pitchFamily="66" charset="0"/>
              </a:rPr>
              <a:t>.</a:t>
            </a:r>
            <a:r>
              <a:rPr lang="ru-RU" sz="3600" dirty="0" smtClean="0"/>
              <a:t>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29334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6434" y="209319"/>
            <a:ext cx="998128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effectLst/>
              <a:latin typeface="Monotype Corsiva" panose="03010101010201010101" pitchFamily="66" charset="0"/>
            </a:endParaRPr>
          </a:p>
          <a:p>
            <a:r>
              <a:rPr lang="ru-RU" sz="2800" dirty="0" smtClean="0">
                <a:effectLst/>
                <a:latin typeface="Monotype Corsiva" panose="03010101010201010101" pitchFamily="66" charset="0"/>
              </a:rPr>
              <a:t>СанПиН 2.4.1.3049-13 "Санитарно-эпидемиологические требования к устройству, содержанию и организации режима работы дошкольных образовательных организаций" п. 11.5 - рекомендуемая продолжительность ежедневных прогулок составляет 3-4 ч. Продолжительность прогулки определяется дошкольной образовательной организацией в зависимости от климатических условий. При температуре воздуха ниже -15 °C и скорости ветра более 7 м/с продолжительность прогулки рекомендуется сокращать. п. 11.6 - рекомендуется организовывать прогулки 2 раза в день: в первую половину дня и во вторую половину дня - после дневного сна или перед уходом детей домой. п. 12.7 - прогулку детей после плавания в бассейне организуют не менее чем через 50 мин в целях предупреждения переохлаждения воспитанников. 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9400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001" y="673768"/>
            <a:ext cx="601311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/>
              <a:t>Помимо традиционной,</a:t>
            </a:r>
          </a:p>
          <a:p>
            <a:r>
              <a:rPr lang="ru-RU" sz="3200" i="1" dirty="0" smtClean="0"/>
              <a:t>сложившейся годами структуры прогулки с детьми, могут проводиться</a:t>
            </a:r>
          </a:p>
          <a:p>
            <a:r>
              <a:rPr lang="ru-RU" sz="3200" i="1" dirty="0" smtClean="0"/>
              <a:t>тематические прогулки, выстроенные по принципу доминирования вида</a:t>
            </a:r>
          </a:p>
          <a:p>
            <a:r>
              <a:rPr lang="ru-RU" sz="3200" i="1" dirty="0" smtClean="0"/>
              <a:t>детской деятельности или являющиеся продолжением темы дня .</a:t>
            </a:r>
            <a:endParaRPr lang="ru-RU" sz="3200" i="1" dirty="0" smtClean="0"/>
          </a:p>
        </p:txBody>
      </p:sp>
      <p:pic>
        <p:nvPicPr>
          <p:cNvPr id="1026" name="Picture 2" descr="https://pickimage.ru/wp-content/uploads/images/detskie/walk/progulk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3620" y="505325"/>
            <a:ext cx="4873959" cy="575109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6219" y="352745"/>
            <a:ext cx="4200525" cy="609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1524" y="826266"/>
            <a:ext cx="70177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/>
                <a:latin typeface="Monotype Corsiva" panose="03010101010201010101" pitchFamily="66" charset="0"/>
              </a:rPr>
              <a:t>Обязательными составляющими тематических прогулок самых разных видов являются совместная деятельность взрослого с детьми, совместная деятельность со сверстниками и самостоятельная деятельность ребенка. Рассмотрим </a:t>
            </a:r>
            <a:r>
              <a:rPr lang="ru-RU" sz="3200" u="sng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пять видов тематических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 </a:t>
            </a:r>
            <a:r>
              <a:rPr lang="ru-RU" sz="3200" u="sng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прогулок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: прогулки-походы,</a:t>
            </a:r>
          </a:p>
          <a:p>
            <a:r>
              <a:rPr lang="ru-RU" sz="3200" dirty="0" smtClean="0">
                <a:solidFill>
                  <a:srgbClr val="C00000"/>
                </a:solidFill>
                <a:effectLst/>
                <a:latin typeface="Monotype Corsiva" panose="03010101010201010101" pitchFamily="66" charset="0"/>
              </a:rPr>
              <a:t>развлекательные прогулки с персонажем, прогулки-события, спортивные прогулки, прогулки - трудовые акции.</a:t>
            </a:r>
            <a:endParaRPr lang="ru-RU" sz="32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332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9228" y="1839816"/>
            <a:ext cx="4536333" cy="40105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61012" y="594911"/>
            <a:ext cx="742536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Прогулки -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походы </a:t>
            </a:r>
            <a:r>
              <a:rPr lang="ru-RU" sz="2400" dirty="0" smtClean="0">
                <a:effectLst/>
                <a:latin typeface="Monotype Corsiva" panose="03010101010201010101" pitchFamily="66" charset="0"/>
              </a:rPr>
              <a:t>представляют собой организованный вид деятельности, в ходе которого решаются оздоровительные задачи, совершенствуются двигательные навыки и физические качества детей, удовлетворяются их познавательные потребности, воспитывается любовь и эстетическое отношение к природе. 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Структура прогулки-похода</a:t>
            </a:r>
            <a:r>
              <a:rPr lang="ru-RU" sz="2400" dirty="0" smtClean="0">
                <a:effectLst/>
                <a:latin typeface="Monotype Corsiva" panose="03010101010201010101" pitchFamily="66" charset="0"/>
              </a:rPr>
              <a:t>: Организационный момент: сбор, перекличка и проведение инструктажа. Движение группы до привала. Могут быть короткие остановки, как для отдыха, так и для наблюдения за интересными объектами. Привал – конечный пункт прогулки-похода. Место должно быть удобно для отдыха, где есть возможность, например, организовать пикник, поставить палатку, развести костер, организовать игры и т.д. Сбор детей и уборка территории после привала. Движение группы до детского сада. Могут быть короткие остановки для отдыха и наблюдений. </a:t>
            </a:r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3598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3071" y="470647"/>
            <a:ext cx="11391927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Алгоритм подготовки прогулки-похода</a:t>
            </a:r>
            <a:r>
              <a:rPr lang="ru-RU" sz="2800" dirty="0" smtClean="0">
                <a:effectLst/>
                <a:latin typeface="Monotype Corsiva" panose="03010101010201010101" pitchFamily="66" charset="0"/>
              </a:rPr>
              <a:t>: Определение маршрута прогулки-похода. Согласование маршрута с администрацией ДОО. Тщательное изучение маршрута прогулки-похода, его прохождение взрослыми. Привлечение родителей для участия в прогулке-походе. Подготовка необходимого снаряжения. Подготовка к проведению инструктажа для участников похода (определение даты, времени и продолжительности прогулки-похода, рекомендации по экипировке туриста – форме одежды и содержание рюкзака). </a:t>
            </a:r>
          </a:p>
          <a:p>
            <a:r>
              <a:rPr lang="ru-RU" sz="28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Правила безопасности при проведении прогулки-похода</a:t>
            </a:r>
            <a:r>
              <a:rPr lang="ru-RU" sz="2800" dirty="0" smtClean="0">
                <a:effectLst/>
                <a:latin typeface="Monotype Corsiva" panose="03010101010201010101" pitchFamily="66" charset="0"/>
              </a:rPr>
              <a:t>: Движение группы по определенному и спланированному маршруту; Сопровождение детей взрослыми, не менее двух взрослых на группу ;Присутствие медицинского работника и наличие аптечки ;Проведение переклички по списку (несколько раз в течение похода); Одежда должна соответствовать сезону года и состоянию погоды, головной убор обязателен; Соблюдение правил дорожного движения при переходе улиц и дорог; Соблюдение питьевого режима .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6001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lum brigh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153" y="202197"/>
            <a:ext cx="11752729" cy="64406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2" name="Прямоугольник 1"/>
          <p:cNvSpPr/>
          <p:nvPr/>
        </p:nvSpPr>
        <p:spPr>
          <a:xfrm>
            <a:off x="270933" y="443754"/>
            <a:ext cx="11717867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Развлекательные прогулки </a:t>
            </a:r>
            <a:r>
              <a:rPr lang="ru-RU" sz="3200" dirty="0" smtClean="0">
                <a:effectLst/>
                <a:latin typeface="Monotype Corsiva" panose="03010101010201010101" pitchFamily="66" charset="0"/>
              </a:rPr>
              <a:t>с персонажем направлены на создание позитивного эмоционального фона, эмоциональную и психологическую разгрузку детей, удовлетворение их потребности в двигательной активности. Примеры прогулок-развлечений: «В гостях у колобка» (первая младшая группа), «На полянке у реки» (младший дошкольный возраст), «Парк развлечений» (средний и старший дошкольный возраст), «Незнайка из Цветочного города в гостях у ребят» (старший дошкольный возраст), </a:t>
            </a:r>
            <a:r>
              <a:rPr lang="ru-RU" sz="3200" dirty="0" smtClean="0">
                <a:effectLst/>
                <a:latin typeface="Monotype Corsiva" panose="03010101010201010101" pitchFamily="66" charset="0"/>
              </a:rPr>
              <a:t>« </a:t>
            </a:r>
            <a:r>
              <a:rPr lang="ru-RU" sz="3200" dirty="0" smtClean="0">
                <a:latin typeface="Monotype Corsiva" panose="03010101010201010101" pitchFamily="66" charset="0"/>
              </a:rPr>
              <a:t>Г</a:t>
            </a:r>
            <a:r>
              <a:rPr lang="ru-RU" sz="3200" dirty="0" smtClean="0">
                <a:effectLst/>
                <a:latin typeface="Monotype Corsiva" panose="03010101010201010101" pitchFamily="66" charset="0"/>
              </a:rPr>
              <a:t>ерои мультфильмов в гостях у ребят» </a:t>
            </a:r>
            <a:r>
              <a:rPr lang="ru-RU" sz="3200" dirty="0" smtClean="0">
                <a:effectLst/>
                <a:latin typeface="Monotype Corsiva" panose="03010101010201010101" pitchFamily="66" charset="0"/>
              </a:rPr>
              <a:t>(старший дошкольный возраст) и др. 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6060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82109" y="282388"/>
            <a:ext cx="5457809" cy="657561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0647" y="376518"/>
            <a:ext cx="867335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Прогулка-событие -</a:t>
            </a:r>
            <a:r>
              <a:rPr lang="ru-RU" sz="2800" dirty="0" smtClean="0">
                <a:effectLst/>
                <a:latin typeface="Monotype Corsiva" panose="03010101010201010101" pitchFamily="66" charset="0"/>
              </a:rPr>
              <a:t> способствуют умственному, нравственному, эстетическому воспитанию, развивают любознательность дошкольников. Структура прогулки-события: Организационный момент – сплочение детского коллектива, беседа о предстоящем событии Знакомство с темой прогулки – ввод в событие; Подвижные и </a:t>
            </a:r>
          </a:p>
          <a:p>
            <a:r>
              <a:rPr lang="ru-RU" sz="2800" dirty="0" smtClean="0">
                <a:effectLst/>
                <a:latin typeface="Monotype Corsiva" panose="03010101010201010101" pitchFamily="66" charset="0"/>
              </a:rPr>
              <a:t>дидактические игры, детское экспериментирование и др. Самостоятельная творческая деятельность детей.</a:t>
            </a:r>
          </a:p>
          <a:p>
            <a:r>
              <a:rPr lang="ru-RU" sz="2800" dirty="0" smtClean="0">
                <a:effectLst/>
                <a:latin typeface="Monotype Corsiva" panose="03010101010201010101" pitchFamily="66" charset="0"/>
              </a:rPr>
              <a:t> Примеры прогулки-события: «Нам песочек привезли» (младший дошкольный возраст), «Песочная страна» (все возрастные группы), «Экспедиция. </a:t>
            </a:r>
          </a:p>
          <a:p>
            <a:r>
              <a:rPr lang="ru-RU" sz="2800" dirty="0" smtClean="0">
                <a:effectLst/>
                <a:latin typeface="Monotype Corsiva" panose="03010101010201010101" pitchFamily="66" charset="0"/>
              </a:rPr>
              <a:t>Охотники за минералами» (старший дошкольный возраст), «С днем рождения, Земля!» (старший дошкольный возраст), «Первый </a:t>
            </a:r>
            <a:r>
              <a:rPr lang="ru-RU" sz="2800" dirty="0" smtClean="0">
                <a:effectLst/>
                <a:latin typeface="Monotype Corsiva" panose="03010101010201010101" pitchFamily="66" charset="0"/>
              </a:rPr>
              <a:t>полет в </a:t>
            </a:r>
            <a:r>
              <a:rPr lang="ru-RU" sz="2800" dirty="0" smtClean="0">
                <a:effectLst/>
                <a:latin typeface="Monotype Corsiva" panose="03010101010201010101" pitchFamily="66" charset="0"/>
              </a:rPr>
              <a:t>космос» (старший дошкольный возраст). 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735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4000">
        <p15:prstTrans prst="fallOve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927</Words>
  <Application>Microsoft Office PowerPoint</Application>
  <PresentationFormat>Произвольный</PresentationFormat>
  <Paragraphs>44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Базис</vt:lpstr>
      <vt:lpstr>Консультация для воспитателей   «Тематические прогулки с детьми дошкольного возраста.»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«Организация тематических прогулок с детьми дошкольного возраста." </dc:title>
  <dc:creator>ивановки</dc:creator>
  <cp:lastModifiedBy>Samsung</cp:lastModifiedBy>
  <cp:revision>27</cp:revision>
  <dcterms:created xsi:type="dcterms:W3CDTF">2014-11-14T13:22:01Z</dcterms:created>
  <dcterms:modified xsi:type="dcterms:W3CDTF">2020-02-09T18:29:51Z</dcterms:modified>
</cp:coreProperties>
</file>