
<file path=[Content_Types].xml><?xml version="1.0" encoding="utf-8"?>
<Types xmlns="http://schemas.openxmlformats.org/package/2006/content-types">
  <Default ContentType="image/jpeg" Extension="jpeg"/>
  <Default ContentType="application/vnd.openxmlformats-package.relationships+xml" Extension="rels"/>
  <Default ContentType="application/xml" Extension="xml"/>
  <Default ContentType="image/jpeg" Extension="jpg"/>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62" r:id="rId4"/>
    <p:sldId id="265" r:id="rId5"/>
    <p:sldId id="257" r:id="rId6"/>
    <p:sldId id="266" r:id="rId7"/>
    <p:sldId id="267" r:id="rId8"/>
    <p:sldId id="268" r:id="rId9"/>
    <p:sldId id="258" r:id="rId10"/>
    <p:sldId id="261" r:id="rId11"/>
    <p:sldId id="269" r:id="rId12"/>
    <p:sldId id="259" r:id="rId13"/>
    <p:sldId id="260" r:id="rId14"/>
    <p:sldId id="270" r:id="rId15"/>
    <p:sldId id="271" r:id="rId16"/>
    <p:sldId id="273" r:id="rId17"/>
    <p:sldId id="277" r:id="rId18"/>
    <p:sldId id="278" r:id="rId19"/>
    <p:sldId id="279"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58" autoAdjust="0"/>
    <p:restoredTop sz="94624" autoAdjust="0"/>
  </p:normalViewPr>
  <p:slideViewPr>
    <p:cSldViewPr>
      <p:cViewPr>
        <p:scale>
          <a:sx n="87" d="100"/>
          <a:sy n="87" d="100"/>
        </p:scale>
        <p:origin x="-792" y="108"/>
      </p:cViewPr>
      <p:guideLst>
        <p:guide orient="horz" pos="2160"/>
        <p:guide pos="2880"/>
      </p:guideLst>
    </p:cSldViewPr>
  </p:slideViewPr>
  <p:outlineViewPr>
    <p:cViewPr>
      <p:scale>
        <a:sx n="33" d="100"/>
        <a:sy n="33" d="100"/>
      </p:scale>
      <p:origin x="0" y="3653"/>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CC9E513-4C3F-4A91-A1ED-CD23D0723C7D}" type="datetimeFigureOut">
              <a:rPr lang="ru-RU" smtClean="0"/>
              <a:t>08.11.2020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DAD9993-6D58-45DE-987B-B99D4A45670C}" type="slidenum">
              <a:rPr lang="ru-RU" smtClean="0"/>
              <a:t>‹#›</a:t>
            </a:fld>
            <a:endParaRPr lang="ru-RU"/>
          </a:p>
        </p:txBody>
      </p:sp>
    </p:spTree>
    <p:extLst>
      <p:ext uri="{BB962C8B-B14F-4D97-AF65-F5344CB8AC3E}">
        <p14:creationId xmlns:p14="http://schemas.microsoft.com/office/powerpoint/2010/main" val="13150290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CC9E513-4C3F-4A91-A1ED-CD23D0723C7D}" type="datetimeFigureOut">
              <a:rPr lang="ru-RU" smtClean="0"/>
              <a:t>08.11.2020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DAD9993-6D58-45DE-987B-B99D4A45670C}" type="slidenum">
              <a:rPr lang="ru-RU" smtClean="0"/>
              <a:t>‹#›</a:t>
            </a:fld>
            <a:endParaRPr lang="ru-RU"/>
          </a:p>
        </p:txBody>
      </p:sp>
    </p:spTree>
    <p:extLst>
      <p:ext uri="{BB962C8B-B14F-4D97-AF65-F5344CB8AC3E}">
        <p14:creationId xmlns:p14="http://schemas.microsoft.com/office/powerpoint/2010/main" val="15176402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CC9E513-4C3F-4A91-A1ED-CD23D0723C7D}" type="datetimeFigureOut">
              <a:rPr lang="ru-RU" smtClean="0"/>
              <a:t>08.11.2020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DAD9993-6D58-45DE-987B-B99D4A45670C}" type="slidenum">
              <a:rPr lang="ru-RU" smtClean="0"/>
              <a:t>‹#›</a:t>
            </a:fld>
            <a:endParaRPr lang="ru-RU"/>
          </a:p>
        </p:txBody>
      </p:sp>
    </p:spTree>
    <p:extLst>
      <p:ext uri="{BB962C8B-B14F-4D97-AF65-F5344CB8AC3E}">
        <p14:creationId xmlns:p14="http://schemas.microsoft.com/office/powerpoint/2010/main" val="11388587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CC9E513-4C3F-4A91-A1ED-CD23D0723C7D}" type="datetimeFigureOut">
              <a:rPr lang="ru-RU" smtClean="0"/>
              <a:t>08.11.2020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DAD9993-6D58-45DE-987B-B99D4A45670C}" type="slidenum">
              <a:rPr lang="ru-RU" smtClean="0"/>
              <a:t>‹#›</a:t>
            </a:fld>
            <a:endParaRPr lang="ru-RU"/>
          </a:p>
        </p:txBody>
      </p:sp>
    </p:spTree>
    <p:extLst>
      <p:ext uri="{BB962C8B-B14F-4D97-AF65-F5344CB8AC3E}">
        <p14:creationId xmlns:p14="http://schemas.microsoft.com/office/powerpoint/2010/main" val="3494016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CC9E513-4C3F-4A91-A1ED-CD23D0723C7D}" type="datetimeFigureOut">
              <a:rPr lang="ru-RU" smtClean="0"/>
              <a:t>08.11.2020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DAD9993-6D58-45DE-987B-B99D4A45670C}" type="slidenum">
              <a:rPr lang="ru-RU" smtClean="0"/>
              <a:t>‹#›</a:t>
            </a:fld>
            <a:endParaRPr lang="ru-RU"/>
          </a:p>
        </p:txBody>
      </p:sp>
    </p:spTree>
    <p:extLst>
      <p:ext uri="{BB962C8B-B14F-4D97-AF65-F5344CB8AC3E}">
        <p14:creationId xmlns:p14="http://schemas.microsoft.com/office/powerpoint/2010/main" val="26462519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CC9E513-4C3F-4A91-A1ED-CD23D0723C7D}" type="datetimeFigureOut">
              <a:rPr lang="ru-RU" smtClean="0"/>
              <a:t>08.11.2020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DAD9993-6D58-45DE-987B-B99D4A45670C}" type="slidenum">
              <a:rPr lang="ru-RU" smtClean="0"/>
              <a:t>‹#›</a:t>
            </a:fld>
            <a:endParaRPr lang="ru-RU"/>
          </a:p>
        </p:txBody>
      </p:sp>
    </p:spTree>
    <p:extLst>
      <p:ext uri="{BB962C8B-B14F-4D97-AF65-F5344CB8AC3E}">
        <p14:creationId xmlns:p14="http://schemas.microsoft.com/office/powerpoint/2010/main" val="16790674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CC9E513-4C3F-4A91-A1ED-CD23D0723C7D}" type="datetimeFigureOut">
              <a:rPr lang="ru-RU" smtClean="0"/>
              <a:t>08.11.2020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DAD9993-6D58-45DE-987B-B99D4A45670C}" type="slidenum">
              <a:rPr lang="ru-RU" smtClean="0"/>
              <a:t>‹#›</a:t>
            </a:fld>
            <a:endParaRPr lang="ru-RU"/>
          </a:p>
        </p:txBody>
      </p:sp>
    </p:spTree>
    <p:extLst>
      <p:ext uri="{BB962C8B-B14F-4D97-AF65-F5344CB8AC3E}">
        <p14:creationId xmlns:p14="http://schemas.microsoft.com/office/powerpoint/2010/main" val="14748727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CC9E513-4C3F-4A91-A1ED-CD23D0723C7D}" type="datetimeFigureOut">
              <a:rPr lang="ru-RU" smtClean="0"/>
              <a:t>08.11.2020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DAD9993-6D58-45DE-987B-B99D4A45670C}" type="slidenum">
              <a:rPr lang="ru-RU" smtClean="0"/>
              <a:t>‹#›</a:t>
            </a:fld>
            <a:endParaRPr lang="ru-RU"/>
          </a:p>
        </p:txBody>
      </p:sp>
    </p:spTree>
    <p:extLst>
      <p:ext uri="{BB962C8B-B14F-4D97-AF65-F5344CB8AC3E}">
        <p14:creationId xmlns:p14="http://schemas.microsoft.com/office/powerpoint/2010/main" val="5663978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CC9E513-4C3F-4A91-A1ED-CD23D0723C7D}" type="datetimeFigureOut">
              <a:rPr lang="ru-RU" smtClean="0"/>
              <a:t>08.11.2020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DAD9993-6D58-45DE-987B-B99D4A45670C}" type="slidenum">
              <a:rPr lang="ru-RU" smtClean="0"/>
              <a:t>‹#›</a:t>
            </a:fld>
            <a:endParaRPr lang="ru-RU"/>
          </a:p>
        </p:txBody>
      </p:sp>
    </p:spTree>
    <p:extLst>
      <p:ext uri="{BB962C8B-B14F-4D97-AF65-F5344CB8AC3E}">
        <p14:creationId xmlns:p14="http://schemas.microsoft.com/office/powerpoint/2010/main" val="33887435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CC9E513-4C3F-4A91-A1ED-CD23D0723C7D}" type="datetimeFigureOut">
              <a:rPr lang="ru-RU" smtClean="0"/>
              <a:t>08.11.2020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DAD9993-6D58-45DE-987B-B99D4A45670C}" type="slidenum">
              <a:rPr lang="ru-RU" smtClean="0"/>
              <a:t>‹#›</a:t>
            </a:fld>
            <a:endParaRPr lang="ru-RU"/>
          </a:p>
        </p:txBody>
      </p:sp>
    </p:spTree>
    <p:extLst>
      <p:ext uri="{BB962C8B-B14F-4D97-AF65-F5344CB8AC3E}">
        <p14:creationId xmlns:p14="http://schemas.microsoft.com/office/powerpoint/2010/main" val="2743181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CC9E513-4C3F-4A91-A1ED-CD23D0723C7D}" type="datetimeFigureOut">
              <a:rPr lang="ru-RU" smtClean="0"/>
              <a:t>08.11.2020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DAD9993-6D58-45DE-987B-B99D4A45670C}" type="slidenum">
              <a:rPr lang="ru-RU" smtClean="0"/>
              <a:t>‹#›</a:t>
            </a:fld>
            <a:endParaRPr lang="ru-RU"/>
          </a:p>
        </p:txBody>
      </p:sp>
    </p:spTree>
    <p:extLst>
      <p:ext uri="{BB962C8B-B14F-4D97-AF65-F5344CB8AC3E}">
        <p14:creationId xmlns:p14="http://schemas.microsoft.com/office/powerpoint/2010/main" val="31836796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83000"/>
            <a:lum/>
          </a:blip>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C9E513-4C3F-4A91-A1ED-CD23D0723C7D}" type="datetimeFigureOut">
              <a:rPr lang="ru-RU" smtClean="0"/>
              <a:t>08.11.2020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AD9993-6D58-45DE-987B-B99D4A45670C}" type="slidenum">
              <a:rPr lang="ru-RU" smtClean="0"/>
              <a:t>‹#›</a:t>
            </a:fld>
            <a:endParaRPr lang="ru-RU"/>
          </a:p>
        </p:txBody>
      </p:sp>
    </p:spTree>
    <p:extLst>
      <p:ext uri="{BB962C8B-B14F-4D97-AF65-F5344CB8AC3E}">
        <p14:creationId xmlns:p14="http://schemas.microsoft.com/office/powerpoint/2010/main" val="16688452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g"/><Relationship Id="rId1" Type="http://schemas.openxmlformats.org/officeDocument/2006/relationships/slideLayout" Target="../slideLayouts/slideLayout7.xml"/><Relationship Id="rId4" Type="http://schemas.openxmlformats.org/officeDocument/2006/relationships/image" Target="../media/image19.jpeg"/></Relationships>
</file>

<file path=ppt/slides/_rels/slide1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7.xml"/><Relationship Id="rId5" Type="http://schemas.openxmlformats.org/officeDocument/2006/relationships/image" Target="../media/image25.jpeg"/><Relationship Id="rId4" Type="http://schemas.openxmlformats.org/officeDocument/2006/relationships/image" Target="../media/image24.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8.jpg"/></Relationships>
</file>

<file path=ppt/slides/_rels/slide7.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7.xml"/><Relationship Id="rId4" Type="http://schemas.openxmlformats.org/officeDocument/2006/relationships/image" Target="../media/image11.jpg"/></Relationships>
</file>

<file path=ppt/slides/_rels/slide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eg"/><Relationship Id="rId1" Type="http://schemas.openxmlformats.org/officeDocument/2006/relationships/slideLayout" Target="../slideLayouts/slideLayout7.xml"/><Relationship Id="rId5" Type="http://schemas.openxmlformats.org/officeDocument/2006/relationships/image" Target="../media/image15.jpeg"/><Relationship Id="rId4" Type="http://schemas.openxmlformats.org/officeDocument/2006/relationships/image" Target="../media/image14.jpg"/></Relationships>
</file>

<file path=ppt/slides/_rels/slide9.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476672"/>
            <a:ext cx="7772400" cy="1470025"/>
          </a:xfrm>
        </p:spPr>
        <p:txBody>
          <a:bodyPr>
            <a:noAutofit/>
          </a:bodyPr>
          <a:lstStyle/>
          <a:p>
            <a:r>
              <a:rPr lang="ru-RU" sz="3600" b="1" dirty="0" smtClean="0"/>
              <a:t>Закаливающие процедуры для всех. Возможности детского сада в этом направлении и реализация</a:t>
            </a:r>
            <a:endParaRPr lang="ru-RU" sz="3600" dirty="0"/>
          </a:p>
        </p:txBody>
      </p:sp>
      <p:sp>
        <p:nvSpPr>
          <p:cNvPr id="6" name="Подзаголовок 5"/>
          <p:cNvSpPr>
            <a:spLocks noGrp="1"/>
          </p:cNvSpPr>
          <p:nvPr>
            <p:ph type="subTitle" idx="1"/>
          </p:nvPr>
        </p:nvSpPr>
        <p:spPr>
          <a:xfrm flipH="1" flipV="1">
            <a:off x="10044607" y="4221088"/>
            <a:ext cx="432046" cy="72008"/>
          </a:xfrm>
        </p:spPr>
        <p:txBody>
          <a:bodyPr>
            <a:normAutofit fontScale="25000" lnSpcReduction="20000"/>
          </a:bodyPr>
          <a:lstStyle/>
          <a:p>
            <a:pPr algn="l"/>
            <a:endParaRPr lang="ru-RU" sz="2000" dirty="0">
              <a:solidFill>
                <a:schemeClr val="tx1"/>
              </a:solidFill>
            </a:endParaRPr>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624" y="2204864"/>
            <a:ext cx="6840760" cy="4176464"/>
          </a:xfrm>
          <a:prstGeom prst="rect">
            <a:avLst/>
          </a:prstGeom>
        </p:spPr>
      </p:pic>
    </p:spTree>
    <p:extLst>
      <p:ext uri="{BB962C8B-B14F-4D97-AF65-F5344CB8AC3E}">
        <p14:creationId xmlns:p14="http://schemas.microsoft.com/office/powerpoint/2010/main" val="2195462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Водные процедуры</a:t>
            </a:r>
            <a:endParaRPr lang="ru-RU" dirty="0"/>
          </a:p>
        </p:txBody>
      </p:sp>
      <p:sp>
        <p:nvSpPr>
          <p:cNvPr id="3" name="Объект 2"/>
          <p:cNvSpPr>
            <a:spLocks noGrp="1"/>
          </p:cNvSpPr>
          <p:nvPr>
            <p:ph idx="1"/>
          </p:nvPr>
        </p:nvSpPr>
        <p:spPr>
          <a:xfrm>
            <a:off x="457200" y="1600200"/>
            <a:ext cx="8291264" cy="4525963"/>
          </a:xfrm>
        </p:spPr>
        <p:txBody>
          <a:bodyPr>
            <a:normAutofit fontScale="92500" lnSpcReduction="20000"/>
          </a:bodyPr>
          <a:lstStyle/>
          <a:p>
            <a:r>
              <a:rPr lang="ru-RU" dirty="0" smtClean="0"/>
              <a:t>Обучаем </a:t>
            </a:r>
            <a:r>
              <a:rPr lang="ru-RU" dirty="0"/>
              <a:t>детей обширному умыванию прохладной водой: мытьё рук до локтя, растирание мокрой ладошкой груди и шеи. По окончании водной процедуры каждый ребёнок самостоятельно вытирается махровой салфеткой или полотенцем;</a:t>
            </a:r>
          </a:p>
          <a:p>
            <a:r>
              <a:rPr lang="ru-RU" dirty="0"/>
              <a:t>Организуем полоскание рта и горла водой после каждого приёма пищи, постепенно снижая температуру воды на </a:t>
            </a:r>
            <a:r>
              <a:rPr lang="ru-RU" dirty="0" smtClean="0"/>
              <a:t>1С</a:t>
            </a:r>
            <a:r>
              <a:rPr lang="ru-RU" dirty="0"/>
              <a:t>, доводя до </a:t>
            </a:r>
            <a:r>
              <a:rPr lang="ru-RU" dirty="0" smtClean="0"/>
              <a:t>18С.</a:t>
            </a:r>
          </a:p>
          <a:p>
            <a:r>
              <a:rPr lang="ru-RU" dirty="0" smtClean="0"/>
              <a:t>Игры с водой </a:t>
            </a:r>
            <a:endParaRPr lang="ru-RU" dirty="0"/>
          </a:p>
          <a:p>
            <a:endParaRPr lang="ru-RU" dirty="0"/>
          </a:p>
        </p:txBody>
      </p:sp>
    </p:spTree>
    <p:extLst>
      <p:ext uri="{BB962C8B-B14F-4D97-AF65-F5344CB8AC3E}">
        <p14:creationId xmlns:p14="http://schemas.microsoft.com/office/powerpoint/2010/main" val="36115670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3568" y="116632"/>
            <a:ext cx="3096343" cy="3897897"/>
          </a:xfrm>
          <a:prstGeom prst="rect">
            <a:avLst/>
          </a:prstGeom>
          <a:ln>
            <a:noFill/>
          </a:ln>
          <a:effectLst>
            <a:outerShdw blurRad="292100" dist="139700" dir="2700000" algn="tl" rotWithShape="0">
              <a:srgbClr val="333333">
                <a:alpha val="65000"/>
              </a:srgbClr>
            </a:outerShdw>
          </a:effectLst>
        </p:spPr>
      </p:pic>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48064" y="116631"/>
            <a:ext cx="3096344" cy="3897897"/>
          </a:xfrm>
          <a:prstGeom prst="rect">
            <a:avLst/>
          </a:prstGeom>
          <a:ln>
            <a:noFill/>
          </a:ln>
          <a:effectLst>
            <a:outerShdw blurRad="292100" dist="139700" dir="2700000" algn="tl" rotWithShape="0">
              <a:srgbClr val="333333">
                <a:alpha val="65000"/>
              </a:srgbClr>
            </a:outerShdw>
          </a:effectLst>
        </p:spPr>
      </p:pic>
      <p:pic>
        <p:nvPicPr>
          <p:cNvPr id="4" name="Рисунок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19840" y="4230690"/>
            <a:ext cx="4288770" cy="243867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6254389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Организация сна детей</a:t>
            </a:r>
            <a:endParaRPr lang="ru-RU" dirty="0"/>
          </a:p>
        </p:txBody>
      </p:sp>
      <p:sp>
        <p:nvSpPr>
          <p:cNvPr id="3" name="Объект 2"/>
          <p:cNvSpPr>
            <a:spLocks noGrp="1"/>
          </p:cNvSpPr>
          <p:nvPr>
            <p:ph idx="1"/>
          </p:nvPr>
        </p:nvSpPr>
        <p:spPr>
          <a:xfrm>
            <a:off x="107504" y="1600200"/>
            <a:ext cx="4464496" cy="4525963"/>
          </a:xfrm>
        </p:spPr>
        <p:txBody>
          <a:bodyPr>
            <a:normAutofit fontScale="70000" lnSpcReduction="20000"/>
          </a:bodyPr>
          <a:lstStyle/>
          <a:p>
            <a:r>
              <a:rPr lang="ru-RU" dirty="0"/>
              <a:t>Проветриваем спальню перед сном детей не менее получаса;</a:t>
            </a:r>
          </a:p>
          <a:p>
            <a:r>
              <a:rPr lang="ru-RU" dirty="0"/>
              <a:t>Организуем одевание и раздевание детей только в групповой комнате </a:t>
            </a:r>
            <a:r>
              <a:rPr lang="ru-RU" i="1" dirty="0"/>
              <a:t>(помним про контрастную ванну)</a:t>
            </a:r>
            <a:r>
              <a:rPr lang="ru-RU" dirty="0"/>
              <a:t>;</a:t>
            </a:r>
          </a:p>
          <a:p>
            <a:r>
              <a:rPr lang="ru-RU" dirty="0"/>
              <a:t>Через 15 минут после того, как засыпает последний ребёнок, открываем форточку. За 30 минут до пробуждения закрываем её;</a:t>
            </a:r>
          </a:p>
          <a:p>
            <a:r>
              <a:rPr lang="ru-RU" dirty="0"/>
              <a:t>Следим за соблюдением тишины со стороны персонала во время сна детей;</a:t>
            </a:r>
          </a:p>
          <a:p>
            <a:pPr marL="0" indent="0">
              <a:buNone/>
            </a:pP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91189" y="2265986"/>
            <a:ext cx="4545307" cy="257403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5396580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3204" y="116632"/>
            <a:ext cx="8229600" cy="1143000"/>
          </a:xfrm>
        </p:spPr>
        <p:txBody>
          <a:bodyPr/>
          <a:lstStyle/>
          <a:p>
            <a:r>
              <a:rPr lang="ru-RU" b="1" dirty="0"/>
              <a:t>Организация детей на прогулку</a:t>
            </a:r>
            <a:endParaRPr lang="ru-RU" dirty="0"/>
          </a:p>
        </p:txBody>
      </p:sp>
      <p:sp>
        <p:nvSpPr>
          <p:cNvPr id="3" name="Объект 2"/>
          <p:cNvSpPr>
            <a:spLocks noGrp="1"/>
          </p:cNvSpPr>
          <p:nvPr>
            <p:ph idx="1"/>
          </p:nvPr>
        </p:nvSpPr>
        <p:spPr>
          <a:xfrm>
            <a:off x="493204" y="1172418"/>
            <a:ext cx="8229600" cy="5424934"/>
          </a:xfrm>
        </p:spPr>
        <p:txBody>
          <a:bodyPr>
            <a:normAutofit fontScale="62500" lnSpcReduction="20000"/>
          </a:bodyPr>
          <a:lstStyle/>
          <a:p>
            <a:pPr marL="0" indent="0">
              <a:buNone/>
            </a:pPr>
            <a:r>
              <a:rPr lang="ru-RU" dirty="0" smtClean="0"/>
              <a:t>             Прогулка </a:t>
            </a:r>
            <a:r>
              <a:rPr lang="ru-RU" dirty="0"/>
              <a:t>для ребенка – это познание окружающей действительности через движение, которые должны приносить радость.</a:t>
            </a:r>
          </a:p>
          <a:p>
            <a:r>
              <a:rPr lang="ru-RU" dirty="0" smtClean="0"/>
              <a:t>Воспитатель первой выводит подгруппу детей, которые оделись быстрее, т. о. предупреждаем перегревание детского организма. Другую подгруппу на прогулку сопровождает помощник воспитателя;</a:t>
            </a:r>
          </a:p>
          <a:p>
            <a:r>
              <a:rPr lang="ru-RU" dirty="0" smtClean="0"/>
              <a:t>Следим за тем, чтобы дети были одеты по погоде. В случае потепления убеждаем детей надеть меньше одежды;</a:t>
            </a:r>
          </a:p>
          <a:p>
            <a:r>
              <a:rPr lang="ru-RU" dirty="0" smtClean="0"/>
              <a:t>Организуем прогулки при температуре воздуха не ниже 20 С в безветренную и сухую погоду, регулируя время пребывания детей на воздухе;</a:t>
            </a:r>
          </a:p>
          <a:p>
            <a:r>
              <a:rPr lang="ru-RU" dirty="0"/>
              <a:t>Ежедневная продолжительность прогулки детей составляет не менее 4 – 4, 5 часов. Прогулку организуют 2 раза в день: в первую половину – до обеда и во вторую половину дня – после дневного сна или перед уходом детей домой.</a:t>
            </a:r>
            <a:endParaRPr lang="ru-RU" dirty="0" smtClean="0"/>
          </a:p>
          <a:p>
            <a:r>
              <a:rPr lang="ru-RU" dirty="0" smtClean="0"/>
              <a:t>Во избежание переохлаждения обязательно организуем двигательную деятельность: подвижные, спортивные, народные игры, общеразвивающие упражнения, а также один раз в неделю проводим занятия по физической культуре на воздухе.</a:t>
            </a:r>
          </a:p>
          <a:p>
            <a:r>
              <a:rPr lang="ru-RU" dirty="0" smtClean="0"/>
              <a:t>При организации оздоровительной работы также используется дыхательная гимнастика</a:t>
            </a:r>
            <a:endParaRPr lang="ru-RU" dirty="0"/>
          </a:p>
        </p:txBody>
      </p:sp>
    </p:spTree>
    <p:extLst>
      <p:ext uri="{BB962C8B-B14F-4D97-AF65-F5344CB8AC3E}">
        <p14:creationId xmlns:p14="http://schemas.microsoft.com/office/powerpoint/2010/main" val="39002906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0847049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Autofit/>
          </a:bodyPr>
          <a:lstStyle/>
          <a:p>
            <a:r>
              <a:rPr lang="ru-RU" sz="3600" dirty="0" smtClean="0"/>
              <a:t>Игры с водой</a:t>
            </a:r>
            <a:endParaRPr lang="ru-RU" sz="3600" dirty="0"/>
          </a:p>
        </p:txBody>
      </p:sp>
      <p:sp>
        <p:nvSpPr>
          <p:cNvPr id="3" name="Объект 2"/>
          <p:cNvSpPr>
            <a:spLocks noGrp="1"/>
          </p:cNvSpPr>
          <p:nvPr>
            <p:ph idx="1"/>
          </p:nvPr>
        </p:nvSpPr>
        <p:spPr>
          <a:xfrm>
            <a:off x="179512" y="692696"/>
            <a:ext cx="8856984" cy="6048672"/>
          </a:xfrm>
        </p:spPr>
        <p:txBody>
          <a:bodyPr numCol="1">
            <a:noAutofit/>
          </a:bodyPr>
          <a:lstStyle/>
          <a:p>
            <a:pPr marL="0" indent="0">
              <a:buNone/>
            </a:pPr>
            <a:r>
              <a:rPr lang="ru-RU" sz="1600" b="1" i="1" dirty="0" smtClean="0">
                <a:solidFill>
                  <a:srgbClr val="FF0000"/>
                </a:solidFill>
              </a:rPr>
              <a:t>Водопад</a:t>
            </a:r>
          </a:p>
          <a:p>
            <a:pPr marL="0" indent="0">
              <a:buNone/>
            </a:pPr>
            <a:r>
              <a:rPr lang="ru-RU" sz="1600" dirty="0" smtClean="0"/>
              <a:t>Для </a:t>
            </a:r>
            <a:r>
              <a:rPr lang="ru-RU" sz="1600" dirty="0"/>
              <a:t>этой игры Вам пригодятся любые игрушки, с помощью которых можно переливать воду: лейка, маленькая мисочка, небольшой кувшинчик или простой пластиковый стакан. Малыш набирает воду в емкость и, выливая ее, создает шумный водопад с брызгами. Подставляйте под струю ладошку ребенка" изучайте падение воды, разбрызгивайте ее.  Обратите внимание ребенка, что чем выше водопад, тем громче он шумит</a:t>
            </a:r>
            <a:r>
              <a:rPr lang="ru-RU" sz="1600" dirty="0" smtClean="0"/>
              <a:t>».</a:t>
            </a:r>
            <a:endParaRPr lang="ru-RU" sz="1600" dirty="0"/>
          </a:p>
          <a:p>
            <a:pPr marL="0" lvl="0" indent="0">
              <a:spcBef>
                <a:spcPts val="0"/>
              </a:spcBef>
              <a:buNone/>
            </a:pPr>
            <a:r>
              <a:rPr lang="ru-RU" sz="1600" b="1" i="1" dirty="0">
                <a:solidFill>
                  <a:srgbClr val="FF0000"/>
                </a:solidFill>
              </a:rPr>
              <a:t>Игра с мылом</a:t>
            </a:r>
          </a:p>
          <a:p>
            <a:pPr marL="0" lvl="0" indent="0">
              <a:spcBef>
                <a:spcPts val="0"/>
              </a:spcBef>
              <a:buNone/>
            </a:pPr>
            <a:r>
              <a:rPr lang="ru-RU" sz="1600" dirty="0">
                <a:solidFill>
                  <a:prstClr val="black"/>
                </a:solidFill>
              </a:rPr>
              <a:t>Маленький кусок мыла отпускается  на дно тазика.</a:t>
            </a:r>
          </a:p>
          <a:p>
            <a:pPr marL="0" lvl="0" indent="0">
              <a:spcBef>
                <a:spcPts val="0"/>
              </a:spcBef>
              <a:buNone/>
            </a:pPr>
            <a:r>
              <a:rPr lang="ru-RU" sz="1600" dirty="0">
                <a:solidFill>
                  <a:prstClr val="black"/>
                </a:solidFill>
              </a:rPr>
              <a:t>Малыш должен поймать его при помощи ложек или собственных ладошек</a:t>
            </a:r>
            <a:r>
              <a:rPr lang="ru-RU" sz="1600" dirty="0" smtClean="0">
                <a:solidFill>
                  <a:prstClr val="black"/>
                </a:solidFill>
              </a:rPr>
              <a:t>.</a:t>
            </a:r>
          </a:p>
          <a:p>
            <a:pPr marL="0" lvl="0" indent="0">
              <a:spcBef>
                <a:spcPts val="0"/>
              </a:spcBef>
              <a:buNone/>
            </a:pPr>
            <a:r>
              <a:rPr lang="ru-RU" sz="1600" b="1" i="1" dirty="0">
                <a:solidFill>
                  <a:srgbClr val="FF0000"/>
                </a:solidFill>
              </a:rPr>
              <a:t>Тонет - не тонет</a:t>
            </a:r>
          </a:p>
          <a:p>
            <a:pPr marL="0" lvl="0" indent="0">
              <a:spcBef>
                <a:spcPts val="0"/>
              </a:spcBef>
              <a:buNone/>
            </a:pPr>
            <a:r>
              <a:rPr lang="ru-RU" sz="1600" dirty="0">
                <a:solidFill>
                  <a:prstClr val="black"/>
                </a:solidFill>
              </a:rPr>
              <a:t>Возьмите предметы из разных  материалов: металл, дерево, пластмасса, резина,  </a:t>
            </a:r>
          </a:p>
          <a:p>
            <a:pPr marL="0" lvl="0" indent="0">
              <a:spcBef>
                <a:spcPts val="0"/>
              </a:spcBef>
              <a:buNone/>
            </a:pPr>
            <a:r>
              <a:rPr lang="ru-RU" sz="1600" dirty="0">
                <a:solidFill>
                  <a:prstClr val="black"/>
                </a:solidFill>
              </a:rPr>
              <a:t>ткань,  бумага,  мочалка. Опуская по очереди различные предметы, </a:t>
            </a:r>
          </a:p>
          <a:p>
            <a:pPr marL="0" lvl="0" indent="0">
              <a:spcBef>
                <a:spcPts val="0"/>
              </a:spcBef>
              <a:buNone/>
            </a:pPr>
            <a:r>
              <a:rPr lang="ru-RU" sz="1600" dirty="0">
                <a:solidFill>
                  <a:prstClr val="black"/>
                </a:solidFill>
              </a:rPr>
              <a:t>ребенок наблюдает, погружаются ли они в воду и что с ними происходит</a:t>
            </a:r>
            <a:r>
              <a:rPr lang="ru-RU" sz="1600" dirty="0" smtClean="0">
                <a:solidFill>
                  <a:prstClr val="black"/>
                </a:solidFill>
              </a:rPr>
              <a:t>.</a:t>
            </a:r>
            <a:endParaRPr lang="ru-RU" sz="1600" dirty="0">
              <a:solidFill>
                <a:prstClr val="black"/>
              </a:solidFill>
            </a:endParaRPr>
          </a:p>
          <a:p>
            <a:pPr marL="0" lvl="0" indent="0">
              <a:spcBef>
                <a:spcPts val="0"/>
              </a:spcBef>
              <a:buNone/>
            </a:pPr>
            <a:r>
              <a:rPr lang="ru-RU" sz="1600" b="1" i="1" dirty="0">
                <a:solidFill>
                  <a:srgbClr val="FF0000"/>
                </a:solidFill>
              </a:rPr>
              <a:t>Маленький рыбак</a:t>
            </a:r>
          </a:p>
          <a:p>
            <a:pPr marL="0" lvl="0" indent="0">
              <a:spcBef>
                <a:spcPts val="0"/>
              </a:spcBef>
              <a:buNone/>
            </a:pPr>
            <a:r>
              <a:rPr lang="ru-RU" sz="1600" dirty="0">
                <a:solidFill>
                  <a:prstClr val="black"/>
                </a:solidFill>
              </a:rPr>
              <a:t>Мелкие предметы бросают в тазик. Это будут рыбки. </a:t>
            </a:r>
          </a:p>
          <a:p>
            <a:pPr marL="0" lvl="0" indent="0">
              <a:spcBef>
                <a:spcPts val="0"/>
              </a:spcBef>
              <a:buNone/>
            </a:pPr>
            <a:r>
              <a:rPr lang="ru-RU" sz="1600" dirty="0">
                <a:solidFill>
                  <a:prstClr val="black"/>
                </a:solidFill>
              </a:rPr>
              <a:t>Малышу  выдается «удочка» - половник  с длинной ручкой, которой  он будет </a:t>
            </a:r>
          </a:p>
          <a:p>
            <a:pPr marL="0" lvl="0" indent="0">
              <a:spcBef>
                <a:spcPts val="0"/>
              </a:spcBef>
              <a:buNone/>
            </a:pPr>
            <a:r>
              <a:rPr lang="ru-RU" sz="1600" dirty="0">
                <a:solidFill>
                  <a:prstClr val="black"/>
                </a:solidFill>
              </a:rPr>
              <a:t>вылавливать рыбок. Можно также половить рыбок  двумя ложками.</a:t>
            </a:r>
          </a:p>
          <a:p>
            <a:pPr marL="0" lvl="0" indent="0">
              <a:spcBef>
                <a:spcPts val="0"/>
              </a:spcBef>
              <a:buNone/>
            </a:pPr>
            <a:r>
              <a:rPr lang="ru-RU" sz="1600" b="1" i="1" dirty="0">
                <a:solidFill>
                  <a:srgbClr val="FF0000"/>
                </a:solidFill>
              </a:rPr>
              <a:t>Выжми мочалку</a:t>
            </a:r>
          </a:p>
          <a:p>
            <a:pPr marL="0" lvl="0" indent="0">
              <a:spcBef>
                <a:spcPts val="0"/>
              </a:spcBef>
              <a:buNone/>
            </a:pPr>
            <a:r>
              <a:rPr lang="ru-RU" sz="1600" dirty="0">
                <a:solidFill>
                  <a:prstClr val="black"/>
                </a:solidFill>
              </a:rPr>
              <a:t>Взрослый дает ребенку губку и просит наполнить водой миску, которую он держит </a:t>
            </a:r>
          </a:p>
          <a:p>
            <a:pPr marL="0" lvl="0" indent="0">
              <a:spcBef>
                <a:spcPts val="0"/>
              </a:spcBef>
              <a:buNone/>
            </a:pPr>
            <a:r>
              <a:rPr lang="ru-RU" sz="1600" dirty="0">
                <a:solidFill>
                  <a:prstClr val="black"/>
                </a:solidFill>
              </a:rPr>
              <a:t>в руках. Но сделать это надо только с помощью губки, набирая воду и отжимая </a:t>
            </a:r>
          </a:p>
          <a:p>
            <a:pPr marL="0" lvl="0" indent="0">
              <a:spcBef>
                <a:spcPts val="0"/>
              </a:spcBef>
              <a:buNone/>
            </a:pPr>
            <a:r>
              <a:rPr lang="ru-RU" sz="1600" dirty="0">
                <a:solidFill>
                  <a:prstClr val="black"/>
                </a:solidFill>
              </a:rPr>
              <a:t>потом в миску.</a:t>
            </a:r>
          </a:p>
          <a:p>
            <a:pPr marL="0" lvl="0" indent="0">
              <a:spcBef>
                <a:spcPts val="0"/>
              </a:spcBef>
              <a:buNone/>
            </a:pPr>
            <a:r>
              <a:rPr lang="ru-RU" sz="1600" b="1" i="1" dirty="0">
                <a:solidFill>
                  <a:srgbClr val="FF0000"/>
                </a:solidFill>
              </a:rPr>
              <a:t>Сквозь сито</a:t>
            </a:r>
          </a:p>
          <a:p>
            <a:pPr marL="0" lvl="0" indent="0">
              <a:spcBef>
                <a:spcPts val="0"/>
              </a:spcBef>
              <a:buNone/>
            </a:pPr>
            <a:r>
              <a:rPr lang="ru-RU" sz="1600" dirty="0">
                <a:solidFill>
                  <a:prstClr val="black"/>
                </a:solidFill>
              </a:rPr>
              <a:t>Пусть малыш льет воду из стакана в сито. Объясните ему, почему вода утекает. </a:t>
            </a:r>
          </a:p>
          <a:p>
            <a:pPr marL="0" lvl="0" indent="0">
              <a:spcBef>
                <a:spcPts val="0"/>
              </a:spcBef>
              <a:buNone/>
            </a:pPr>
            <a:r>
              <a:rPr lang="ru-RU" sz="1600" dirty="0">
                <a:solidFill>
                  <a:prstClr val="black"/>
                </a:solidFill>
              </a:rPr>
              <a:t>В игре ребенок познает назначение предметов и свойства вещества.</a:t>
            </a:r>
          </a:p>
          <a:p>
            <a:pPr marL="0" lvl="0" indent="0">
              <a:spcBef>
                <a:spcPts val="0"/>
              </a:spcBef>
              <a:buNone/>
            </a:pPr>
            <a:endParaRPr lang="ru-RU" sz="1800" dirty="0">
              <a:solidFill>
                <a:prstClr val="black"/>
              </a:solidFill>
            </a:endParaRPr>
          </a:p>
          <a:p>
            <a:pPr marL="0" lvl="0" indent="0">
              <a:spcBef>
                <a:spcPts val="0"/>
              </a:spcBef>
              <a:buNone/>
            </a:pPr>
            <a:endParaRPr lang="ru-RU" sz="1600" dirty="0">
              <a:solidFill>
                <a:prstClr val="black"/>
              </a:solidFill>
            </a:endParaRPr>
          </a:p>
          <a:p>
            <a:pPr marL="0" indent="0">
              <a:buNone/>
            </a:pPr>
            <a:endParaRPr lang="ru-RU" sz="1400" dirty="0"/>
          </a:p>
          <a:p>
            <a:endParaRPr lang="ru-RU" sz="1400" dirty="0"/>
          </a:p>
          <a:p>
            <a:endParaRPr lang="ru-RU" sz="1400" dirty="0"/>
          </a:p>
        </p:txBody>
      </p:sp>
    </p:spTree>
    <p:extLst>
      <p:ext uri="{BB962C8B-B14F-4D97-AF65-F5344CB8AC3E}">
        <p14:creationId xmlns:p14="http://schemas.microsoft.com/office/powerpoint/2010/main" val="26636642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5536" y="548680"/>
            <a:ext cx="4139952" cy="2664296"/>
          </a:xfrm>
          <a:prstGeom prst="rect">
            <a:avLst/>
          </a:prstGeom>
          <a:ln>
            <a:noFill/>
          </a:ln>
          <a:effectLst>
            <a:outerShdw blurRad="292100" dist="139700" dir="2700000" algn="tl" rotWithShape="0">
              <a:srgbClr val="333333">
                <a:alpha val="65000"/>
              </a:srgbClr>
            </a:outerShdw>
          </a:effectLst>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5536" y="3717032"/>
            <a:ext cx="4139952" cy="2430016"/>
          </a:xfrm>
          <a:prstGeom prst="rect">
            <a:avLst/>
          </a:prstGeom>
          <a:ln>
            <a:noFill/>
          </a:ln>
          <a:effectLst>
            <a:outerShdw blurRad="292100" dist="139700" dir="2700000" algn="tl" rotWithShape="0">
              <a:srgbClr val="333333">
                <a:alpha val="65000"/>
              </a:srgbClr>
            </a:outerShdw>
          </a:effectLst>
        </p:spPr>
      </p:pic>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60031" y="476672"/>
            <a:ext cx="3944719" cy="2736304"/>
          </a:xfrm>
          <a:prstGeom prst="rect">
            <a:avLst/>
          </a:prstGeom>
          <a:ln>
            <a:noFill/>
          </a:ln>
          <a:effectLst>
            <a:outerShdw blurRad="292100" dist="139700" dir="2700000" algn="tl" rotWithShape="0">
              <a:srgbClr val="333333">
                <a:alpha val="65000"/>
              </a:srgbClr>
            </a:outerShdw>
          </a:effectLst>
        </p:spPr>
      </p:pic>
      <p:pic>
        <p:nvPicPr>
          <p:cNvPr id="7" name="Рисунок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60032" y="3717032"/>
            <a:ext cx="3944719" cy="243001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39919066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lstStyle/>
          <a:p>
            <a:r>
              <a:rPr lang="ru-RU" dirty="0" smtClean="0"/>
              <a:t>Гимнастика пробуждения</a:t>
            </a:r>
            <a:endParaRPr lang="ru-RU" dirty="0"/>
          </a:p>
        </p:txBody>
      </p:sp>
      <p:sp>
        <p:nvSpPr>
          <p:cNvPr id="3" name="Объект 2"/>
          <p:cNvSpPr>
            <a:spLocks noGrp="1"/>
          </p:cNvSpPr>
          <p:nvPr>
            <p:ph idx="1"/>
          </p:nvPr>
        </p:nvSpPr>
        <p:spPr>
          <a:xfrm>
            <a:off x="457200" y="1196752"/>
            <a:ext cx="8229600" cy="4929411"/>
          </a:xfrm>
        </p:spPr>
        <p:txBody>
          <a:bodyPr>
            <a:normAutofit fontScale="62500" lnSpcReduction="20000"/>
          </a:bodyPr>
          <a:lstStyle/>
          <a:p>
            <a:pPr marL="0" indent="0">
              <a:buNone/>
            </a:pPr>
            <a:r>
              <a:rPr lang="ru-RU" dirty="0" smtClean="0"/>
              <a:t>1. </a:t>
            </a:r>
            <a:r>
              <a:rPr lang="ru-RU" b="1" i="1" dirty="0" smtClean="0"/>
              <a:t>«Потянись»</a:t>
            </a:r>
            <a:r>
              <a:rPr lang="ru-RU" b="1" dirty="0" smtClean="0"/>
              <a:t> </a:t>
            </a:r>
            <a:r>
              <a:rPr lang="ru-RU" dirty="0" smtClean="0"/>
              <a:t>- И. п.: лёжа на спине. Потянуться. И. п. то же 1-2 медленно руки вверх – вдох; 3-4 опуститься - выдох </a:t>
            </a:r>
            <a:r>
              <a:rPr lang="ru-RU" i="1" dirty="0" smtClean="0"/>
              <a:t>(2 раза)</a:t>
            </a:r>
            <a:r>
              <a:rPr lang="ru-RU" dirty="0" smtClean="0"/>
              <a:t>.</a:t>
            </a:r>
          </a:p>
          <a:p>
            <a:pPr marL="0" indent="0">
              <a:buNone/>
            </a:pPr>
            <a:r>
              <a:rPr lang="ru-RU" dirty="0" smtClean="0"/>
              <a:t>2. </a:t>
            </a:r>
            <a:r>
              <a:rPr lang="ru-RU" b="1" i="1" dirty="0" smtClean="0"/>
              <a:t>«Жуки барахтаются»</a:t>
            </a:r>
            <a:r>
              <a:rPr lang="ru-RU" dirty="0" smtClean="0"/>
              <a:t> - И. п.: лёжа на спине. Поднять руки и ноги вверх, потрясти. </a:t>
            </a:r>
            <a:r>
              <a:rPr lang="ru-RU" i="1" dirty="0" smtClean="0"/>
              <a:t>(2 раза)</a:t>
            </a:r>
            <a:r>
              <a:rPr lang="ru-RU" dirty="0" smtClean="0"/>
              <a:t>.</a:t>
            </a:r>
          </a:p>
          <a:p>
            <a:pPr marL="0" indent="0">
              <a:buNone/>
            </a:pPr>
            <a:r>
              <a:rPr lang="ru-RU" dirty="0" smtClean="0"/>
              <a:t>3. </a:t>
            </a:r>
            <a:r>
              <a:rPr lang="ru-RU" b="1" i="1" dirty="0" smtClean="0"/>
              <a:t>«Жучки»</a:t>
            </a:r>
            <a:r>
              <a:rPr lang="ru-RU" dirty="0" smtClean="0"/>
              <a:t> - И. п.: лёжа на спине, перекаты на правый, затем на левый бок </a:t>
            </a:r>
            <a:r>
              <a:rPr lang="ru-RU" i="1" dirty="0" smtClean="0"/>
              <a:t>(2 раза)</a:t>
            </a:r>
            <a:r>
              <a:rPr lang="ru-RU" dirty="0" smtClean="0"/>
              <a:t>.</a:t>
            </a:r>
          </a:p>
          <a:p>
            <a:pPr marL="0" indent="0">
              <a:buNone/>
            </a:pPr>
            <a:r>
              <a:rPr lang="ru-RU" i="1" dirty="0" smtClean="0"/>
              <a:t>4. </a:t>
            </a:r>
            <a:r>
              <a:rPr lang="ru-RU" b="1" i="1" dirty="0" smtClean="0"/>
              <a:t>«Нарисуй </a:t>
            </a:r>
            <a:r>
              <a:rPr lang="ru-RU" b="1" i="1" dirty="0"/>
              <a:t>радугу»</a:t>
            </a:r>
            <a:r>
              <a:rPr lang="ru-RU" dirty="0"/>
              <a:t> - И. п.: лёжа на спине, ноги вместе, руки вдоль туловища. Поднять правую ногу, нарисовать полукруг в воздухе слева направо и справа налево. Повторить то же левой ногой. Ноги в коленях не сгибать</a:t>
            </a:r>
            <a:r>
              <a:rPr lang="ru-RU" dirty="0" smtClean="0"/>
              <a:t>.</a:t>
            </a:r>
          </a:p>
          <a:p>
            <a:pPr marL="0" indent="0">
              <a:buNone/>
            </a:pPr>
            <a:r>
              <a:rPr lang="ru-RU" dirty="0" smtClean="0"/>
              <a:t>5. </a:t>
            </a:r>
            <a:r>
              <a:rPr lang="ru-RU" b="1" dirty="0" smtClean="0"/>
              <a:t>«Гром</a:t>
            </a:r>
            <a:r>
              <a:rPr lang="ru-RU" b="1" dirty="0"/>
              <a:t>»</a:t>
            </a:r>
            <a:r>
              <a:rPr lang="ru-RU" dirty="0"/>
              <a:t> - И. п.: лёжа на спине, ноги вместе, руки вдоль туловища. Подтянуть ноги к груди, обхватить руками. Перейти в исходное положение</a:t>
            </a:r>
            <a:r>
              <a:rPr lang="ru-RU" dirty="0" smtClean="0"/>
              <a:t>.</a:t>
            </a:r>
          </a:p>
          <a:p>
            <a:pPr marL="0" indent="0">
              <a:buNone/>
            </a:pPr>
            <a:r>
              <a:rPr lang="ru-RU" i="1" dirty="0" smtClean="0"/>
              <a:t>6. </a:t>
            </a:r>
            <a:r>
              <a:rPr lang="ru-RU" b="1" i="1" dirty="0" smtClean="0"/>
              <a:t>«Кошечки</a:t>
            </a:r>
            <a:r>
              <a:rPr lang="ru-RU" b="1" i="1" dirty="0"/>
              <a:t>»</a:t>
            </a:r>
            <a:r>
              <a:rPr lang="ru-RU" dirty="0"/>
              <a:t> - И. п.: стоя на средних четвереньках, двигаться вперёд-назад, наклоняться вниз, сгибая локти, возвращаясь в и. п. </a:t>
            </a:r>
            <a:r>
              <a:rPr lang="ru-RU" i="1" dirty="0"/>
              <a:t>(5 раз</a:t>
            </a:r>
            <a:r>
              <a:rPr lang="ru-RU" i="1" dirty="0" smtClean="0"/>
              <a:t>)</a:t>
            </a:r>
            <a:r>
              <a:rPr lang="ru-RU" dirty="0" smtClean="0"/>
              <a:t>.</a:t>
            </a:r>
          </a:p>
          <a:p>
            <a:pPr marL="0" indent="0">
              <a:buNone/>
            </a:pPr>
            <a:r>
              <a:rPr lang="ru-RU" i="1" dirty="0"/>
              <a:t>«Кошка испугалась»</a:t>
            </a:r>
            <a:r>
              <a:rPr lang="ru-RU" dirty="0"/>
              <a:t> - И. п.: стоя на четвереньках, спину прогнуть. 1-3 выгнуть спину дугой, зашипеть, как кошка. На 4 вдох. </a:t>
            </a:r>
            <a:r>
              <a:rPr lang="ru-RU" i="1" dirty="0"/>
              <a:t>(4раза)</a:t>
            </a:r>
            <a:r>
              <a:rPr lang="ru-RU" dirty="0"/>
              <a:t>.</a:t>
            </a:r>
            <a:endParaRPr lang="ru-RU" dirty="0" smtClean="0"/>
          </a:p>
          <a:p>
            <a:pPr marL="0" indent="0">
              <a:buNone/>
            </a:pPr>
            <a:endParaRPr lang="ru-RU" dirty="0"/>
          </a:p>
        </p:txBody>
      </p:sp>
    </p:spTree>
    <p:extLst>
      <p:ext uri="{BB962C8B-B14F-4D97-AF65-F5344CB8AC3E}">
        <p14:creationId xmlns:p14="http://schemas.microsoft.com/office/powerpoint/2010/main" val="32593700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91264" cy="707678"/>
          </a:xfrm>
        </p:spPr>
        <p:txBody>
          <a:bodyPr>
            <a:normAutofit/>
          </a:bodyPr>
          <a:lstStyle/>
          <a:p>
            <a:pPr algn="ctr"/>
            <a:r>
              <a:rPr lang="ru-RU" sz="4000" dirty="0" smtClean="0"/>
              <a:t>Дыхательная гимнастика</a:t>
            </a:r>
            <a:endParaRPr lang="ru-RU" sz="4000" dirty="0"/>
          </a:p>
        </p:txBody>
      </p:sp>
      <p:sp>
        <p:nvSpPr>
          <p:cNvPr id="4" name="Текст 3"/>
          <p:cNvSpPr>
            <a:spLocks noGrp="1"/>
          </p:cNvSpPr>
          <p:nvPr>
            <p:ph type="body" sz="half" idx="2"/>
          </p:nvPr>
        </p:nvSpPr>
        <p:spPr>
          <a:xfrm>
            <a:off x="457200" y="908720"/>
            <a:ext cx="4186808" cy="5217443"/>
          </a:xfrm>
        </p:spPr>
        <p:txBody>
          <a:bodyPr/>
          <a:lstStyle/>
          <a:p>
            <a:r>
              <a:rPr lang="ru-RU" dirty="0" smtClean="0"/>
              <a:t>1. </a:t>
            </a:r>
            <a:r>
              <a:rPr lang="ru-RU" b="1" dirty="0"/>
              <a:t>«Шторм в стакане»</a:t>
            </a:r>
            <a:endParaRPr lang="ru-RU" dirty="0"/>
          </a:p>
          <a:p>
            <a:r>
              <a:rPr lang="ru-RU" dirty="0"/>
              <a:t>Для этой игры необходимы соломинка и стакан с водой. Посередине широкого языка кладётся соломинка, конец которой опускается в стакан с водой. Ребёнок дует через соломинку, чтобы вода забурлила. Следите, чтобы щёки не надувались, а губы были неподвижны.</a:t>
            </a:r>
          </a:p>
          <a:p>
            <a:r>
              <a:rPr lang="ru-RU" dirty="0" smtClean="0"/>
              <a:t>2. </a:t>
            </a:r>
            <a:r>
              <a:rPr lang="ru-RU" b="1" dirty="0"/>
              <a:t>«Футбол»</a:t>
            </a:r>
            <a:endParaRPr lang="ru-RU" dirty="0"/>
          </a:p>
          <a:p>
            <a:r>
              <a:rPr lang="ru-RU" dirty="0"/>
              <a:t>Из кусочка ваты скатайте шарик. Это мяч. Ворота- два кубика. Ребёнок дует на «мяч», пытаясь «забить гол». Шарик должен оказаться между кубиками.</a:t>
            </a:r>
          </a:p>
          <a:p>
            <a:r>
              <a:rPr lang="ru-RU" dirty="0" smtClean="0"/>
              <a:t>3. </a:t>
            </a:r>
            <a:r>
              <a:rPr lang="ru-RU" b="1" dirty="0"/>
              <a:t>«Трубочка»</a:t>
            </a:r>
            <a:endParaRPr lang="ru-RU" dirty="0"/>
          </a:p>
          <a:p>
            <a:r>
              <a:rPr lang="ru-RU" dirty="0"/>
              <a:t>Ребёнку предлагается подуть через короткую трубочку на мелко нарезанные кусочки бумаги, шарики из ваты.</a:t>
            </a:r>
          </a:p>
          <a:p>
            <a:r>
              <a:rPr lang="ru-RU" dirty="0" smtClean="0"/>
              <a:t>4. </a:t>
            </a:r>
            <a:r>
              <a:rPr lang="ru-RU" b="1" dirty="0"/>
              <a:t>«Морские гонки»</a:t>
            </a:r>
            <a:endParaRPr lang="ru-RU" dirty="0"/>
          </a:p>
          <a:p>
            <a:r>
              <a:rPr lang="ru-RU" dirty="0"/>
              <a:t>Через короткую трубочку дети дуют на бумажные кораблики, соревнуясь, чей кораблик одержит победу в гонках или раньше пристанет к берегу. Можно дуть на пластмассовые игрушки, плавающие в воде, на «кораблики»-половинки грецкого ореха.</a:t>
            </a:r>
          </a:p>
          <a:p>
            <a:endParaRPr lang="ru-RU" dirty="0"/>
          </a:p>
        </p:txBody>
      </p:sp>
      <p:pic>
        <p:nvPicPr>
          <p:cNvPr id="6" name="Объект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004048" y="1052736"/>
            <a:ext cx="3804344" cy="488043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2174000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V="1">
            <a:off x="9540552" y="4463400"/>
            <a:ext cx="288032" cy="45719"/>
          </a:xfrm>
        </p:spPr>
        <p:txBody>
          <a:bodyPr>
            <a:noAutofit/>
          </a:bodyPr>
          <a:lstStyle/>
          <a:p>
            <a:endParaRPr lang="ru-RU" sz="800" dirty="0"/>
          </a:p>
        </p:txBody>
      </p:sp>
      <p:sp>
        <p:nvSpPr>
          <p:cNvPr id="3" name="Объект 2"/>
          <p:cNvSpPr>
            <a:spLocks noGrp="1"/>
          </p:cNvSpPr>
          <p:nvPr>
            <p:ph idx="1"/>
          </p:nvPr>
        </p:nvSpPr>
        <p:spPr>
          <a:xfrm>
            <a:off x="457200" y="1772816"/>
            <a:ext cx="8229600" cy="4353347"/>
          </a:xfrm>
        </p:spPr>
        <p:txBody>
          <a:bodyPr>
            <a:noAutofit/>
          </a:bodyPr>
          <a:lstStyle/>
          <a:p>
            <a:pPr marL="0" indent="0" algn="ctr">
              <a:buNone/>
            </a:pPr>
            <a:r>
              <a:rPr lang="ru-RU" sz="4000" dirty="0" smtClean="0">
                <a:solidFill>
                  <a:srgbClr val="FF0000"/>
                </a:solidFill>
              </a:rPr>
              <a:t>По утрам ты закаляйся,</a:t>
            </a:r>
          </a:p>
          <a:p>
            <a:pPr marL="0" indent="0" algn="ctr">
              <a:buNone/>
            </a:pPr>
            <a:r>
              <a:rPr lang="ru-RU" sz="4000" dirty="0" smtClean="0">
                <a:solidFill>
                  <a:srgbClr val="FF0000"/>
                </a:solidFill>
              </a:rPr>
              <a:t>Водой холодной умывайся.</a:t>
            </a:r>
          </a:p>
          <a:p>
            <a:pPr marL="0" indent="0" algn="ctr">
              <a:buNone/>
            </a:pPr>
            <a:r>
              <a:rPr lang="ru-RU" sz="4000" dirty="0" smtClean="0">
                <a:solidFill>
                  <a:srgbClr val="FF0000"/>
                </a:solidFill>
              </a:rPr>
              <a:t>Будешь ты всегда здоров,</a:t>
            </a:r>
          </a:p>
          <a:p>
            <a:pPr marL="0" indent="0" algn="ctr">
              <a:buNone/>
            </a:pPr>
            <a:r>
              <a:rPr lang="ru-RU" sz="4000" dirty="0" smtClean="0">
                <a:solidFill>
                  <a:srgbClr val="FF0000"/>
                </a:solidFill>
              </a:rPr>
              <a:t>Тут не нужно лишних слов!</a:t>
            </a:r>
          </a:p>
          <a:p>
            <a:pPr algn="ctr"/>
            <a:endParaRPr lang="ru-RU" sz="5800" dirty="0">
              <a:solidFill>
                <a:srgbClr val="FF0000"/>
              </a:solidFill>
            </a:endParaRPr>
          </a:p>
        </p:txBody>
      </p:sp>
    </p:spTree>
    <p:extLst>
      <p:ext uri="{BB962C8B-B14F-4D97-AF65-F5344CB8AC3E}">
        <p14:creationId xmlns:p14="http://schemas.microsoft.com/office/powerpoint/2010/main" val="6980875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Задачи закаливания:</a:t>
            </a:r>
            <a:endParaRPr lang="ru-RU" dirty="0"/>
          </a:p>
        </p:txBody>
      </p:sp>
      <p:sp>
        <p:nvSpPr>
          <p:cNvPr id="3" name="Объект 2"/>
          <p:cNvSpPr>
            <a:spLocks noGrp="1"/>
          </p:cNvSpPr>
          <p:nvPr>
            <p:ph idx="1"/>
          </p:nvPr>
        </p:nvSpPr>
        <p:spPr/>
        <p:txBody>
          <a:bodyPr>
            <a:normAutofit fontScale="92500" lnSpcReduction="10000"/>
          </a:bodyPr>
          <a:lstStyle/>
          <a:p>
            <a:r>
              <a:rPr lang="ru-RU" dirty="0" smtClean="0"/>
              <a:t>Повысить стойкость детского организма в борьбе с заболеваниями;</a:t>
            </a:r>
          </a:p>
          <a:p>
            <a:r>
              <a:rPr lang="ru-RU" dirty="0" smtClean="0"/>
              <a:t>Приучить детей чувствовать себя хорошо в различных меняющихся условиях ( в помещении и на воздухе);</a:t>
            </a:r>
          </a:p>
          <a:p>
            <a:r>
              <a:rPr lang="ru-RU" dirty="0" smtClean="0"/>
              <a:t>Воспитывать у детей потребность в свежем воздухе;</a:t>
            </a:r>
          </a:p>
          <a:p>
            <a:r>
              <a:rPr lang="ru-RU" dirty="0" smtClean="0"/>
              <a:t>Приучить детей не боятся холодной </a:t>
            </a:r>
            <a:r>
              <a:rPr lang="ru-RU" dirty="0" smtClean="0"/>
              <a:t>воды и </a:t>
            </a:r>
            <a:r>
              <a:rPr lang="ru-RU" dirty="0" smtClean="0"/>
              <a:t>других факторов закаливания, применяемых в повседневной жизни.</a:t>
            </a:r>
            <a:endParaRPr lang="ru-RU" dirty="0"/>
          </a:p>
        </p:txBody>
      </p:sp>
    </p:spTree>
    <p:extLst>
      <p:ext uri="{BB962C8B-B14F-4D97-AF65-F5344CB8AC3E}">
        <p14:creationId xmlns:p14="http://schemas.microsoft.com/office/powerpoint/2010/main" val="24811774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04664"/>
            <a:ext cx="8229600" cy="1143000"/>
          </a:xfrm>
        </p:spPr>
        <p:txBody>
          <a:bodyPr>
            <a:normAutofit/>
          </a:bodyPr>
          <a:lstStyle/>
          <a:p>
            <a:r>
              <a:rPr lang="ru-RU" sz="2800" b="1" dirty="0" smtClean="0">
                <a:latin typeface="+mn-lt"/>
              </a:rPr>
              <a:t>Общие принципы закаливания:</a:t>
            </a:r>
            <a:endParaRPr lang="ru-RU" sz="2800" b="1" dirty="0">
              <a:latin typeface="+mn-lt"/>
            </a:endParaRPr>
          </a:p>
        </p:txBody>
      </p:sp>
      <p:sp>
        <p:nvSpPr>
          <p:cNvPr id="3" name="Объект 2"/>
          <p:cNvSpPr>
            <a:spLocks noGrp="1"/>
          </p:cNvSpPr>
          <p:nvPr>
            <p:ph idx="1"/>
          </p:nvPr>
        </p:nvSpPr>
        <p:spPr/>
        <p:txBody>
          <a:bodyPr/>
          <a:lstStyle/>
          <a:p>
            <a:r>
              <a:rPr lang="ru-RU" dirty="0"/>
              <a:t>П</a:t>
            </a:r>
            <a:r>
              <a:rPr lang="ru-RU" dirty="0" smtClean="0"/>
              <a:t>ринцип постепенности</a:t>
            </a:r>
          </a:p>
          <a:p>
            <a:r>
              <a:rPr lang="ru-RU" dirty="0" smtClean="0"/>
              <a:t>Принцип последовательности</a:t>
            </a:r>
          </a:p>
          <a:p>
            <a:r>
              <a:rPr lang="ru-RU" dirty="0" smtClean="0"/>
              <a:t>Принцип систематичности</a:t>
            </a:r>
          </a:p>
          <a:p>
            <a:r>
              <a:rPr lang="ru-RU" dirty="0" smtClean="0"/>
              <a:t>Принцип комплексности </a:t>
            </a:r>
          </a:p>
          <a:p>
            <a:r>
              <a:rPr lang="ru-RU" dirty="0" smtClean="0"/>
              <a:t>Принцип индивидуальности</a:t>
            </a:r>
          </a:p>
          <a:p>
            <a:r>
              <a:rPr lang="ru-RU" dirty="0" smtClean="0"/>
              <a:t>Учёт </a:t>
            </a:r>
            <a:r>
              <a:rPr lang="ru-RU" dirty="0"/>
              <a:t>эмоционального состояния детей.</a:t>
            </a:r>
          </a:p>
        </p:txBody>
      </p:sp>
    </p:spTree>
    <p:extLst>
      <p:ext uri="{BB962C8B-B14F-4D97-AF65-F5344CB8AC3E}">
        <p14:creationId xmlns:p14="http://schemas.microsoft.com/office/powerpoint/2010/main" val="29967193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Средства закаливания:</a:t>
            </a: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83568" y="1700808"/>
            <a:ext cx="3267075" cy="2047875"/>
          </a:xfrm>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79707" y="1700808"/>
            <a:ext cx="3384376" cy="2088232"/>
          </a:xfrm>
          <a:prstGeom prst="rect">
            <a:avLst/>
          </a:prstGeom>
        </p:spPr>
      </p:pic>
      <p:sp>
        <p:nvSpPr>
          <p:cNvPr id="6" name="TextBox 5"/>
          <p:cNvSpPr txBox="1"/>
          <p:nvPr/>
        </p:nvSpPr>
        <p:spPr>
          <a:xfrm>
            <a:off x="1979712" y="3892320"/>
            <a:ext cx="1000530" cy="400110"/>
          </a:xfrm>
          <a:prstGeom prst="rect">
            <a:avLst/>
          </a:prstGeom>
          <a:noFill/>
        </p:spPr>
        <p:txBody>
          <a:bodyPr wrap="none" rtlCol="0">
            <a:spAutoFit/>
          </a:bodyPr>
          <a:lstStyle/>
          <a:p>
            <a:r>
              <a:rPr lang="ru-RU" sz="2000" b="1" dirty="0" smtClean="0"/>
              <a:t>Солнце</a:t>
            </a:r>
            <a:endParaRPr lang="ru-RU" sz="2000" b="1" dirty="0"/>
          </a:p>
        </p:txBody>
      </p:sp>
      <p:sp>
        <p:nvSpPr>
          <p:cNvPr id="8" name="TextBox 7"/>
          <p:cNvSpPr txBox="1"/>
          <p:nvPr/>
        </p:nvSpPr>
        <p:spPr>
          <a:xfrm>
            <a:off x="6444208" y="4076986"/>
            <a:ext cx="960263" cy="400110"/>
          </a:xfrm>
          <a:prstGeom prst="rect">
            <a:avLst/>
          </a:prstGeom>
          <a:noFill/>
        </p:spPr>
        <p:txBody>
          <a:bodyPr wrap="none" rtlCol="0">
            <a:spAutoFit/>
          </a:bodyPr>
          <a:lstStyle/>
          <a:p>
            <a:r>
              <a:rPr lang="ru-RU" sz="2000" b="1" dirty="0" smtClean="0"/>
              <a:t>Воздух</a:t>
            </a:r>
            <a:endParaRPr lang="ru-RU" sz="2000" b="1" dirty="0"/>
          </a:p>
        </p:txBody>
      </p:sp>
      <p:pic>
        <p:nvPicPr>
          <p:cNvPr id="9" name="Рисунок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70044" y="4271794"/>
            <a:ext cx="3547886" cy="1995686"/>
          </a:xfrm>
          <a:prstGeom prst="rect">
            <a:avLst/>
          </a:prstGeom>
        </p:spPr>
      </p:pic>
      <p:sp>
        <p:nvSpPr>
          <p:cNvPr id="10" name="TextBox 9"/>
          <p:cNvSpPr txBox="1"/>
          <p:nvPr/>
        </p:nvSpPr>
        <p:spPr>
          <a:xfrm>
            <a:off x="4139952" y="6453336"/>
            <a:ext cx="736099" cy="400110"/>
          </a:xfrm>
          <a:prstGeom prst="rect">
            <a:avLst/>
          </a:prstGeom>
          <a:noFill/>
        </p:spPr>
        <p:txBody>
          <a:bodyPr wrap="none" rtlCol="0">
            <a:spAutoFit/>
          </a:bodyPr>
          <a:lstStyle/>
          <a:p>
            <a:r>
              <a:rPr lang="ru-RU" sz="2000" b="1" dirty="0" smtClean="0"/>
              <a:t>Вода</a:t>
            </a:r>
            <a:endParaRPr lang="ru-RU" sz="2000" b="1" dirty="0"/>
          </a:p>
        </p:txBody>
      </p:sp>
    </p:spTree>
    <p:extLst>
      <p:ext uri="{BB962C8B-B14F-4D97-AF65-F5344CB8AC3E}">
        <p14:creationId xmlns:p14="http://schemas.microsoft.com/office/powerpoint/2010/main" val="26686188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Воздушные ванны</a:t>
            </a:r>
            <a:endParaRPr lang="ru-RU" dirty="0"/>
          </a:p>
        </p:txBody>
      </p:sp>
      <p:sp>
        <p:nvSpPr>
          <p:cNvPr id="3" name="Объект 2"/>
          <p:cNvSpPr>
            <a:spLocks noGrp="1"/>
          </p:cNvSpPr>
          <p:nvPr>
            <p:ph idx="1"/>
          </p:nvPr>
        </p:nvSpPr>
        <p:spPr>
          <a:xfrm>
            <a:off x="179512" y="1340768"/>
            <a:ext cx="8496944" cy="4968551"/>
          </a:xfrm>
        </p:spPr>
        <p:txBody>
          <a:bodyPr>
            <a:normAutofit fontScale="40000" lnSpcReduction="20000"/>
          </a:bodyPr>
          <a:lstStyle/>
          <a:p>
            <a:r>
              <a:rPr lang="ru-RU" sz="4500" dirty="0"/>
              <a:t>В отсутствии детей организуем сквозное проветривание групповой комнаты и спальни в соответствии с установленным графиком;</a:t>
            </a:r>
          </a:p>
          <a:p>
            <a:r>
              <a:rPr lang="ru-RU" sz="4500" dirty="0"/>
              <a:t>В присутствии детей организуем угловое проветривание групповой комнаты и спальни. При этом строго следим за тем, чтобы дети не находились в непосредственной близости к открытому окну;</a:t>
            </a:r>
          </a:p>
          <a:p>
            <a:r>
              <a:rPr lang="ru-RU" sz="4500" dirty="0"/>
              <a:t>Тщательно следим за тем, чтобы дети на протяжении всего дня находились в облегчённой одежде</a:t>
            </a:r>
            <a:r>
              <a:rPr lang="ru-RU" sz="4500" i="1" dirty="0"/>
              <a:t>(при температуре воздуха не ниже </a:t>
            </a:r>
            <a:r>
              <a:rPr lang="ru-RU" sz="4500" i="1" dirty="0" smtClean="0"/>
              <a:t>18-20 </a:t>
            </a:r>
            <a:r>
              <a:rPr lang="ru-RU" sz="4500" i="1" dirty="0"/>
              <a:t>С</a:t>
            </a:r>
            <a:r>
              <a:rPr lang="ru-RU" sz="4500" i="1" dirty="0" smtClean="0"/>
              <a:t>)</a:t>
            </a:r>
            <a:r>
              <a:rPr lang="ru-RU" sz="4500" dirty="0" smtClean="0"/>
              <a:t>;</a:t>
            </a:r>
            <a:endParaRPr lang="ru-RU" sz="4500" dirty="0"/>
          </a:p>
          <a:p>
            <a:r>
              <a:rPr lang="ru-RU" sz="4500" dirty="0"/>
              <a:t>Проводим утреннюю гимнастику в хорошо проветренной группе и в соответствующей одежде </a:t>
            </a:r>
            <a:r>
              <a:rPr lang="ru-RU" sz="4500" i="1" dirty="0"/>
              <a:t>(х/б носки, облегчённая одежда)</a:t>
            </a:r>
            <a:r>
              <a:rPr lang="ru-RU" sz="4500" dirty="0"/>
              <a:t>;</a:t>
            </a:r>
          </a:p>
          <a:p>
            <a:r>
              <a:rPr lang="ru-RU" sz="4500" dirty="0"/>
              <a:t>Организуем дневной сон без маек, если температура в спальне составляет </a:t>
            </a:r>
            <a:r>
              <a:rPr lang="ru-RU" sz="4500" dirty="0" smtClean="0"/>
              <a:t>18 </a:t>
            </a:r>
            <a:r>
              <a:rPr lang="ru-RU" sz="4500" dirty="0"/>
              <a:t>С и выше. Температура под одеялом достигает </a:t>
            </a:r>
            <a:r>
              <a:rPr lang="ru-RU" sz="4500" dirty="0" smtClean="0"/>
              <a:t>38-39 </a:t>
            </a:r>
            <a:r>
              <a:rPr lang="ru-RU" sz="4500" dirty="0"/>
              <a:t>С. проснувшись, ребёнок получает контрастную ванну с разницей в </a:t>
            </a:r>
            <a:r>
              <a:rPr lang="ru-RU" sz="4500" dirty="0" smtClean="0"/>
              <a:t>18-20 </a:t>
            </a:r>
            <a:r>
              <a:rPr lang="ru-RU" sz="4500" dirty="0"/>
              <a:t>С. Это отличный тренинг для </a:t>
            </a:r>
            <a:r>
              <a:rPr lang="ru-RU" sz="4500" dirty="0" err="1"/>
              <a:t>терморегуляционного</a:t>
            </a:r>
            <a:r>
              <a:rPr lang="ru-RU" sz="4500" dirty="0"/>
              <a:t> аппарата</a:t>
            </a:r>
            <a:r>
              <a:rPr lang="ru-RU" sz="4500" dirty="0" smtClean="0"/>
              <a:t>;</a:t>
            </a:r>
          </a:p>
          <a:p>
            <a:r>
              <a:rPr lang="ru-RU" sz="4500" dirty="0" smtClean="0"/>
              <a:t>Гимнастика пробуждения;</a:t>
            </a:r>
          </a:p>
          <a:p>
            <a:r>
              <a:rPr lang="ru-RU" sz="4500" dirty="0" smtClean="0"/>
              <a:t>Хождение </a:t>
            </a:r>
            <a:r>
              <a:rPr lang="ru-RU" sz="4500" dirty="0"/>
              <a:t>босиком по дорожке здоровья после </a:t>
            </a:r>
            <a:r>
              <a:rPr lang="ru-RU" sz="4500" dirty="0" smtClean="0"/>
              <a:t>сна</a:t>
            </a:r>
            <a:r>
              <a:rPr lang="ru-RU" sz="4500" dirty="0"/>
              <a:t>;</a:t>
            </a:r>
            <a:endParaRPr lang="ru-RU" sz="4500" dirty="0" smtClean="0"/>
          </a:p>
          <a:p>
            <a:r>
              <a:rPr lang="ru-RU" sz="4500" dirty="0" smtClean="0"/>
              <a:t> В </a:t>
            </a:r>
            <a:r>
              <a:rPr lang="ru-RU" sz="4500" dirty="0"/>
              <a:t>течение дня неоднократно предлагаем детям походить босиком по покрытому и непокрытому </a:t>
            </a:r>
            <a:r>
              <a:rPr lang="ru-RU" sz="4500" dirty="0" smtClean="0"/>
              <a:t>полу</a:t>
            </a:r>
            <a:r>
              <a:rPr lang="ru-RU" sz="4500" dirty="0"/>
              <a:t>;</a:t>
            </a:r>
            <a:endParaRPr lang="ru-RU" sz="4500" dirty="0" smtClean="0"/>
          </a:p>
          <a:p>
            <a:r>
              <a:rPr lang="ru-RU" sz="4500" dirty="0" smtClean="0"/>
              <a:t>Дыхательная </a:t>
            </a:r>
            <a:r>
              <a:rPr lang="ru-RU" sz="4500" dirty="0"/>
              <a:t>гимнастика. </a:t>
            </a:r>
            <a:endParaRPr lang="ru-RU" sz="4500" dirty="0" smtClean="0"/>
          </a:p>
          <a:p>
            <a:endParaRPr lang="ru-RU" dirty="0"/>
          </a:p>
          <a:p>
            <a:endParaRPr lang="ru-RU" dirty="0"/>
          </a:p>
        </p:txBody>
      </p:sp>
      <p:sp>
        <p:nvSpPr>
          <p:cNvPr id="4" name="Объект 2"/>
          <p:cNvSpPr txBox="1">
            <a:spLocks/>
          </p:cNvSpPr>
          <p:nvPr/>
        </p:nvSpPr>
        <p:spPr>
          <a:xfrm>
            <a:off x="4873443" y="1412776"/>
            <a:ext cx="4186808" cy="4785395"/>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ru-RU" dirty="0"/>
          </a:p>
        </p:txBody>
      </p:sp>
    </p:spTree>
    <p:extLst>
      <p:ext uri="{BB962C8B-B14F-4D97-AF65-F5344CB8AC3E}">
        <p14:creationId xmlns:p14="http://schemas.microsoft.com/office/powerpoint/2010/main" val="30878707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Users\Мама\Desktop\конс\IMG-20201105-WA001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361626"/>
            <a:ext cx="3744416" cy="280831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28" name="Picture 4" descr="C:\Users\Мама\Desktop\конс\IMG20201030082228.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95736" y="3501008"/>
            <a:ext cx="5078272" cy="309634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29403" y="361626"/>
            <a:ext cx="3744416" cy="280831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9892492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8717" y="3905671"/>
            <a:ext cx="5314950" cy="2952329"/>
          </a:xfrm>
          <a:prstGeom prst="rect">
            <a:avLst/>
          </a:prstGeom>
          <a:ln>
            <a:noFill/>
          </a:ln>
          <a:effectLst>
            <a:outerShdw blurRad="292100" dist="139700" dir="2700000" algn="tl" rotWithShape="0">
              <a:srgbClr val="333333">
                <a:alpha val="65000"/>
              </a:srgbClr>
            </a:outerShdw>
          </a:effectLst>
        </p:spPr>
      </p:pic>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9592" y="332657"/>
            <a:ext cx="3240360" cy="4245122"/>
          </a:xfrm>
          <a:prstGeom prst="rect">
            <a:avLst/>
          </a:prstGeom>
          <a:ln>
            <a:noFill/>
          </a:ln>
          <a:effectLst>
            <a:outerShdw blurRad="292100" dist="139700" dir="2700000" algn="tl" rotWithShape="0">
              <a:srgbClr val="333333">
                <a:alpha val="65000"/>
              </a:srgbClr>
            </a:outerShdw>
          </a:effectLst>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04048" y="332657"/>
            <a:ext cx="3312368" cy="422446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4321503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4446" y="481744"/>
            <a:ext cx="3851920" cy="2587216"/>
          </a:xfrm>
          <a:prstGeom prst="rect">
            <a:avLst/>
          </a:prstGeom>
          <a:ln>
            <a:noFill/>
          </a:ln>
          <a:effectLst>
            <a:outerShdw blurRad="292100" dist="139700" dir="2700000" algn="tl" rotWithShape="0">
              <a:srgbClr val="333333">
                <a:alpha val="65000"/>
              </a:srgbClr>
            </a:outerShdw>
          </a:effectLst>
        </p:spPr>
      </p:pic>
      <p:pic>
        <p:nvPicPr>
          <p:cNvPr id="7" name="Рисунок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04048" y="481742"/>
            <a:ext cx="3888432" cy="2587217"/>
          </a:xfrm>
          <a:prstGeom prst="rect">
            <a:avLst/>
          </a:prstGeom>
          <a:ln>
            <a:noFill/>
          </a:ln>
          <a:effectLst>
            <a:outerShdw blurRad="292100" dist="139700" dir="2700000" algn="tl" rotWithShape="0">
              <a:srgbClr val="333333">
                <a:alpha val="65000"/>
              </a:srgbClr>
            </a:outerShdw>
          </a:effectLst>
        </p:spPr>
      </p:pic>
      <p:pic>
        <p:nvPicPr>
          <p:cNvPr id="8" name="Рисунок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3811" y="3429000"/>
            <a:ext cx="3774841" cy="2831131"/>
          </a:xfrm>
          <a:prstGeom prst="rect">
            <a:avLst/>
          </a:prstGeom>
          <a:ln>
            <a:noFill/>
          </a:ln>
          <a:effectLst>
            <a:outerShdw blurRad="292100" dist="139700" dir="2700000" algn="tl" rotWithShape="0">
              <a:srgbClr val="333333">
                <a:alpha val="65000"/>
              </a:srgbClr>
            </a:outerShdw>
          </a:effectLst>
        </p:spPr>
      </p:pic>
      <p:pic>
        <p:nvPicPr>
          <p:cNvPr id="9" name="Рисунок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04048" y="3429000"/>
            <a:ext cx="3960440" cy="283113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6066912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Утренняя Гимнастика</a:t>
            </a:r>
            <a:endParaRPr lang="ru-RU" dirty="0"/>
          </a:p>
        </p:txBody>
      </p:sp>
      <p:sp>
        <p:nvSpPr>
          <p:cNvPr id="3" name="Объект 2"/>
          <p:cNvSpPr>
            <a:spLocks noGrp="1"/>
          </p:cNvSpPr>
          <p:nvPr>
            <p:ph idx="1"/>
          </p:nvPr>
        </p:nvSpPr>
        <p:spPr>
          <a:xfrm>
            <a:off x="107504" y="1600200"/>
            <a:ext cx="5040560" cy="4525963"/>
          </a:xfrm>
        </p:spPr>
        <p:txBody>
          <a:bodyPr>
            <a:noAutofit/>
          </a:bodyPr>
          <a:lstStyle/>
          <a:p>
            <a:pPr algn="just"/>
            <a:r>
              <a:rPr lang="ru-RU" sz="1500" dirty="0"/>
              <a:t>Утренняя гимнастика в детском саду имеет большое оздоровительное значение и является обязательной частью распорядка дня. Все мы знаем, что спеша на работу или по другим делам мы редко пытаемся провести утреннюю гимнастику со своими детьми перед детским садом. Именно по этой причине ежедневное её проведение в детском дошкольном учреждении должно быть обязательным. Утренняя гимнастика проводится в определённые часы до завтрака. Утреннюю гимнастику в детском саду проводит либо воспитатель, либо преподаватель физической культуры. Желательно помещение, где проводится утренняя гимнастика проветрить за несколько минут до прихода детей</a:t>
            </a:r>
            <a:r>
              <a:rPr lang="ru-RU" sz="1500" dirty="0" smtClean="0"/>
              <a:t>.</a:t>
            </a:r>
          </a:p>
          <a:p>
            <a:pPr algn="just"/>
            <a:r>
              <a:rPr lang="ru-RU" sz="1500" dirty="0"/>
              <a:t>Выбирая упражнения для утренней гимнастики в детском саду, обратите внимание, что они должны затрагивать различные мышечные группы: плечевой пояс, ноги, стопы, боковые мышцы туловища и мышцы спины, мышцы брюшного пресса.</a:t>
            </a:r>
          </a:p>
        </p:txBody>
      </p:sp>
      <p:pic>
        <p:nvPicPr>
          <p:cNvPr id="5" name="Рисунок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36571" y="1988840"/>
            <a:ext cx="3899925" cy="292494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47981949"/>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873</TotalTime>
  <Words>976</Words>
  <Application>Microsoft Office PowerPoint</Application>
  <PresentationFormat>Экран (4:3)</PresentationFormat>
  <Paragraphs>92</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Тема Office</vt:lpstr>
      <vt:lpstr>Закаливающие процедуры для всех. Возможности детского сада в этом направлении и реализация</vt:lpstr>
      <vt:lpstr>Задачи закаливания:</vt:lpstr>
      <vt:lpstr>Общие принципы закаливания:</vt:lpstr>
      <vt:lpstr>Средства закаливания:</vt:lpstr>
      <vt:lpstr>Воздушные ванны</vt:lpstr>
      <vt:lpstr>Презентация PowerPoint</vt:lpstr>
      <vt:lpstr>Презентация PowerPoint</vt:lpstr>
      <vt:lpstr>Презентация PowerPoint</vt:lpstr>
      <vt:lpstr>Утренняя Гимнастика</vt:lpstr>
      <vt:lpstr>Водные процедуры</vt:lpstr>
      <vt:lpstr>Презентация PowerPoint</vt:lpstr>
      <vt:lpstr>Организация сна детей</vt:lpstr>
      <vt:lpstr>Организация детей на прогулку</vt:lpstr>
      <vt:lpstr>Презентация PowerPoint</vt:lpstr>
      <vt:lpstr>Игры с водой</vt:lpstr>
      <vt:lpstr>Презентация PowerPoint</vt:lpstr>
      <vt:lpstr>Гимнастика пробуждения</vt:lpstr>
      <vt:lpstr>Дыхательная гимнастика</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Закаливание детей в детском саду.</dc:title>
  <dc:creator>Comp</dc:creator>
  <cp:lastModifiedBy>Мама</cp:lastModifiedBy>
  <cp:revision>57</cp:revision>
  <dcterms:created xsi:type="dcterms:W3CDTF">2013-03-20T17:02:07Z</dcterms:created>
  <dcterms:modified xsi:type="dcterms:W3CDTF">2020-11-08T11:53:57Z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974359</vt:lpwstr>
  </property>
  <property fmtid="{D5CDD505-2E9C-101B-9397-08002B2CF9AE}" name="NXPowerLiteSettings" pid="3">
    <vt:lpwstr>F7000400038000</vt:lpwstr>
  </property>
  <property fmtid="{D5CDD505-2E9C-101B-9397-08002B2CF9AE}" name="NXPowerLiteVersion" pid="4">
    <vt:lpwstr>S9.1.4</vt:lpwstr>
  </property>
</Properties>
</file>