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6" r:id="rId5"/>
    <p:sldId id="271" r:id="rId6"/>
    <p:sldId id="267" r:id="rId7"/>
    <p:sldId id="272" r:id="rId8"/>
    <p:sldId id="273" r:id="rId9"/>
    <p:sldId id="275" r:id="rId10"/>
    <p:sldId id="274" r:id="rId11"/>
    <p:sldId id="276" r:id="rId12"/>
    <p:sldId id="277" r:id="rId13"/>
    <p:sldId id="278" r:id="rId14"/>
    <p:sldId id="269" r:id="rId15"/>
    <p:sldId id="27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CF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82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A9CA74-5168-4B32-ABF2-D387AB3D37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835FF0C-D7CD-4F13-8995-D912D50871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AC788BA-ED21-45A7-84EA-C9CCAA5D5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D5A30-FDC6-4374-9D1A-08FD5AEADF56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4FD5240-FD22-470F-8B32-2D19553FB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322DD70-C1D7-4D37-B6CE-E42E2E7ED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7AD03-F22C-4A27-A7F2-3DEF639B9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270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2355A3-30CE-4E2C-ADC5-D81B5A44C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2499F1D-808A-4159-BA32-E557CE2DE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D5A30-FDC6-4374-9D1A-08FD5AEADF56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1A853A6-B34A-4828-A97B-CA12E4ACB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2C2FDE8-3007-4646-B147-033FE0E2E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7AD03-F22C-4A27-A7F2-3DEF639B9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88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9E1FA3-B57F-450B-8D36-1B3A4B5A1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25A2D76-AF15-4ED3-9F1D-33B2140B87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1699CA1-512B-4C71-8ECB-BAD600AF45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ADA104B-D792-4A09-BD72-E3A0D15DF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D5A30-FDC6-4374-9D1A-08FD5AEADF56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C6A86A0-9205-4F95-B654-A6FDF1116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3F464F1-A406-44FF-A79F-D7E0FB067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7AD03-F22C-4A27-A7F2-3DEF639B9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450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170A1F-8A01-4169-BA26-5D9F3C9065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38B814C-5EBF-47C2-8D1E-CB6848C3D7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F405818-A526-4385-8ACB-95A69086CD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B7C01AC-7443-4A03-A9ED-7AC9850CA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D5A30-FDC6-4374-9D1A-08FD5AEADF56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752E901-A11A-4369-968F-7FC5A61B6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C394DBB-FC9B-4F48-9A28-17316B302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7AD03-F22C-4A27-A7F2-3DEF639B9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990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4085A3-F02D-4443-B55B-C47AADE4A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E693C32-E880-45DB-B394-6293DD1FD6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5129882-725F-464F-A2AB-735BDED9A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D5A30-FDC6-4374-9D1A-08FD5AEADF56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3FBFBA6-A552-460C-BBF1-507008F8B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3C2DEDA-97E8-4EFC-887A-9948DBF8D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7AD03-F22C-4A27-A7F2-3DEF639B9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117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C2BCF8C-BD9E-4990-B450-9BB5549A88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75B9020-0848-4BD9-8C0A-221CDD6494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DAFF81F-AD2D-4775-8320-E15C1E5EB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D5A30-FDC6-4374-9D1A-08FD5AEADF56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CC0965E-193F-44D9-A614-AE164F990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F1F3FF4-A0C3-4BA5-BABB-E8BCC0123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7AD03-F22C-4A27-A7F2-3DEF639B9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25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F55026-3062-44FB-8CB2-E6F2D1CDD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D5E69A2-FBC8-4F56-B337-EA1D07AEB0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89DAF9-AB28-41FE-91ED-673699F67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D5A30-FDC6-4374-9D1A-08FD5AEADF56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BD52C64-CFE6-4D37-925C-F4B2DFBF2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91EB766-BCD3-471E-8711-BDD61298B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7AD03-F22C-4A27-A7F2-3DEF639B9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9360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F55026-3062-44FB-8CB2-E6F2D1CDD5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492836" cy="1325563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D5E69A2-FBC8-4F56-B337-EA1D07AEB0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843785" cy="435133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89DAF9-AB28-41FE-91ED-673699F67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D5A30-FDC6-4374-9D1A-08FD5AEADF56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BD52C64-CFE6-4D37-925C-F4B2DFBF2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91EB766-BCD3-471E-8711-BDD61298B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7AD03-F22C-4A27-A7F2-3DEF639B9EF5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89AE92B-AB4A-4330-88F0-8DEC6F3DA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0121" y="182315"/>
            <a:ext cx="1514083" cy="83389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E392E2E-EC69-4732-B9B6-CDABA270898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9722" y="1586743"/>
            <a:ext cx="1571724" cy="1225868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CA25191-319F-4F72-9A4A-A7468CFFCEAC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2341" y="3691794"/>
            <a:ext cx="1775395" cy="833898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71031741-A791-4723-88A3-12C3EDB9F972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4580" y="2689252"/>
            <a:ext cx="1318096" cy="1479496"/>
          </a:xfrm>
          <a:prstGeom prst="rect">
            <a:avLst/>
          </a:prstGeom>
        </p:spPr>
      </p:pic>
      <p:pic>
        <p:nvPicPr>
          <p:cNvPr id="16" name="Рисунок 15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C19ABD44-8DE8-47A7-B03C-03E0D9D5F1F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51650" y="1560576"/>
            <a:ext cx="1491026" cy="960713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FAC873A-10AB-435E-8115-8EB5BA8D5ABB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91089" y="4949136"/>
            <a:ext cx="2782222" cy="833898"/>
          </a:xfrm>
          <a:prstGeom prst="rect">
            <a:avLst/>
          </a:prstGeom>
        </p:spPr>
      </p:pic>
      <p:pic>
        <p:nvPicPr>
          <p:cNvPr id="20" name="Рисунок 19" descr="Изображение выглядит как стрела&#10;&#10;Автоматически созданное описание">
            <a:extLst>
              <a:ext uri="{FF2B5EF4-FFF2-40B4-BE49-F238E27FC236}">
                <a16:creationId xmlns:a16="http://schemas.microsoft.com/office/drawing/2014/main" id="{1D06CBD2-7E1E-41D1-B001-353855FBF8A8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1950" y="-32486"/>
            <a:ext cx="1387268" cy="1191282"/>
          </a:xfrm>
          <a:prstGeom prst="rect">
            <a:avLst/>
          </a:prstGeom>
        </p:spPr>
      </p:pic>
      <p:pic>
        <p:nvPicPr>
          <p:cNvPr id="22" name="Рисунок 21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187E2E01-C00F-49B3-83DD-359DEFABD46E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8236" y="6112199"/>
            <a:ext cx="833898" cy="684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9924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2AA614-5198-4B50-B2FE-A4DA6C2D46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3FB652E-B73C-41CD-A54C-86EF87AF5D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34686E1-C5C9-476E-87E7-A89E2EE5A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D5A30-FDC6-4374-9D1A-08FD5AEADF56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E816705-7694-4EBA-B681-819427154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381A024-97C7-46D2-B0C6-0C23E16C4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7AD03-F22C-4A27-A7F2-3DEF639B9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46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340DE3-AA06-4FF0-9B0F-B1414FF49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7705FB5-F3F0-4087-9027-78F1351DF5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D7F3A6B-CC52-44D7-9383-8AE922116C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4E92776-218F-4035-B3A6-CC330C377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D5A30-FDC6-4374-9D1A-08FD5AEADF56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1E94ED7-EBE0-4B53-B65E-20502B68A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51A768E-FC97-40AE-B031-DEBA1EEB9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7AD03-F22C-4A27-A7F2-3DEF639B9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717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CF4196-B0C8-4F13-BCDE-D51D8DD2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DE803E8-FCFE-48C1-BBF7-BDC12DAF4D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600209D-57A9-42FA-9139-A5F7936869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796C282-03E2-4D43-93A2-E764BDDDA4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1CFAE45-DEB1-4ADA-8CEB-3A9194C4ED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61876F5-A3B9-481A-9B5A-636B85452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D5A30-FDC6-4374-9D1A-08FD5AEADF56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CEC79F3-9AA8-49EB-A590-5877AA064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40DACEA-ED4F-41CD-A087-813C8126D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7AD03-F22C-4A27-A7F2-3DEF639B9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017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AFF43C-BD3C-4D3B-80C8-6EAC09984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870C0F3-DEB4-4ABE-B7D3-1F11B21AB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D5A30-FDC6-4374-9D1A-08FD5AEADF56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95CED34-E636-4448-9073-1299A1194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BF98665-68A2-4F5B-A49F-8B3A52FDB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7AD03-F22C-4A27-A7F2-3DEF639B9E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5554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>
            <a:extLst>
              <a:ext uri="{FF2B5EF4-FFF2-40B4-BE49-F238E27FC236}">
                <a16:creationId xmlns:a16="http://schemas.microsoft.com/office/drawing/2014/main" id="{5F6FAC5E-6649-4D0A-B4D3-1163725DD17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858000"/>
          </a:xfrm>
        </p:spPr>
        <p:txBody>
          <a:bodyPr/>
          <a:lstStyle/>
          <a:p>
            <a:endParaRPr lang="ru-RU"/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2416088C-7DEE-4490-B40F-C9DAE04FD47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89688" y="1898248"/>
            <a:ext cx="5405437" cy="461844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92B39194-E0CD-4D9B-8558-8B555856C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9688" y="365125"/>
            <a:ext cx="5405436" cy="132556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4615353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усто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9734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s://presentation-creation.ru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E46821-D7FC-4C78-A1D5-41F033398A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C3F90CE-BC6E-4876-8DCA-264CCC6B81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F6CAC6A-F918-4AED-98A4-EFEBCF477D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D5A30-FDC6-4374-9D1A-08FD5AEADF56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D9D96E2-1990-4DD4-B134-DB4D637C0A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9B5758B-8CD4-4AFE-939B-33CF721C55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F7AD03-F22C-4A27-A7F2-3DEF639B9EF5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16"/>
            <a:extLst>
              <a:ext uri="{FF2B5EF4-FFF2-40B4-BE49-F238E27FC236}">
                <a16:creationId xmlns:a16="http://schemas.microsoft.com/office/drawing/2014/main" id="{DD8917D4-94ED-46F9-99E0-F890190A5D11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748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60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hyperlink" Target="https://edu.skysmart.ru/school/class/5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hyperlink" Target="https://www.yaklass.ru/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hyperlink" Target="https://cifra.school/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resh.edu.ru/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esh.edu.ru/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hyperlink" Target="https://resh.edu.ru/" TargetMode="External"/><Relationship Id="rId7" Type="http://schemas.openxmlformats.org/officeDocument/2006/relationships/image" Target="../media/image18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2.png"/><Relationship Id="rId7" Type="http://schemas.openxmlformats.org/officeDocument/2006/relationships/image" Target="../media/image2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resh.edu.ru/subject/lesson/2848/main/" TargetMode="External"/><Relationship Id="rId5" Type="http://schemas.openxmlformats.org/officeDocument/2006/relationships/hyperlink" Target="https://resh.edu.ru/subject/lesson/4801/main/154511/" TargetMode="External"/><Relationship Id="rId4" Type="http://schemas.openxmlformats.org/officeDocument/2006/relationships/hyperlink" Target="https://resh.edu.ru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resh.edu.ru/" TargetMode="Externa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s://edu.skysmart.ru/school/class/5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hyperlink" Target="https://edu.skysmart.ru/school/class/5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>
            <a:extLst>
              <a:ext uri="{FF2B5EF4-FFF2-40B4-BE49-F238E27FC236}">
                <a16:creationId xmlns:a16="http://schemas.microsoft.com/office/drawing/2014/main" id="{CA5ABE5D-0CAA-4C5F-9587-76526E76B2B7}"/>
              </a:ext>
            </a:extLst>
          </p:cNvPr>
          <p:cNvSpPr/>
          <p:nvPr/>
        </p:nvSpPr>
        <p:spPr>
          <a:xfrm>
            <a:off x="1464816" y="1609258"/>
            <a:ext cx="4048218" cy="3696695"/>
          </a:xfrm>
          <a:prstGeom prst="ellipse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b="1" dirty="0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CC49DB7C-1310-4728-A7B5-8F48B3085BED}"/>
              </a:ext>
            </a:extLst>
          </p:cNvPr>
          <p:cNvSpPr/>
          <p:nvPr/>
        </p:nvSpPr>
        <p:spPr>
          <a:xfrm>
            <a:off x="4904010" y="4917570"/>
            <a:ext cx="1698566" cy="169856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976E3D09-F17A-4C21-8D6F-4EE855832886}"/>
              </a:ext>
            </a:extLst>
          </p:cNvPr>
          <p:cNvSpPr/>
          <p:nvPr/>
        </p:nvSpPr>
        <p:spPr>
          <a:xfrm>
            <a:off x="89962" y="4185461"/>
            <a:ext cx="1698566" cy="169856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04504B05-61D5-4CA5-A715-A54CEB8C7943}"/>
              </a:ext>
            </a:extLst>
          </p:cNvPr>
          <p:cNvSpPr/>
          <p:nvPr/>
        </p:nvSpPr>
        <p:spPr>
          <a:xfrm>
            <a:off x="9871891" y="4765865"/>
            <a:ext cx="1698566" cy="169856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02C50F64-7C55-47DF-A234-D210BE77AA51}"/>
              </a:ext>
            </a:extLst>
          </p:cNvPr>
          <p:cNvSpPr/>
          <p:nvPr/>
        </p:nvSpPr>
        <p:spPr>
          <a:xfrm>
            <a:off x="5294811" y="440576"/>
            <a:ext cx="1698566" cy="1698566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5"/>
              </a:solidFill>
            </a:endParaRPr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70E17477-16F7-4D0E-B063-D394C36B72AA}"/>
              </a:ext>
            </a:extLst>
          </p:cNvPr>
          <p:cNvSpPr/>
          <p:nvPr/>
        </p:nvSpPr>
        <p:spPr>
          <a:xfrm>
            <a:off x="7907993" y="397431"/>
            <a:ext cx="1698566" cy="1698566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D31C23C-0421-4244-ACAC-E08960317501}"/>
              </a:ext>
            </a:extLst>
          </p:cNvPr>
          <p:cNvSpPr txBox="1"/>
          <p:nvPr/>
        </p:nvSpPr>
        <p:spPr>
          <a:xfrm>
            <a:off x="5246717" y="1113393"/>
            <a:ext cx="1698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b="1" dirty="0">
                <a:solidFill>
                  <a:schemeClr val="bg1"/>
                </a:solidFill>
              </a:rPr>
              <a:t>こんにちは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EBD8A08-F9A2-477E-B598-86193A7FDADD}"/>
              </a:ext>
            </a:extLst>
          </p:cNvPr>
          <p:cNvSpPr txBox="1"/>
          <p:nvPr/>
        </p:nvSpPr>
        <p:spPr>
          <a:xfrm>
            <a:off x="8108121" y="1000534"/>
            <a:ext cx="143906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Hello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7291437-B01E-46D0-8680-14633F155CE7}"/>
              </a:ext>
            </a:extLst>
          </p:cNvPr>
          <p:cNvSpPr txBox="1"/>
          <p:nvPr/>
        </p:nvSpPr>
        <p:spPr>
          <a:xfrm>
            <a:off x="10001641" y="5433258"/>
            <a:ext cx="14390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ar-AE" sz="3200" b="1" dirty="0">
                <a:solidFill>
                  <a:schemeClr val="bg1"/>
                </a:solidFill>
              </a:rPr>
              <a:t>أهلا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4A6A88-4DDE-4124-9FA5-305493BD9A7A}"/>
              </a:ext>
            </a:extLst>
          </p:cNvPr>
          <p:cNvSpPr txBox="1"/>
          <p:nvPr/>
        </p:nvSpPr>
        <p:spPr>
          <a:xfrm>
            <a:off x="219712" y="4787077"/>
            <a:ext cx="143906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i="1" dirty="0">
                <a:solidFill>
                  <a:schemeClr val="bg1"/>
                </a:solidFill>
              </a:rPr>
              <a:t>Hola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74FF7BF-075B-4CC9-A681-91471136FBDF}"/>
              </a:ext>
            </a:extLst>
          </p:cNvPr>
          <p:cNvSpPr txBox="1"/>
          <p:nvPr/>
        </p:nvSpPr>
        <p:spPr>
          <a:xfrm>
            <a:off x="4997266" y="5556368"/>
            <a:ext cx="143906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Hallo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101FF02-93D5-4915-A43B-C084B9C8DC37}"/>
              </a:ext>
            </a:extLst>
          </p:cNvPr>
          <p:cNvSpPr txBox="1"/>
          <p:nvPr/>
        </p:nvSpPr>
        <p:spPr>
          <a:xfrm>
            <a:off x="1643567" y="1920515"/>
            <a:ext cx="3727268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Batang" panose="02030600000101010101" pitchFamily="18" charset="-127"/>
                <a:cs typeface="Aldhabi" panose="01000000000000000000" pitchFamily="2" charset="-78"/>
              </a:rPr>
              <a:t>Опыт работы 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Batang" panose="02030600000101010101" pitchFamily="18" charset="-127"/>
                <a:cs typeface="Aldhabi" panose="01000000000000000000" pitchFamily="2" charset="-78"/>
              </a:rPr>
              <a:t>учителя иностранного языка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Batang" panose="02030600000101010101" pitchFamily="18" charset="-127"/>
                <a:cs typeface="Aldhabi" panose="01000000000000000000" pitchFamily="2" charset="-78"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Batang" panose="02030600000101010101" pitchFamily="18" charset="-127"/>
                <a:cs typeface="Aldhabi" panose="01000000000000000000" pitchFamily="2" charset="-78"/>
              </a:rPr>
              <a:t>Новопортовской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Batang" panose="02030600000101010101" pitchFamily="18" charset="-127"/>
                <a:cs typeface="Aldhabi" panose="01000000000000000000" pitchFamily="2" charset="-78"/>
              </a:rPr>
              <a:t> 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Batang" panose="02030600000101010101" pitchFamily="18" charset="-127"/>
                <a:cs typeface="Aldhabi" panose="01000000000000000000" pitchFamily="2" charset="-78"/>
              </a:rPr>
              <a:t>школы –интерната 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Batang" panose="02030600000101010101" pitchFamily="18" charset="-127"/>
                <a:cs typeface="Aldhabi" panose="01000000000000000000" pitchFamily="2" charset="-78"/>
              </a:rPr>
              <a:t>Мирских Ольги Владимировны</a:t>
            </a:r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3483AF74-28CB-4F5B-993C-79C3787B532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828143" y="1977859"/>
            <a:ext cx="5999023" cy="2444577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ИСПОЛЬЗОВАНИЕ ДИСТАНЦИОННЫХ ОБРАЗОВАТЕЛЬНЫХ ТЕХНОЛОГИЙ ПРИ ОБУЧЕНИИ РАЗЛИЧНЫХ КАТЕГОРИЙ УЧАЩИХСЯ ИНОСТРАННОМУ ЯЗЫКУ</a:t>
            </a:r>
          </a:p>
        </p:txBody>
      </p:sp>
      <p:sp>
        <p:nvSpPr>
          <p:cNvPr id="30" name="Овал 29">
            <a:extLst>
              <a:ext uri="{FF2B5EF4-FFF2-40B4-BE49-F238E27FC236}">
                <a16:creationId xmlns:a16="http://schemas.microsoft.com/office/drawing/2014/main" id="{DB68A15F-324D-4F33-8FA6-1A05091431EE}"/>
              </a:ext>
            </a:extLst>
          </p:cNvPr>
          <p:cNvSpPr/>
          <p:nvPr/>
        </p:nvSpPr>
        <p:spPr>
          <a:xfrm>
            <a:off x="10561119" y="537472"/>
            <a:ext cx="1090012" cy="1090012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>
            <a:extLst>
              <a:ext uri="{FF2B5EF4-FFF2-40B4-BE49-F238E27FC236}">
                <a16:creationId xmlns:a16="http://schemas.microsoft.com/office/drawing/2014/main" id="{94545AFD-E88C-4080-9403-1EEBC365B1C3}"/>
              </a:ext>
            </a:extLst>
          </p:cNvPr>
          <p:cNvSpPr/>
          <p:nvPr/>
        </p:nvSpPr>
        <p:spPr>
          <a:xfrm>
            <a:off x="2494840" y="95156"/>
            <a:ext cx="1624314" cy="1421803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Californian FB" panose="0207040306080B030204" pitchFamily="18" charset="0"/>
              </a:rPr>
              <a:t>Salut</a:t>
            </a:r>
            <a:endParaRPr lang="ru-RU" sz="2800" b="1" dirty="0"/>
          </a:p>
        </p:txBody>
      </p:sp>
      <p:sp>
        <p:nvSpPr>
          <p:cNvPr id="32" name="Овал 31">
            <a:extLst>
              <a:ext uri="{FF2B5EF4-FFF2-40B4-BE49-F238E27FC236}">
                <a16:creationId xmlns:a16="http://schemas.microsoft.com/office/drawing/2014/main" id="{D080A2A3-015B-4D1F-B8DF-76A5903C319F}"/>
              </a:ext>
            </a:extLst>
          </p:cNvPr>
          <p:cNvSpPr/>
          <p:nvPr/>
        </p:nvSpPr>
        <p:spPr>
          <a:xfrm>
            <a:off x="2899563" y="5511383"/>
            <a:ext cx="1013300" cy="10133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>
            <a:extLst>
              <a:ext uri="{FF2B5EF4-FFF2-40B4-BE49-F238E27FC236}">
                <a16:creationId xmlns:a16="http://schemas.microsoft.com/office/drawing/2014/main" id="{D02C62B0-3295-46AC-834A-F9663F2DAFA0}"/>
              </a:ext>
            </a:extLst>
          </p:cNvPr>
          <p:cNvSpPr/>
          <p:nvPr/>
        </p:nvSpPr>
        <p:spPr>
          <a:xfrm>
            <a:off x="425848" y="1332293"/>
            <a:ext cx="1351193" cy="135119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anose="02070A03080606020203" pitchFamily="18" charset="0"/>
              </a:rPr>
              <a:t>Hey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Овал 35">
            <a:extLst>
              <a:ext uri="{FF2B5EF4-FFF2-40B4-BE49-F238E27FC236}">
                <a16:creationId xmlns:a16="http://schemas.microsoft.com/office/drawing/2014/main" id="{3869E4B7-FAB3-4531-9B43-1A569B6009BF}"/>
              </a:ext>
            </a:extLst>
          </p:cNvPr>
          <p:cNvSpPr/>
          <p:nvPr/>
        </p:nvSpPr>
        <p:spPr>
          <a:xfrm>
            <a:off x="7862693" y="4917570"/>
            <a:ext cx="986147" cy="986147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5"/>
              </a:solidFill>
            </a:endParaRPr>
          </a:p>
        </p:txBody>
      </p:sp>
      <p:cxnSp>
        <p:nvCxnSpPr>
          <p:cNvPr id="38" name="Прямая соединительная линия 37">
            <a:extLst>
              <a:ext uri="{FF2B5EF4-FFF2-40B4-BE49-F238E27FC236}">
                <a16:creationId xmlns:a16="http://schemas.microsoft.com/office/drawing/2014/main" id="{FEEC64D5-21AE-4E7A-96E1-DA68557BE395}"/>
              </a:ext>
            </a:extLst>
          </p:cNvPr>
          <p:cNvCxnSpPr/>
          <p:nvPr/>
        </p:nvCxnSpPr>
        <p:spPr>
          <a:xfrm>
            <a:off x="8991986" y="4072060"/>
            <a:ext cx="263257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>
            <a:extLst>
              <a:ext uri="{FF2B5EF4-FFF2-40B4-BE49-F238E27FC236}">
                <a16:creationId xmlns:a16="http://schemas.microsoft.com/office/drawing/2014/main" id="{7241D266-86A7-43A2-A3F5-3B49E8B26109}"/>
              </a:ext>
            </a:extLst>
          </p:cNvPr>
          <p:cNvCxnSpPr>
            <a:cxnSpLocks/>
          </p:cNvCxnSpPr>
          <p:nvPr/>
        </p:nvCxnSpPr>
        <p:spPr>
          <a:xfrm>
            <a:off x="5851254" y="2866570"/>
            <a:ext cx="0" cy="104962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0589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D25EA6-AC68-4C88-9578-C209D7321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8163"/>
            <a:ext cx="8492836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«Электронная рабочая тетрадь </a:t>
            </a:r>
            <a:r>
              <a:rPr lang="en-US" sz="3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Skysmart</a:t>
            </a:r>
            <a:r>
              <a:rPr lang="ru-RU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</a:t>
            </a:r>
            <a:r>
              <a:rPr lang="ru-RU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u="sng" dirty="0">
                <a:hlinkClick r:id="rId2"/>
              </a:rPr>
              <a:t>https://edu.skysmart.ru/</a:t>
            </a:r>
            <a:endParaRPr lang="ru-RU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4975" y="1661153"/>
            <a:ext cx="5333507" cy="400994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818" y="1326480"/>
            <a:ext cx="4739957" cy="331019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58975CB-76A8-4B0F-87CA-BCCD00752EB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9578" y="2981579"/>
            <a:ext cx="3653594" cy="3601263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049335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D25EA6-AC68-4C88-9578-C209D7321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65988" y="336127"/>
            <a:ext cx="8492836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«Онлайн платформа «Я класс» </a:t>
            </a:r>
            <a:r>
              <a:rPr lang="ru-RU" sz="3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sz="3600" b="0" dirty="0">
                <a:solidFill>
                  <a:srgbClr val="202124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https://www.yaklass.ru</a:t>
            </a:r>
            <a:r>
              <a:rPr lang="ru-RU" altLang="ru-RU" sz="3200" b="0" dirty="0">
                <a:solidFill>
                  <a:srgbClr val="202124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200" b="0" dirty="0">
                <a:solidFill>
                  <a:srgbClr val="202124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b="0" dirty="0">
                <a:solidFill>
                  <a:srgbClr val="202124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200" b="0" dirty="0">
                <a:solidFill>
                  <a:srgbClr val="202124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205" y="1355966"/>
            <a:ext cx="4049939" cy="278240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6024" y="1319244"/>
            <a:ext cx="4963775" cy="275523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60048">
            <a:off x="851358" y="3167157"/>
            <a:ext cx="2333780" cy="335378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56992">
            <a:off x="3622033" y="2859858"/>
            <a:ext cx="2428579" cy="367834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94745">
            <a:off x="6401279" y="3026948"/>
            <a:ext cx="4051137" cy="3125924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815923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D25EA6-AC68-4C88-9578-C209D7321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301" y="399421"/>
            <a:ext cx="7299762" cy="81977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«Моя школа в </a:t>
            </a:r>
            <a:r>
              <a:rPr lang="ru-RU" sz="36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online</a:t>
            </a:r>
            <a:r>
              <a:rPr lang="ru-RU" sz="36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https://cifra.school/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/>
              <a:t/>
            </a:r>
            <a:br>
              <a:rPr lang="ru-RU" dirty="0"/>
            </a:br>
            <a:endParaRPr lang="ru-RU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962" y="1149335"/>
            <a:ext cx="4475634" cy="429390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8943" y="1117732"/>
            <a:ext cx="4709689" cy="271232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4208" y="3830059"/>
            <a:ext cx="2217241" cy="156303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7302" y="4800400"/>
            <a:ext cx="2222073" cy="152952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2897" y="5155460"/>
            <a:ext cx="2240843" cy="156616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6720" y="2667637"/>
            <a:ext cx="3822176" cy="4145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538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A376B62-5474-4B9D-863A-F5D4D7F18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0427" y="308921"/>
            <a:ext cx="9419208" cy="796437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Эффективна частая смена заданий</a:t>
            </a:r>
            <a:b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дистанционном уроке</a:t>
            </a:r>
          </a:p>
        </p:txBody>
      </p:sp>
      <p:sp>
        <p:nvSpPr>
          <p:cNvPr id="16" name="AutoShape 7">
            <a:extLst>
              <a:ext uri="{FF2B5EF4-FFF2-40B4-BE49-F238E27FC236}">
                <a16:creationId xmlns:a16="http://schemas.microsoft.com/office/drawing/2014/main" id="{A9E4BC2C-BA3F-4500-B36C-B88CF6846B73}"/>
              </a:ext>
            </a:extLst>
          </p:cNvPr>
          <p:cNvSpPr>
            <a:spLocks/>
          </p:cNvSpPr>
          <p:nvPr/>
        </p:nvSpPr>
        <p:spPr bwMode="auto">
          <a:xfrm>
            <a:off x="6256531" y="1470403"/>
            <a:ext cx="726226" cy="727189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</p:spPr>
        <p:txBody>
          <a:bodyPr lIns="0" tIns="0" rIns="0" bIns="0" anchor="ctr"/>
          <a:lstStyle/>
          <a:p>
            <a:pPr>
              <a:defRPr/>
            </a:pPr>
            <a:endParaRPr lang="es-ES" sz="5600"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4D59FDE-973C-4265-9BE4-FAA48D805E90}"/>
              </a:ext>
            </a:extLst>
          </p:cNvPr>
          <p:cNvSpPr txBox="1"/>
          <p:nvPr/>
        </p:nvSpPr>
        <p:spPr>
          <a:xfrm>
            <a:off x="6457869" y="1576510"/>
            <a:ext cx="242485" cy="478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2"/>
                </a:solidFill>
              </a:rPr>
              <a:t>2</a:t>
            </a:r>
          </a:p>
        </p:txBody>
      </p:sp>
      <p:sp>
        <p:nvSpPr>
          <p:cNvPr id="25" name="Rectangle 48">
            <a:extLst>
              <a:ext uri="{FF2B5EF4-FFF2-40B4-BE49-F238E27FC236}">
                <a16:creationId xmlns:a16="http://schemas.microsoft.com/office/drawing/2014/main" id="{5946927F-4E32-42EB-AD34-01EC24D2CE12}"/>
              </a:ext>
            </a:extLst>
          </p:cNvPr>
          <p:cNvSpPr>
            <a:spLocks/>
          </p:cNvSpPr>
          <p:nvPr/>
        </p:nvSpPr>
        <p:spPr bwMode="auto">
          <a:xfrm>
            <a:off x="1518759" y="5013978"/>
            <a:ext cx="4463181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минут выполнение интерактивных упражнений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AutoShape 2">
            <a:extLst>
              <a:ext uri="{FF2B5EF4-FFF2-40B4-BE49-F238E27FC236}">
                <a16:creationId xmlns:a16="http://schemas.microsoft.com/office/drawing/2014/main" id="{FE3FBEBA-9E85-49AD-A439-0E2F2FB178E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7">
            <a:extLst>
              <a:ext uri="{FF2B5EF4-FFF2-40B4-BE49-F238E27FC236}">
                <a16:creationId xmlns:a16="http://schemas.microsoft.com/office/drawing/2014/main" id="{879540BF-1E09-4C1E-9C17-2ED9B1A572F9}"/>
              </a:ext>
            </a:extLst>
          </p:cNvPr>
          <p:cNvSpPr>
            <a:spLocks/>
          </p:cNvSpPr>
          <p:nvPr/>
        </p:nvSpPr>
        <p:spPr bwMode="auto">
          <a:xfrm>
            <a:off x="611454" y="1864561"/>
            <a:ext cx="726226" cy="727189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</p:spPr>
        <p:txBody>
          <a:bodyPr lIns="0" tIns="0" rIns="0" bIns="0" anchor="ctr"/>
          <a:lstStyle/>
          <a:p>
            <a:pPr>
              <a:defRPr/>
            </a:pPr>
            <a:endParaRPr lang="es-ES" sz="5600"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0A92336-AE9B-4168-87E0-E21BE1D4EA0E}"/>
              </a:ext>
            </a:extLst>
          </p:cNvPr>
          <p:cNvSpPr txBox="1"/>
          <p:nvPr/>
        </p:nvSpPr>
        <p:spPr>
          <a:xfrm>
            <a:off x="804488" y="1949392"/>
            <a:ext cx="3318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2"/>
                </a:solidFill>
              </a:rPr>
              <a:t>1</a:t>
            </a:r>
          </a:p>
        </p:txBody>
      </p:sp>
      <p:sp>
        <p:nvSpPr>
          <p:cNvPr id="17" name="AutoShape 7">
            <a:extLst>
              <a:ext uri="{FF2B5EF4-FFF2-40B4-BE49-F238E27FC236}">
                <a16:creationId xmlns:a16="http://schemas.microsoft.com/office/drawing/2014/main" id="{86077511-5165-40F1-8682-37CDA8535F0A}"/>
              </a:ext>
            </a:extLst>
          </p:cNvPr>
          <p:cNvSpPr>
            <a:spLocks/>
          </p:cNvSpPr>
          <p:nvPr/>
        </p:nvSpPr>
        <p:spPr bwMode="auto">
          <a:xfrm>
            <a:off x="587669" y="3562283"/>
            <a:ext cx="726226" cy="727189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</p:spPr>
        <p:txBody>
          <a:bodyPr lIns="0" tIns="0" rIns="0" bIns="0" anchor="ctr"/>
          <a:lstStyle/>
          <a:p>
            <a:pPr>
              <a:defRPr/>
            </a:pPr>
            <a:endParaRPr lang="es-ES" sz="5600"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7ABE83D-6D04-40D7-A1CE-981BE119E956}"/>
              </a:ext>
            </a:extLst>
          </p:cNvPr>
          <p:cNvSpPr txBox="1"/>
          <p:nvPr/>
        </p:nvSpPr>
        <p:spPr>
          <a:xfrm flipH="1">
            <a:off x="773229" y="3642507"/>
            <a:ext cx="346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2"/>
                </a:solidFill>
              </a:rPr>
              <a:t>3</a:t>
            </a:r>
          </a:p>
        </p:txBody>
      </p:sp>
      <p:sp>
        <p:nvSpPr>
          <p:cNvPr id="21" name="Rectangle 48">
            <a:extLst>
              <a:ext uri="{FF2B5EF4-FFF2-40B4-BE49-F238E27FC236}">
                <a16:creationId xmlns:a16="http://schemas.microsoft.com/office/drawing/2014/main" id="{FE88EDB9-BEA3-4083-9D05-E59612D8400D}"/>
              </a:ext>
            </a:extLst>
          </p:cNvPr>
          <p:cNvSpPr>
            <a:spLocks/>
          </p:cNvSpPr>
          <p:nvPr/>
        </p:nvSpPr>
        <p:spPr bwMode="auto">
          <a:xfrm>
            <a:off x="1248183" y="1864561"/>
            <a:ext cx="4463181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3-4 минуты просмотр видео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AutoShape 7">
            <a:extLst>
              <a:ext uri="{FF2B5EF4-FFF2-40B4-BE49-F238E27FC236}">
                <a16:creationId xmlns:a16="http://schemas.microsoft.com/office/drawing/2014/main" id="{E0B43F29-BDAA-4ED4-B1A7-AE8CF0C30B62}"/>
              </a:ext>
            </a:extLst>
          </p:cNvPr>
          <p:cNvSpPr>
            <a:spLocks/>
          </p:cNvSpPr>
          <p:nvPr/>
        </p:nvSpPr>
        <p:spPr bwMode="auto">
          <a:xfrm>
            <a:off x="6670623" y="3873339"/>
            <a:ext cx="726226" cy="727189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C00000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</p:spPr>
        <p:txBody>
          <a:bodyPr lIns="0" tIns="0" rIns="0" bIns="0" anchor="ctr"/>
          <a:lstStyle/>
          <a:p>
            <a:pPr>
              <a:defRPr/>
            </a:pPr>
            <a:endParaRPr lang="es-ES" sz="5600"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01C5C70-8076-4BC9-90E2-91EAB43F2456}"/>
              </a:ext>
            </a:extLst>
          </p:cNvPr>
          <p:cNvSpPr txBox="1"/>
          <p:nvPr/>
        </p:nvSpPr>
        <p:spPr>
          <a:xfrm>
            <a:off x="6893877" y="4010995"/>
            <a:ext cx="279717" cy="471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2"/>
                </a:solidFill>
              </a:rPr>
              <a:t>5</a:t>
            </a:r>
          </a:p>
        </p:txBody>
      </p:sp>
      <p:sp>
        <p:nvSpPr>
          <p:cNvPr id="29" name="Rectangle 48">
            <a:extLst>
              <a:ext uri="{FF2B5EF4-FFF2-40B4-BE49-F238E27FC236}">
                <a16:creationId xmlns:a16="http://schemas.microsoft.com/office/drawing/2014/main" id="{F9D1D695-A222-4B13-9454-078225EE953B}"/>
              </a:ext>
            </a:extLst>
          </p:cNvPr>
          <p:cNvSpPr>
            <a:spLocks/>
          </p:cNvSpPr>
          <p:nvPr/>
        </p:nvSpPr>
        <p:spPr bwMode="auto">
          <a:xfrm>
            <a:off x="1119457" y="3497698"/>
            <a:ext cx="4463181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минут работа с учебником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Rectangle 48">
            <a:extLst>
              <a:ext uri="{FF2B5EF4-FFF2-40B4-BE49-F238E27FC236}">
                <a16:creationId xmlns:a16="http://schemas.microsoft.com/office/drawing/2014/main" id="{0490085D-E9BE-4088-AFEF-E6010CFF1FD8}"/>
              </a:ext>
            </a:extLst>
          </p:cNvPr>
          <p:cNvSpPr>
            <a:spLocks/>
          </p:cNvSpPr>
          <p:nvPr/>
        </p:nvSpPr>
        <p:spPr bwMode="auto">
          <a:xfrm>
            <a:off x="7212972" y="3891924"/>
            <a:ext cx="4463181" cy="1969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минут выполнение письменных упражнений, </a:t>
            </a:r>
          </a:p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устное задание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AutoShape 7">
            <a:extLst>
              <a:ext uri="{FF2B5EF4-FFF2-40B4-BE49-F238E27FC236}">
                <a16:creationId xmlns:a16="http://schemas.microsoft.com/office/drawing/2014/main" id="{69D88274-99E3-4555-AD4D-586512126A98}"/>
              </a:ext>
            </a:extLst>
          </p:cNvPr>
          <p:cNvSpPr>
            <a:spLocks/>
          </p:cNvSpPr>
          <p:nvPr/>
        </p:nvSpPr>
        <p:spPr bwMode="auto">
          <a:xfrm>
            <a:off x="694201" y="5201960"/>
            <a:ext cx="726226" cy="727189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7030A0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</p:spPr>
        <p:txBody>
          <a:bodyPr lIns="0" tIns="0" rIns="0" bIns="0" anchor="ctr"/>
          <a:lstStyle/>
          <a:p>
            <a:pPr>
              <a:defRPr/>
            </a:pPr>
            <a:endParaRPr lang="es-ES" sz="5600"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141EA60-C4A8-45BE-8CBF-E0C391704CF6}"/>
              </a:ext>
            </a:extLst>
          </p:cNvPr>
          <p:cNvSpPr txBox="1"/>
          <p:nvPr/>
        </p:nvSpPr>
        <p:spPr>
          <a:xfrm flipH="1">
            <a:off x="901955" y="5334721"/>
            <a:ext cx="346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2"/>
                </a:solidFill>
              </a:rPr>
              <a:t>4</a:t>
            </a:r>
          </a:p>
        </p:txBody>
      </p:sp>
      <p:sp>
        <p:nvSpPr>
          <p:cNvPr id="37" name="Rectangle 48">
            <a:extLst>
              <a:ext uri="{FF2B5EF4-FFF2-40B4-BE49-F238E27FC236}">
                <a16:creationId xmlns:a16="http://schemas.microsoft.com/office/drawing/2014/main" id="{F936D7C7-7E36-4C64-8492-F2372F822B80}"/>
              </a:ext>
            </a:extLst>
          </p:cNvPr>
          <p:cNvSpPr>
            <a:spLocks/>
          </p:cNvSpPr>
          <p:nvPr/>
        </p:nvSpPr>
        <p:spPr bwMode="auto">
          <a:xfrm>
            <a:off x="6972476" y="1698536"/>
            <a:ext cx="4463181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минут новый материал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2588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A376B62-5474-4B9D-863A-F5D4D7F18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0427" y="308921"/>
            <a:ext cx="9419208" cy="796437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Здоровьесберегающие технологии </a:t>
            </a:r>
            <a:b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дистанционном уроке</a:t>
            </a:r>
          </a:p>
        </p:txBody>
      </p:sp>
      <p:sp>
        <p:nvSpPr>
          <p:cNvPr id="16" name="AutoShape 7">
            <a:extLst>
              <a:ext uri="{FF2B5EF4-FFF2-40B4-BE49-F238E27FC236}">
                <a16:creationId xmlns:a16="http://schemas.microsoft.com/office/drawing/2014/main" id="{A9E4BC2C-BA3F-4500-B36C-B88CF6846B73}"/>
              </a:ext>
            </a:extLst>
          </p:cNvPr>
          <p:cNvSpPr>
            <a:spLocks/>
          </p:cNvSpPr>
          <p:nvPr/>
        </p:nvSpPr>
        <p:spPr bwMode="auto">
          <a:xfrm>
            <a:off x="6248400" y="1331982"/>
            <a:ext cx="726226" cy="727189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</p:spPr>
        <p:txBody>
          <a:bodyPr lIns="0" tIns="0" rIns="0" bIns="0" anchor="ctr"/>
          <a:lstStyle/>
          <a:p>
            <a:pPr>
              <a:defRPr/>
            </a:pPr>
            <a:endParaRPr lang="es-ES" sz="5600"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4D59FDE-973C-4265-9BE4-FAA48D805E90}"/>
              </a:ext>
            </a:extLst>
          </p:cNvPr>
          <p:cNvSpPr txBox="1"/>
          <p:nvPr/>
        </p:nvSpPr>
        <p:spPr>
          <a:xfrm>
            <a:off x="6457869" y="1487727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bg2"/>
                </a:solidFill>
              </a:rPr>
              <a:t>2</a:t>
            </a:r>
          </a:p>
        </p:txBody>
      </p:sp>
      <p:sp>
        <p:nvSpPr>
          <p:cNvPr id="25" name="Rectangle 48">
            <a:extLst>
              <a:ext uri="{FF2B5EF4-FFF2-40B4-BE49-F238E27FC236}">
                <a16:creationId xmlns:a16="http://schemas.microsoft.com/office/drawing/2014/main" id="{5946927F-4E32-42EB-AD34-01EC24D2CE12}"/>
              </a:ext>
            </a:extLst>
          </p:cNvPr>
          <p:cNvSpPr>
            <a:spLocks/>
          </p:cNvSpPr>
          <p:nvPr/>
        </p:nvSpPr>
        <p:spPr bwMode="auto">
          <a:xfrm>
            <a:off x="7184095" y="1331982"/>
            <a:ext cx="4463181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ctr"/>
            <a:r>
              <a:rPr lang="ru-RU" sz="2400" b="1" dirty="0">
                <a:solidFill>
                  <a:srgbClr val="0033CC"/>
                </a:solidFill>
              </a:rPr>
              <a:t>Динамические паузы, физкультминутки</a:t>
            </a:r>
            <a:endParaRPr lang="en-US" sz="2400" b="1" dirty="0">
              <a:solidFill>
                <a:srgbClr val="0033CC"/>
              </a:solidFill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B3EBE5C-AFBC-4329-8DFB-88E4CB0A090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868" y="2059171"/>
            <a:ext cx="5509740" cy="4049735"/>
          </a:xfrm>
          <a:prstGeom prst="rect">
            <a:avLst/>
          </a:prstGeom>
        </p:spPr>
      </p:pic>
      <p:sp>
        <p:nvSpPr>
          <p:cNvPr id="20" name="AutoShape 2">
            <a:extLst>
              <a:ext uri="{FF2B5EF4-FFF2-40B4-BE49-F238E27FC236}">
                <a16:creationId xmlns:a16="http://schemas.microsoft.com/office/drawing/2014/main" id="{FE3FBEBA-9E85-49AD-A439-0E2F2FB178E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7">
            <a:extLst>
              <a:ext uri="{FF2B5EF4-FFF2-40B4-BE49-F238E27FC236}">
                <a16:creationId xmlns:a16="http://schemas.microsoft.com/office/drawing/2014/main" id="{879540BF-1E09-4C1E-9C17-2ED9B1A572F9}"/>
              </a:ext>
            </a:extLst>
          </p:cNvPr>
          <p:cNvSpPr>
            <a:spLocks/>
          </p:cNvSpPr>
          <p:nvPr/>
        </p:nvSpPr>
        <p:spPr bwMode="auto">
          <a:xfrm>
            <a:off x="611454" y="1864561"/>
            <a:ext cx="726226" cy="727189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</p:spPr>
        <p:txBody>
          <a:bodyPr lIns="0" tIns="0" rIns="0" bIns="0" anchor="ctr"/>
          <a:lstStyle/>
          <a:p>
            <a:pPr>
              <a:defRPr/>
            </a:pPr>
            <a:endParaRPr lang="es-ES" sz="5600"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0A92336-AE9B-4168-87E0-E21BE1D4EA0E}"/>
              </a:ext>
            </a:extLst>
          </p:cNvPr>
          <p:cNvSpPr txBox="1"/>
          <p:nvPr/>
        </p:nvSpPr>
        <p:spPr>
          <a:xfrm>
            <a:off x="804488" y="1949392"/>
            <a:ext cx="3318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2"/>
                </a:solidFill>
              </a:rPr>
              <a:t>1</a:t>
            </a:r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4123A7B6-EE60-468D-8EC8-36A00D1CA60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7948" y="2840869"/>
            <a:ext cx="1422790" cy="2529404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5BB6A1CF-B45C-4633-AFC3-A2E8C9C2E65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9550" y="2306887"/>
            <a:ext cx="1601867" cy="2135822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53B308A6-6DED-4A42-842B-9C568EF91B7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59079" y="2663739"/>
            <a:ext cx="1610032" cy="2862279"/>
          </a:xfrm>
          <a:prstGeom prst="rect">
            <a:avLst/>
          </a:prstGeom>
        </p:spPr>
      </p:pic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E91BDC33-52FF-45D5-8341-FDDC2D943C3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9550" y="4639980"/>
            <a:ext cx="1510998" cy="2018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868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0410B92D-9F5C-444F-961F-090620C09A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4729" y="764621"/>
            <a:ext cx="10515600" cy="79785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Анализируя полученный опыт работы в режиме дистанционного обучения, приходим к выводу:</a:t>
            </a:r>
          </a:p>
        </p:txBody>
      </p:sp>
      <p:sp>
        <p:nvSpPr>
          <p:cNvPr id="6" name="Стрелка: пятиугольник 5">
            <a:extLst>
              <a:ext uri="{FF2B5EF4-FFF2-40B4-BE49-F238E27FC236}">
                <a16:creationId xmlns:a16="http://schemas.microsoft.com/office/drawing/2014/main" id="{FBA5F688-CBE6-4E9C-A412-C609A2508B0B}"/>
              </a:ext>
            </a:extLst>
          </p:cNvPr>
          <p:cNvSpPr/>
          <p:nvPr/>
        </p:nvSpPr>
        <p:spPr>
          <a:xfrm>
            <a:off x="867286" y="2645224"/>
            <a:ext cx="2285359" cy="1733706"/>
          </a:xfrm>
          <a:prstGeom prst="homePlate">
            <a:avLst>
              <a:gd name="adj" fmla="val 16919"/>
            </a:avLst>
          </a:prstGeom>
          <a:solidFill>
            <a:schemeClr val="accent3"/>
          </a:solidFill>
          <a:effectLst>
            <a:outerShdw blurRad="177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Стрелка: шеврон 10">
            <a:extLst>
              <a:ext uri="{FF2B5EF4-FFF2-40B4-BE49-F238E27FC236}">
                <a16:creationId xmlns:a16="http://schemas.microsoft.com/office/drawing/2014/main" id="{1A436929-A68C-4347-AAC0-4FA9D2C29932}"/>
              </a:ext>
            </a:extLst>
          </p:cNvPr>
          <p:cNvSpPr/>
          <p:nvPr/>
        </p:nvSpPr>
        <p:spPr>
          <a:xfrm>
            <a:off x="9320330" y="2622119"/>
            <a:ext cx="2235497" cy="1751204"/>
          </a:xfrm>
          <a:prstGeom prst="chevron">
            <a:avLst>
              <a:gd name="adj" fmla="val 16377"/>
            </a:avLst>
          </a:prstGeom>
          <a:solidFill>
            <a:schemeClr val="accent6"/>
          </a:solidFill>
          <a:effectLst>
            <a:outerShdw blurRad="177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/>
              </a:solidFill>
            </a:endParaRPr>
          </a:p>
        </p:txBody>
      </p:sp>
      <p:sp>
        <p:nvSpPr>
          <p:cNvPr id="19" name="Стрелка: шеврон 18">
            <a:extLst>
              <a:ext uri="{FF2B5EF4-FFF2-40B4-BE49-F238E27FC236}">
                <a16:creationId xmlns:a16="http://schemas.microsoft.com/office/drawing/2014/main" id="{5861CA55-9C5A-4B12-8067-650B173ADBA3}"/>
              </a:ext>
            </a:extLst>
          </p:cNvPr>
          <p:cNvSpPr/>
          <p:nvPr/>
        </p:nvSpPr>
        <p:spPr>
          <a:xfrm>
            <a:off x="7288407" y="2636813"/>
            <a:ext cx="2311166" cy="1752698"/>
          </a:xfrm>
          <a:prstGeom prst="chevron">
            <a:avLst>
              <a:gd name="adj" fmla="val 16377"/>
            </a:avLst>
          </a:prstGeom>
          <a:solidFill>
            <a:schemeClr val="accent5"/>
          </a:solidFill>
          <a:effectLst>
            <a:outerShdw blurRad="177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844C885-B339-4C96-B052-C6C1625935F5}"/>
              </a:ext>
            </a:extLst>
          </p:cNvPr>
          <p:cNvSpPr txBox="1"/>
          <p:nvPr/>
        </p:nvSpPr>
        <p:spPr>
          <a:xfrm>
            <a:off x="7582285" y="2850357"/>
            <a:ext cx="177037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Правильный подбор учебного материала</a:t>
            </a:r>
          </a:p>
        </p:txBody>
      </p:sp>
      <p:sp>
        <p:nvSpPr>
          <p:cNvPr id="22" name="Стрелка: шеврон 21">
            <a:extLst>
              <a:ext uri="{FF2B5EF4-FFF2-40B4-BE49-F238E27FC236}">
                <a16:creationId xmlns:a16="http://schemas.microsoft.com/office/drawing/2014/main" id="{A7F9A0F2-FCC4-4271-9B30-B1CC3D44B3BE}"/>
              </a:ext>
            </a:extLst>
          </p:cNvPr>
          <p:cNvSpPr/>
          <p:nvPr/>
        </p:nvSpPr>
        <p:spPr>
          <a:xfrm>
            <a:off x="5238790" y="2636813"/>
            <a:ext cx="2311165" cy="1767392"/>
          </a:xfrm>
          <a:prstGeom prst="chevron">
            <a:avLst>
              <a:gd name="adj" fmla="val 16377"/>
            </a:avLst>
          </a:prstGeom>
          <a:solidFill>
            <a:schemeClr val="accent4"/>
          </a:solidFill>
          <a:effectLst>
            <a:outerShdw blurRad="177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FEDED51-B94C-4B08-B11E-BA0DC5CD523F}"/>
              </a:ext>
            </a:extLst>
          </p:cNvPr>
          <p:cNvSpPr txBox="1"/>
          <p:nvPr/>
        </p:nvSpPr>
        <p:spPr>
          <a:xfrm>
            <a:off x="5518031" y="2821410"/>
            <a:ext cx="177037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Четкая установка:</a:t>
            </a:r>
          </a:p>
          <a:p>
            <a:pPr algn="ctr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что будет оцениваться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BC38D12-9A93-4741-B459-0A120C05EC98}"/>
              </a:ext>
            </a:extLst>
          </p:cNvPr>
          <p:cNvSpPr txBox="1"/>
          <p:nvPr/>
        </p:nvSpPr>
        <p:spPr>
          <a:xfrm>
            <a:off x="1163210" y="2975299"/>
            <a:ext cx="196015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Настрой на дистанционное обучение</a:t>
            </a:r>
          </a:p>
        </p:txBody>
      </p:sp>
      <p:sp>
        <p:nvSpPr>
          <p:cNvPr id="37" name="Стрелка: шеврон 36">
            <a:extLst>
              <a:ext uri="{FF2B5EF4-FFF2-40B4-BE49-F238E27FC236}">
                <a16:creationId xmlns:a16="http://schemas.microsoft.com/office/drawing/2014/main" id="{E364B7A2-60A4-463C-9B11-A1A80E84A104}"/>
              </a:ext>
            </a:extLst>
          </p:cNvPr>
          <p:cNvSpPr/>
          <p:nvPr/>
        </p:nvSpPr>
        <p:spPr>
          <a:xfrm>
            <a:off x="2871670" y="2645224"/>
            <a:ext cx="2628288" cy="1752698"/>
          </a:xfrm>
          <a:prstGeom prst="chevron">
            <a:avLst>
              <a:gd name="adj" fmla="val 16377"/>
            </a:avLst>
          </a:prstGeom>
          <a:solidFill>
            <a:srgbClr val="FF0000"/>
          </a:solidFill>
          <a:effectLst>
            <a:outerShdw blurRad="177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1040E26-8BDE-4A32-8008-AE89931F8448}"/>
              </a:ext>
            </a:extLst>
          </p:cNvPr>
          <p:cNvSpPr txBox="1"/>
          <p:nvPr/>
        </p:nvSpPr>
        <p:spPr>
          <a:xfrm>
            <a:off x="9454718" y="2821409"/>
            <a:ext cx="191561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Использование онлайн сервисов и платформ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E2867F0-26E5-471F-8774-8091192879F0}"/>
              </a:ext>
            </a:extLst>
          </p:cNvPr>
          <p:cNvSpPr txBox="1"/>
          <p:nvPr/>
        </p:nvSpPr>
        <p:spPr>
          <a:xfrm>
            <a:off x="3170718" y="2949946"/>
            <a:ext cx="229996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Большая самостоятельность учащихся</a:t>
            </a:r>
          </a:p>
        </p:txBody>
      </p:sp>
    </p:spTree>
    <p:extLst>
      <p:ext uri="{BB962C8B-B14F-4D97-AF65-F5344CB8AC3E}">
        <p14:creationId xmlns:p14="http://schemas.microsoft.com/office/powerpoint/2010/main" val="2741490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4EF9BB11-07D5-4CDA-A359-02AAA3E092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149" y="184673"/>
            <a:ext cx="8492836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Принципы отбора Интернет </a:t>
            </a:r>
            <a:br>
              <a:rPr lang="ru-RU" sz="4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сервисов и инструментов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76326466-5B60-4330-B052-53162F85EF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149" y="2438400"/>
            <a:ext cx="8255265" cy="4119155"/>
          </a:xfrm>
        </p:spPr>
        <p:txBody>
          <a:bodyPr>
            <a:normAutofit/>
          </a:bodyPr>
          <a:lstStyle/>
          <a:p>
            <a:pPr marL="514350" indent="-514350" algn="ctr">
              <a:buAutoNum type="arabicPeriod"/>
            </a:pPr>
            <a:r>
              <a:rPr lang="ru-RU" sz="4000" b="1" dirty="0">
                <a:solidFill>
                  <a:schemeClr val="accent4">
                    <a:lumMod val="75000"/>
                  </a:schemeClr>
                </a:solidFill>
              </a:rPr>
              <a:t>Доступный</a:t>
            </a:r>
          </a:p>
          <a:p>
            <a:pPr marL="514350" indent="-514350" algn="ctr">
              <a:buAutoNum type="arabicPeriod"/>
            </a:pPr>
            <a:r>
              <a:rPr lang="ru-RU" sz="4000" b="1" dirty="0">
                <a:solidFill>
                  <a:schemeClr val="accent4">
                    <a:lumMod val="75000"/>
                  </a:schemeClr>
                </a:solidFill>
              </a:rPr>
              <a:t>Бесплатный</a:t>
            </a:r>
          </a:p>
          <a:p>
            <a:pPr marL="514350" indent="-514350" algn="ctr">
              <a:buAutoNum type="arabicPeriod"/>
            </a:pPr>
            <a:r>
              <a:rPr lang="ru-RU" sz="4000" b="1" dirty="0">
                <a:solidFill>
                  <a:schemeClr val="accent4">
                    <a:lumMod val="75000"/>
                  </a:schemeClr>
                </a:solidFill>
              </a:rPr>
              <a:t>Интересный контент</a:t>
            </a:r>
          </a:p>
          <a:p>
            <a:pPr marL="514350" indent="-514350" algn="ctr">
              <a:buAutoNum type="arabicPeriod"/>
            </a:pPr>
            <a:r>
              <a:rPr lang="ru-RU" sz="4000" b="1" dirty="0">
                <a:solidFill>
                  <a:schemeClr val="accent4">
                    <a:lumMod val="75000"/>
                  </a:schemeClr>
                </a:solidFill>
              </a:rPr>
              <a:t>Соответствует программе 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3916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D25EA6-AC68-4C88-9578-C209D7321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044" y="373833"/>
            <a:ext cx="8492836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«Российская электронная школа» </a:t>
            </a:r>
            <a:br>
              <a:rPr lang="ru-RU" sz="4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u="sng" dirty="0">
                <a:hlinkClick r:id="rId2"/>
              </a:rPr>
              <a:t>https://resh.edu.ru/</a:t>
            </a:r>
            <a:endParaRPr lang="ru-RU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363" y="1472972"/>
            <a:ext cx="4827447" cy="290744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9352" y="3589067"/>
            <a:ext cx="4707528" cy="2996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317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8161" y="1152139"/>
            <a:ext cx="4972580" cy="5363922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D25EA6-AC68-4C88-9578-C209D7321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045" y="196568"/>
            <a:ext cx="8492836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«Российская электронная школа» </a:t>
            </a:r>
            <a:br>
              <a:rPr lang="ru-RU" sz="4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u="sng" dirty="0">
                <a:hlinkClick r:id="rId3"/>
              </a:rPr>
              <a:t>https://resh.edu.ru/</a:t>
            </a:r>
            <a:endParaRPr lang="ru-RU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90741" y="1643087"/>
            <a:ext cx="217859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Французский язык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Разработан на основе программы к УМК «</a:t>
            </a:r>
            <a:r>
              <a:rPr lang="en-US" sz="16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L,oiseau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 bleu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» авторы: Селиванова Н. А., Шашурина А. Ю. </a:t>
            </a:r>
            <a:endParaRPr lang="ru-RU" sz="16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2744" y="3333703"/>
            <a:ext cx="4034355" cy="332854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4988" y="1522131"/>
            <a:ext cx="184621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Английский язык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Разработан на основе программы к УМК «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Spotlight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» авторы: Ваулина Ю. Е., Дули Д., </a:t>
            </a:r>
            <a:r>
              <a:rPr lang="ru-RU" sz="16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Подоляко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 О. Е., </a:t>
            </a:r>
            <a:endParaRPr lang="en-US" sz="16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Эванс</a:t>
            </a:r>
            <a:r>
              <a:rPr lang="ru-RU" sz="1600" dirty="0">
                <a:solidFill>
                  <a:srgbClr val="20212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В.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060251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Изображение выглядит как текст, человек, ноутбук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923A94B3-BB5C-4121-8CE6-52394D64B29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370" r="20370"/>
          <a:stretch>
            <a:fillRect/>
          </a:stretch>
        </p:blipFill>
        <p:spPr>
          <a:xfrm>
            <a:off x="315515" y="168642"/>
            <a:ext cx="4102857" cy="5199110"/>
          </a:xfr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A376B62-5474-4B9D-863A-F5D4D7F18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3851" y="168642"/>
            <a:ext cx="6783977" cy="1063171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с интерактивными заданиями на платформе «Российская электронная школа» </a:t>
            </a:r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u="sng" dirty="0">
                <a:hlinkClick r:id="rId3"/>
              </a:rPr>
              <a:t>https://resh.edu.ru/</a:t>
            </a:r>
            <a:endParaRPr lang="ru-RU" sz="2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6469" y="1205438"/>
            <a:ext cx="4228717" cy="282638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20" name="Рисунок 19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820" y="4832287"/>
            <a:ext cx="4224246" cy="192817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21" name="Рисунок 20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8478" y="4184745"/>
            <a:ext cx="4228717" cy="197008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5279" y="1208936"/>
            <a:ext cx="3112549" cy="261198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22" name="Рисунок 21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5238" y="3846651"/>
            <a:ext cx="3112549" cy="59219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23" name="Рисунок 22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26607" y="4353647"/>
            <a:ext cx="3232655" cy="240681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63662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9547" y="4481052"/>
            <a:ext cx="2860623" cy="226599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7331" y="4643667"/>
            <a:ext cx="3256717" cy="212543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D25EA6-AC68-4C88-9578-C209D7321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094" y="47348"/>
            <a:ext cx="8492836" cy="910596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«Российская электронная школа» </a:t>
            </a:r>
            <a:b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u="sng" dirty="0">
                <a:hlinkClick r:id="rId4"/>
              </a:rPr>
              <a:t>https://resh.edu.ru/</a:t>
            </a:r>
            <a:endParaRPr lang="ru-RU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652" y="772742"/>
            <a:ext cx="357514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Видео к уроку</a:t>
            </a:r>
          </a:p>
          <a:p>
            <a:pPr algn="ctr"/>
            <a:r>
              <a:rPr lang="en-US" sz="1400" dirty="0">
                <a:hlinkClick r:id="rId5"/>
              </a:rPr>
              <a:t>https://resh.edu.ru/subject/lesson/4801/main/154511/</a:t>
            </a:r>
            <a:endParaRPr lang="ru-RU" sz="1400" dirty="0"/>
          </a:p>
          <a:p>
            <a:pPr algn="ctr"/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530466" y="3719060"/>
            <a:ext cx="3902030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Видео к уроку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https://resh.edu.ru/subject/lesson/2848/main</a:t>
            </a:r>
            <a:r>
              <a:rPr lang="ru-RU" sz="1600" dirty="0">
                <a:hlinkClick r:id="rId6"/>
              </a:rPr>
              <a:t>/</a:t>
            </a:r>
            <a:endParaRPr lang="en-US" sz="1600" dirty="0"/>
          </a:p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6010" y="1008637"/>
            <a:ext cx="3690943" cy="277421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791" y="1500118"/>
            <a:ext cx="3322550" cy="279626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4025083" y="4296386"/>
            <a:ext cx="1731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Фото к урокам</a:t>
            </a:r>
          </a:p>
        </p:txBody>
      </p:sp>
    </p:spTree>
    <p:extLst>
      <p:ext uri="{BB962C8B-B14F-4D97-AF65-F5344CB8AC3E}">
        <p14:creationId xmlns:p14="http://schemas.microsoft.com/office/powerpoint/2010/main" val="2932127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Изображение выглядит как текст, человек, ноутбук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923A94B3-BB5C-4121-8CE6-52394D64B29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370" r="20370"/>
          <a:stretch>
            <a:fillRect/>
          </a:stretch>
        </p:blipFill>
        <p:spPr>
          <a:xfrm>
            <a:off x="191588" y="609600"/>
            <a:ext cx="4505235" cy="5068390"/>
          </a:xfr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A376B62-5474-4B9D-863A-F5D4D7F18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04727" y="850653"/>
            <a:ext cx="3474062" cy="680578"/>
          </a:xfrm>
        </p:spPr>
        <p:txBody>
          <a:bodyPr>
            <a:normAutofit/>
          </a:bodyPr>
          <a:lstStyle/>
          <a:p>
            <a:pPr algn="ctr"/>
            <a:r>
              <a:rPr lang="ru-RU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Французский язык, 7 класс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4480" y="747556"/>
            <a:ext cx="3325447" cy="315847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6125" y="1640108"/>
            <a:ext cx="4354285" cy="29767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4480" y="4014911"/>
            <a:ext cx="5663328" cy="267069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287589" y="76833"/>
            <a:ext cx="6096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с интерактивными заданиями на платформе «Российская электронная школа» </a:t>
            </a:r>
            <a:r>
              <a:rPr lang="ru-RU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u="sng" dirty="0">
                <a:hlinkClick r:id="rId6"/>
              </a:rPr>
              <a:t>https://resh.edu.ru/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7848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D25EA6-AC68-4C88-9578-C209D7321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8163"/>
            <a:ext cx="8492836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«Электронная рабочая тетрадь </a:t>
            </a:r>
            <a:r>
              <a:rPr lang="en-US" sz="3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Skysmart</a:t>
            </a:r>
            <a:r>
              <a:rPr lang="ru-RU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</a:t>
            </a:r>
            <a:r>
              <a:rPr lang="ru-RU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u="sng" dirty="0">
                <a:hlinkClick r:id="rId2"/>
              </a:rPr>
              <a:t>https://edu.skysmart.ru/</a:t>
            </a:r>
            <a:endParaRPr lang="ru-RU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860" y="1170646"/>
            <a:ext cx="5174966" cy="241326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888" y="3583254"/>
            <a:ext cx="4072564" cy="302792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0361" y="1322131"/>
            <a:ext cx="4219834" cy="540860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64366D7-E366-4489-B735-3EB2CB1FBA3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3953" y="4906320"/>
            <a:ext cx="3171352" cy="1824418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74197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D25EA6-AC68-4C88-9578-C209D7321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8163"/>
            <a:ext cx="8492836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«Электронная рабочая тетрадь </a:t>
            </a:r>
            <a:r>
              <a:rPr lang="en-US" sz="3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Skysmart</a:t>
            </a:r>
            <a:r>
              <a:rPr lang="ru-RU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</a:t>
            </a:r>
            <a:r>
              <a:rPr lang="ru-RU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u="sng" dirty="0">
                <a:hlinkClick r:id="rId2"/>
              </a:rPr>
              <a:t>https://edu.skysmart.ru/</a:t>
            </a:r>
            <a:endParaRPr lang="ru-RU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965" y="1209113"/>
            <a:ext cx="4777733" cy="42733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8017" y="1350514"/>
            <a:ext cx="4286602" cy="339200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9958" y="4002616"/>
            <a:ext cx="4053051" cy="260166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5663" y="3386164"/>
            <a:ext cx="3126090" cy="330758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7403" y="2733687"/>
            <a:ext cx="3713893" cy="4017668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39574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899</TotalTime>
  <Words>267</Words>
  <Application>Microsoft Office PowerPoint</Application>
  <PresentationFormat>Широкоэкранный</PresentationFormat>
  <Paragraphs>61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7" baseType="lpstr">
      <vt:lpstr>Batang</vt:lpstr>
      <vt:lpstr>游ゴシック</vt:lpstr>
      <vt:lpstr>Aldhabi</vt:lpstr>
      <vt:lpstr>Arial</vt:lpstr>
      <vt:lpstr>Bodoni MT Black</vt:lpstr>
      <vt:lpstr>Calibri</vt:lpstr>
      <vt:lpstr>Calibri Light</vt:lpstr>
      <vt:lpstr>Californian FB</vt:lpstr>
      <vt:lpstr>Cambria</vt:lpstr>
      <vt:lpstr>Gill Sans</vt:lpstr>
      <vt:lpstr>Times New Roman</vt:lpstr>
      <vt:lpstr>Тема Office</vt:lpstr>
      <vt:lpstr>ИСПОЛЬЗОВАНИЕ ДИСТАНЦИОННЫХ ОБРАЗОВАТЕЛЬНЫХ ТЕХНОЛОГИЙ ПРИ ОБУЧЕНИИ РАЗЛИЧНЫХ КАТЕГОРИЙ УЧАЩИХСЯ ИНОСТРАННОМУ ЯЗЫКУ</vt:lpstr>
      <vt:lpstr>Принципы отбора Интернет  сервисов и инструментов</vt:lpstr>
      <vt:lpstr> «Российская электронная школа»  https://resh.edu.ru/</vt:lpstr>
      <vt:lpstr> «Российская электронная школа»  https://resh.edu.ru/</vt:lpstr>
      <vt:lpstr>Работа с интерактивными заданиями на платформе «Российская электронная школа»  https://resh.edu.ru/</vt:lpstr>
      <vt:lpstr> «Российская электронная школа»  https://resh.edu.ru/</vt:lpstr>
      <vt:lpstr>Французский язык, 7 класс</vt:lpstr>
      <vt:lpstr> «Электронная рабочая тетрадь Skysmart»  https://edu.skysmart.ru/</vt:lpstr>
      <vt:lpstr> «Электронная рабочая тетрадь Skysmart»  https://edu.skysmart.ru/</vt:lpstr>
      <vt:lpstr> «Электронная рабочая тетрадь Skysmart»  https://edu.skysmart.ru/</vt:lpstr>
      <vt:lpstr>  «Онлайн платформа «Я класс»  https://www.yaklass.ru  </vt:lpstr>
      <vt:lpstr> «Моя школа в online» https://cifra.school/  </vt:lpstr>
      <vt:lpstr>Эффективна частая смена заданий на дистанционном уроке</vt:lpstr>
      <vt:lpstr>Здоровьесберегающие технологии  на дистанционном уроке</vt:lpstr>
      <vt:lpstr>Анализируя полученный опыт работы в режиме дистанционного обучения, приходим к выводу: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 Obstinate</dc:creator>
  <cp:lastModifiedBy>Мирских Ольга Владимировна</cp:lastModifiedBy>
  <cp:revision>70</cp:revision>
  <dcterms:created xsi:type="dcterms:W3CDTF">2021-11-29T09:39:16Z</dcterms:created>
  <dcterms:modified xsi:type="dcterms:W3CDTF">2022-04-09T06:18:01Z</dcterms:modified>
</cp:coreProperties>
</file>