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77" r:id="rId2"/>
    <p:sldId id="278" r:id="rId3"/>
    <p:sldId id="279" r:id="rId4"/>
    <p:sldId id="280" r:id="rId5"/>
    <p:sldId id="281" r:id="rId6"/>
    <p:sldId id="276" r:id="rId7"/>
    <p:sldId id="282" r:id="rId8"/>
    <p:sldId id="28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C96CD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0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7537B5-8A0D-4F71-8A81-31007F7FF113}" type="datetimeFigureOut">
              <a:rPr lang="ru-RU" smtClean="0"/>
              <a:pPr/>
              <a:t>13.03.2022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336CA3-29DD-47C5-9F76-E857FDBDDFC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336CA3-29DD-47C5-9F76-E857FDBDDFC3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13.03.2022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13.03.2022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13.03.2022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13.03.2022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85813" y="214313"/>
            <a:ext cx="3943350" cy="461962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>
              <a:defRPr/>
            </a:pPr>
            <a:r>
              <a:rPr lang="ru-RU" sz="2400" b="1" dirty="0">
                <a:latin typeface="Arial" pitchFamily="34" charset="0"/>
                <a:cs typeface="Arial" pitchFamily="34" charset="0"/>
              </a:rPr>
              <a:t>Найди лишнее, обоснуй.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428596" y="1071546"/>
            <a:ext cx="8215370" cy="1015663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60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А О У И Э Е Ё     Я    Ю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6572264" y="1142984"/>
            <a:ext cx="875561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5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Ь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5286380" y="1142984"/>
            <a:ext cx="954108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5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М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71500" y="5857875"/>
            <a:ext cx="6607175" cy="461963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>
              <a:defRPr/>
            </a:pPr>
            <a:r>
              <a:rPr lang="ru-RU" sz="2400" b="1" dirty="0">
                <a:latin typeface="Arial" pitchFamily="34" charset="0"/>
                <a:cs typeface="Arial" pitchFamily="34" charset="0"/>
              </a:rPr>
              <a:t>Что можно сказать об остальных буквах?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950689" y="515867"/>
            <a:ext cx="3651961" cy="769441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400" b="1" dirty="0" smtClean="0">
                <a:ln w="11430">
                  <a:solidFill>
                    <a:schemeClr val="accent6">
                      <a:lumMod val="50000"/>
                    </a:schemeClr>
                  </a:solidFill>
                </a:ln>
                <a:solidFill>
                  <a:srgbClr val="FFC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mic Sans MS" pitchFamily="66" charset="0"/>
              </a:rPr>
              <a:t>Тема урока.</a:t>
            </a:r>
            <a:endParaRPr lang="ru-RU" sz="4400" b="1" dirty="0">
              <a:ln w="11430">
                <a:solidFill>
                  <a:schemeClr val="accent6">
                    <a:lumMod val="50000"/>
                  </a:schemeClr>
                </a:solidFill>
              </a:ln>
              <a:solidFill>
                <a:srgbClr val="FFC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547664" y="1750463"/>
            <a:ext cx="5760640" cy="2585323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>
                  <a:solidFill>
                    <a:srgbClr val="002060"/>
                  </a:solidFill>
                </a:ln>
                <a:solidFill>
                  <a:srgbClr val="0070C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mic Sans MS" pitchFamily="66" charset="0"/>
              </a:rPr>
              <a:t>Гласные </a:t>
            </a:r>
          </a:p>
          <a:p>
            <a:pPr algn="ctr"/>
            <a:r>
              <a:rPr lang="ru-RU" sz="5400" b="1" dirty="0" smtClean="0">
                <a:ln w="11430">
                  <a:solidFill>
                    <a:srgbClr val="002060"/>
                  </a:solidFill>
                </a:ln>
                <a:solidFill>
                  <a:srgbClr val="0070C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mic Sans MS" pitchFamily="66" charset="0"/>
              </a:rPr>
              <a:t>звуки и</a:t>
            </a:r>
          </a:p>
          <a:p>
            <a:pPr algn="ctr"/>
            <a:r>
              <a:rPr lang="ru-RU" sz="5400" b="1" dirty="0" smtClean="0">
                <a:ln w="11430">
                  <a:solidFill>
                    <a:srgbClr val="002060"/>
                  </a:solidFill>
                </a:ln>
                <a:solidFill>
                  <a:srgbClr val="0070C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mic Sans MS" pitchFamily="66" charset="0"/>
              </a:rPr>
              <a:t> буквы.</a:t>
            </a:r>
            <a:endParaRPr lang="ru-RU" sz="5400" b="1" dirty="0">
              <a:ln w="11430">
                <a:solidFill>
                  <a:srgbClr val="002060"/>
                </a:solidFill>
              </a:ln>
              <a:solidFill>
                <a:srgbClr val="0070C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omic Sans MS" pitchFamily="66" charset="0"/>
            </a:endParaRPr>
          </a:p>
        </p:txBody>
      </p:sp>
      <p:pic>
        <p:nvPicPr>
          <p:cNvPr id="2050" name="Picture 2" descr="http://s4.pic4you.ru/y2014/08-13/12216/4543947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0" y="1935395"/>
            <a:ext cx="2880322" cy="475474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://detsad-kitty.ru/uploads/posts/2014-08/1408961049_16.pn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10984" t="7824" r="8909" b="8422"/>
          <a:stretch/>
        </p:blipFill>
        <p:spPr bwMode="auto">
          <a:xfrm flipH="1">
            <a:off x="5472468" y="1772816"/>
            <a:ext cx="3423806" cy="506353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8173444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931455" y="515867"/>
            <a:ext cx="3690434" cy="769441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400" b="1" dirty="0" smtClean="0">
                <a:ln w="11430">
                  <a:solidFill>
                    <a:schemeClr val="accent6">
                      <a:lumMod val="50000"/>
                    </a:schemeClr>
                  </a:solidFill>
                </a:ln>
                <a:solidFill>
                  <a:srgbClr val="FFC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mic Sans MS" pitchFamily="66" charset="0"/>
              </a:rPr>
              <a:t>Цели урока:</a:t>
            </a:r>
            <a:endParaRPr lang="ru-RU" sz="4400" b="1" dirty="0">
              <a:ln w="11430">
                <a:solidFill>
                  <a:schemeClr val="accent6">
                    <a:lumMod val="50000"/>
                  </a:schemeClr>
                </a:solidFill>
              </a:ln>
              <a:solidFill>
                <a:srgbClr val="FFC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83568" y="1412776"/>
            <a:ext cx="8136904" cy="7109639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914400" indent="-914400">
              <a:buAutoNum type="arabicPeriod"/>
            </a:pPr>
            <a:r>
              <a:rPr lang="ru-RU" sz="4400" b="1" dirty="0" smtClean="0">
                <a:ln w="11430">
                  <a:solidFill>
                    <a:srgbClr val="002060"/>
                  </a:solidFill>
                </a:ln>
                <a:solidFill>
                  <a:srgbClr val="0070C0"/>
                </a:solidFill>
                <a:latin typeface="Comic Sans MS" pitchFamily="66" charset="0"/>
              </a:rPr>
              <a:t>Будем учиться определять…</a:t>
            </a:r>
          </a:p>
          <a:p>
            <a:pPr marL="914400" indent="-914400">
              <a:buAutoNum type="arabicPeriod"/>
            </a:pPr>
            <a:r>
              <a:rPr lang="ru-RU" sz="4400" b="1" dirty="0" smtClean="0">
                <a:ln w="11430">
                  <a:solidFill>
                    <a:srgbClr val="002060"/>
                  </a:solidFill>
                </a:ln>
                <a:solidFill>
                  <a:srgbClr val="0070C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mic Sans MS" pitchFamily="66" charset="0"/>
              </a:rPr>
              <a:t>Закрепим знания о …</a:t>
            </a:r>
          </a:p>
          <a:p>
            <a:pPr marL="914400" indent="-914400">
              <a:buAutoNum type="arabicPeriod"/>
            </a:pPr>
            <a:r>
              <a:rPr lang="ru-RU" sz="4400" b="1" dirty="0" err="1" smtClean="0">
                <a:ln w="11430">
                  <a:solidFill>
                    <a:srgbClr val="002060"/>
                  </a:solidFill>
                </a:ln>
                <a:solidFill>
                  <a:srgbClr val="0070C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mic Sans MS" pitchFamily="66" charset="0"/>
              </a:rPr>
              <a:t>Впомним</a:t>
            </a:r>
            <a:r>
              <a:rPr lang="ru-RU" sz="4400" b="1" dirty="0" smtClean="0">
                <a:ln w="11430">
                  <a:solidFill>
                    <a:srgbClr val="002060"/>
                  </a:solidFill>
                </a:ln>
                <a:solidFill>
                  <a:srgbClr val="0070C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mic Sans MS" pitchFamily="66" charset="0"/>
              </a:rPr>
              <a:t>, как пишутся…</a:t>
            </a:r>
          </a:p>
          <a:p>
            <a:pPr marL="914400" indent="-914400">
              <a:buAutoNum type="arabicPeriod"/>
            </a:pPr>
            <a:r>
              <a:rPr lang="ru-RU" sz="4400" b="1" dirty="0" smtClean="0">
                <a:ln w="11430">
                  <a:solidFill>
                    <a:srgbClr val="002060"/>
                  </a:solidFill>
                </a:ln>
                <a:solidFill>
                  <a:srgbClr val="0070C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mic Sans MS" pitchFamily="66" charset="0"/>
              </a:rPr>
              <a:t>Будем аккуратно и красиво…</a:t>
            </a:r>
          </a:p>
          <a:p>
            <a:pPr marL="914400" indent="-914400">
              <a:buAutoNum type="arabicPeriod"/>
            </a:pPr>
            <a:endParaRPr lang="ru-RU" sz="4800" b="1" dirty="0" smtClean="0">
              <a:ln w="11430">
                <a:solidFill>
                  <a:srgbClr val="002060"/>
                </a:solidFill>
              </a:ln>
              <a:solidFill>
                <a:srgbClr val="0070C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omic Sans MS" pitchFamily="66" charset="0"/>
            </a:endParaRPr>
          </a:p>
          <a:p>
            <a:pPr marL="914400" indent="-914400">
              <a:buAutoNum type="arabicPeriod"/>
            </a:pPr>
            <a:endParaRPr lang="ru-RU" sz="4800" b="1" dirty="0" smtClean="0">
              <a:ln w="11430">
                <a:solidFill>
                  <a:srgbClr val="002060"/>
                </a:solidFill>
              </a:ln>
              <a:solidFill>
                <a:srgbClr val="0070C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omic Sans MS" pitchFamily="66" charset="0"/>
            </a:endParaRPr>
          </a:p>
          <a:p>
            <a:pPr marL="914400" indent="-914400">
              <a:buAutoNum type="arabicPeriod"/>
            </a:pPr>
            <a:endParaRPr lang="ru-RU" sz="4800" b="1" dirty="0" smtClean="0">
              <a:ln w="11430">
                <a:solidFill>
                  <a:srgbClr val="002060"/>
                </a:solidFill>
              </a:ln>
              <a:solidFill>
                <a:srgbClr val="0070C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omic Sans MS" pitchFamily="66" charset="0"/>
            </a:endParaRPr>
          </a:p>
          <a:p>
            <a:pPr marL="914400" indent="-914400">
              <a:buAutoNum type="arabicPeriod"/>
            </a:pPr>
            <a:endParaRPr lang="ru-RU" sz="4800" b="1" dirty="0">
              <a:ln w="11430">
                <a:solidFill>
                  <a:srgbClr val="002060"/>
                </a:solidFill>
              </a:ln>
              <a:solidFill>
                <a:srgbClr val="0070C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omic Sans MS" pitchFamily="66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8173444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971600" y="1052736"/>
            <a:ext cx="7527780" cy="255454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6000" dirty="0" smtClean="0"/>
              <a:t>    </a:t>
            </a:r>
            <a:r>
              <a:rPr lang="ru-RU" sz="8800" dirty="0" smtClean="0"/>
              <a:t>Л</a:t>
            </a:r>
            <a:r>
              <a:rPr lang="ru-RU" sz="6000" dirty="0" smtClean="0"/>
              <a:t>СЦ, СБК, ПЛЬТ, ПНЛ, </a:t>
            </a:r>
            <a:r>
              <a:rPr lang="ru-RU" sz="7200" dirty="0" err="1" smtClean="0"/>
              <a:t>срк</a:t>
            </a:r>
            <a:r>
              <a:rPr lang="ru-RU" sz="7200" dirty="0" smtClean="0"/>
              <a:t>.</a:t>
            </a:r>
            <a:endParaRPr lang="ru-RU" sz="6000" dirty="0"/>
          </a:p>
        </p:txBody>
      </p:sp>
    </p:spTree>
    <p:extLst>
      <p:ext uri="{BB962C8B-B14F-4D97-AF65-F5344CB8AC3E}">
        <p14:creationId xmlns="" xmlns:p14="http://schemas.microsoft.com/office/powerpoint/2010/main" val="2817344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971600" y="1052736"/>
            <a:ext cx="7704856" cy="3600986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6000" dirty="0" smtClean="0"/>
              <a:t>    </a:t>
            </a:r>
            <a:r>
              <a:rPr lang="ru-RU" sz="8800" dirty="0" err="1" smtClean="0"/>
              <a:t>Л</a:t>
            </a:r>
            <a:r>
              <a:rPr lang="ru-RU" sz="8800" dirty="0" err="1" smtClean="0">
                <a:solidFill>
                  <a:srgbClr val="FF0000"/>
                </a:solidFill>
              </a:rPr>
              <a:t>и</a:t>
            </a:r>
            <a:r>
              <a:rPr lang="ru-RU" sz="6000" dirty="0" err="1" smtClean="0"/>
              <a:t>С</a:t>
            </a:r>
            <a:r>
              <a:rPr lang="ru-RU" sz="6000" dirty="0" err="1" smtClean="0">
                <a:solidFill>
                  <a:srgbClr val="FF0000"/>
                </a:solidFill>
              </a:rPr>
              <a:t>И</a:t>
            </a:r>
            <a:r>
              <a:rPr lang="ru-RU" sz="6000" dirty="0" err="1" smtClean="0"/>
              <a:t>Ц</a:t>
            </a:r>
            <a:r>
              <a:rPr lang="ru-RU" sz="6000" dirty="0" err="1" smtClean="0">
                <a:solidFill>
                  <a:srgbClr val="FF0000"/>
                </a:solidFill>
              </a:rPr>
              <a:t>А</a:t>
            </a:r>
            <a:r>
              <a:rPr lang="ru-RU" sz="6000" dirty="0" smtClean="0"/>
              <a:t>, С</a:t>
            </a:r>
            <a:r>
              <a:rPr lang="ru-RU" sz="6000" dirty="0" smtClean="0">
                <a:solidFill>
                  <a:srgbClr val="FF0000"/>
                </a:solidFill>
              </a:rPr>
              <a:t>О</a:t>
            </a:r>
            <a:r>
              <a:rPr lang="ru-RU" sz="6000" dirty="0" smtClean="0"/>
              <a:t>Б</a:t>
            </a:r>
            <a:r>
              <a:rPr lang="ru-RU" sz="6000" dirty="0" smtClean="0">
                <a:solidFill>
                  <a:srgbClr val="FF0000"/>
                </a:solidFill>
              </a:rPr>
              <a:t>А</a:t>
            </a:r>
            <a:r>
              <a:rPr lang="ru-RU" sz="6000" dirty="0" smtClean="0"/>
              <a:t>К</a:t>
            </a:r>
            <a:r>
              <a:rPr lang="ru-RU" sz="6000" dirty="0" smtClean="0">
                <a:solidFill>
                  <a:srgbClr val="FF0000"/>
                </a:solidFill>
              </a:rPr>
              <a:t>А</a:t>
            </a:r>
            <a:r>
              <a:rPr lang="ru-RU" sz="6000" dirty="0" smtClean="0"/>
              <a:t>, П</a:t>
            </a:r>
            <a:r>
              <a:rPr lang="ru-RU" sz="6000" dirty="0" smtClean="0">
                <a:solidFill>
                  <a:srgbClr val="FF0000"/>
                </a:solidFill>
              </a:rPr>
              <a:t>А</a:t>
            </a:r>
            <a:r>
              <a:rPr lang="ru-RU" sz="6000" dirty="0" smtClean="0"/>
              <a:t>ЛЬТ</a:t>
            </a:r>
            <a:r>
              <a:rPr lang="ru-RU" sz="6000" dirty="0" smtClean="0">
                <a:solidFill>
                  <a:srgbClr val="FF0000"/>
                </a:solidFill>
              </a:rPr>
              <a:t>О</a:t>
            </a:r>
            <a:r>
              <a:rPr lang="ru-RU" sz="6000" dirty="0" smtClean="0"/>
              <a:t>, П</a:t>
            </a:r>
            <a:r>
              <a:rPr lang="ru-RU" sz="6000" dirty="0" smtClean="0">
                <a:solidFill>
                  <a:srgbClr val="FF0000"/>
                </a:solidFill>
              </a:rPr>
              <a:t>Е</a:t>
            </a:r>
            <a:r>
              <a:rPr lang="ru-RU" sz="6000" dirty="0" smtClean="0"/>
              <a:t>Н</a:t>
            </a:r>
            <a:r>
              <a:rPr lang="ru-RU" sz="6000" dirty="0" smtClean="0">
                <a:solidFill>
                  <a:srgbClr val="FF0000"/>
                </a:solidFill>
              </a:rPr>
              <a:t>А</a:t>
            </a:r>
            <a:r>
              <a:rPr lang="ru-RU" sz="6000" dirty="0" smtClean="0"/>
              <a:t>Л, </a:t>
            </a:r>
            <a:r>
              <a:rPr lang="ru-RU" sz="8000" dirty="0" smtClean="0"/>
              <a:t>с</a:t>
            </a:r>
            <a:r>
              <a:rPr lang="ru-RU" sz="8000" dirty="0" smtClean="0">
                <a:solidFill>
                  <a:srgbClr val="FF0000"/>
                </a:solidFill>
              </a:rPr>
              <a:t>о</a:t>
            </a:r>
            <a:r>
              <a:rPr lang="ru-RU" sz="8000" dirty="0" smtClean="0"/>
              <a:t>р</a:t>
            </a:r>
            <a:r>
              <a:rPr lang="ru-RU" sz="8000" dirty="0" smtClean="0">
                <a:solidFill>
                  <a:srgbClr val="FF0000"/>
                </a:solidFill>
              </a:rPr>
              <a:t>о</a:t>
            </a:r>
            <a:r>
              <a:rPr lang="ru-RU" sz="8000" dirty="0" smtClean="0"/>
              <a:t>к</a:t>
            </a:r>
            <a:r>
              <a:rPr lang="ru-RU" sz="8000" dirty="0" smtClean="0">
                <a:solidFill>
                  <a:srgbClr val="FF0000"/>
                </a:solidFill>
              </a:rPr>
              <a:t>а</a:t>
            </a:r>
            <a:r>
              <a:rPr lang="ru-RU" sz="7200" dirty="0" smtClean="0"/>
              <a:t>.</a:t>
            </a:r>
            <a:endParaRPr lang="ru-RU" sz="6000" dirty="0"/>
          </a:p>
        </p:txBody>
      </p:sp>
    </p:spTree>
    <p:extLst>
      <p:ext uri="{BB962C8B-B14F-4D97-AF65-F5344CB8AC3E}">
        <p14:creationId xmlns="" xmlns:p14="http://schemas.microsoft.com/office/powerpoint/2010/main" val="2817344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71600" y="645298"/>
            <a:ext cx="7848872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dirty="0" smtClean="0"/>
              <a:t> </a:t>
            </a:r>
            <a:r>
              <a:rPr lang="ru-RU" sz="4400" b="1" dirty="0" smtClean="0">
                <a:solidFill>
                  <a:schemeClr val="accent2"/>
                </a:solidFill>
              </a:rPr>
              <a:t>Диктант</a:t>
            </a:r>
            <a:endParaRPr lang="ru-RU" sz="4400" b="1" dirty="0">
              <a:solidFill>
                <a:schemeClr val="accent2"/>
              </a:solidFill>
            </a:endParaRPr>
          </a:p>
          <a:p>
            <a:r>
              <a:rPr lang="ru-RU" sz="2800" dirty="0" smtClean="0"/>
              <a:t>Узнайте </a:t>
            </a:r>
            <a:r>
              <a:rPr lang="ru-RU" sz="2800" dirty="0"/>
              <a:t>гласный звук и обозначьте его буквой.</a:t>
            </a:r>
          </a:p>
          <a:p>
            <a:pPr algn="ctr"/>
            <a:r>
              <a:rPr lang="ru-RU" sz="4400" b="1" dirty="0" smtClean="0"/>
              <a:t>Журавль</a:t>
            </a:r>
            <a:r>
              <a:rPr lang="ru-RU" sz="4400" b="1" dirty="0"/>
              <a:t>, </a:t>
            </a:r>
            <a:r>
              <a:rPr lang="ru-RU" sz="4400" b="1" dirty="0" smtClean="0"/>
              <a:t>мох, лось, </a:t>
            </a:r>
            <a:r>
              <a:rPr lang="ru-RU" sz="4400" b="1" dirty="0"/>
              <a:t>листы, зонт, </a:t>
            </a:r>
            <a:r>
              <a:rPr lang="ru-RU" sz="4400" b="1" dirty="0" smtClean="0"/>
              <a:t>клоп, мыл</a:t>
            </a:r>
            <a:r>
              <a:rPr lang="ru-RU" sz="4400" b="1" dirty="0"/>
              <a:t>.</a:t>
            </a:r>
            <a:endParaRPr lang="ru-RU" sz="4400" dirty="0"/>
          </a:p>
        </p:txBody>
      </p:sp>
      <p:sp>
        <p:nvSpPr>
          <p:cNvPr id="3" name="TextBox 2"/>
          <p:cNvSpPr txBox="1"/>
          <p:nvPr/>
        </p:nvSpPr>
        <p:spPr>
          <a:xfrm>
            <a:off x="1907704" y="3717032"/>
            <a:ext cx="5904656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chemeClr val="accent2"/>
                </a:solidFill>
              </a:rPr>
              <a:t>Проверка: </a:t>
            </a:r>
          </a:p>
          <a:p>
            <a:r>
              <a:rPr lang="ru-RU" sz="4400" b="1" dirty="0" smtClean="0">
                <a:solidFill>
                  <a:srgbClr val="FF0000"/>
                </a:solidFill>
              </a:rPr>
              <a:t>У ,а, о, о, и, ы, о, о, ы</a:t>
            </a:r>
            <a:endParaRPr lang="ru-RU" sz="4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3688929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7188" y="285750"/>
            <a:ext cx="7621587" cy="830263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>
              <a:defRPr/>
            </a:pPr>
            <a:r>
              <a:rPr lang="ru-RU" sz="2400" b="1" dirty="0">
                <a:latin typeface="Arial" pitchFamily="34" charset="0"/>
                <a:cs typeface="Arial" pitchFamily="34" charset="0"/>
              </a:rPr>
              <a:t>Прочитай. Замени выделенные буквы другими, </a:t>
            </a:r>
          </a:p>
          <a:p>
            <a:pPr>
              <a:defRPr/>
            </a:pPr>
            <a:r>
              <a:rPr lang="ru-RU" sz="2400" b="1" dirty="0">
                <a:latin typeface="Arial" pitchFamily="34" charset="0"/>
                <a:cs typeface="Arial" pitchFamily="34" charset="0"/>
              </a:rPr>
              <a:t>чтобы получились новые слова.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827584" y="1412776"/>
            <a:ext cx="2201468" cy="1107996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6600" b="1" dirty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р</a:t>
            </a:r>
            <a:r>
              <a:rPr lang="ru-RU" sz="6600" b="1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е</a:t>
            </a:r>
            <a:r>
              <a:rPr lang="ru-RU" sz="6600" b="1" dirty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ка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779912" y="1412776"/>
            <a:ext cx="2071702" cy="1107996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6600" b="1" dirty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р</a:t>
            </a:r>
            <a:r>
              <a:rPr lang="ru-RU" sz="6600" b="1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у</a:t>
            </a:r>
            <a:r>
              <a:rPr lang="ru-RU" sz="6600" b="1" dirty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ка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827584" y="2636912"/>
            <a:ext cx="2273476" cy="1107996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6600" b="1" dirty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л</a:t>
            </a:r>
            <a:r>
              <a:rPr lang="ru-RU" sz="6600" b="1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и</a:t>
            </a:r>
            <a:r>
              <a:rPr lang="ru-RU" sz="6600" b="1" dirty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па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3779912" y="2636912"/>
            <a:ext cx="2225408" cy="1107996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6600" b="1" dirty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л</a:t>
            </a:r>
            <a:r>
              <a:rPr lang="ru-RU" sz="6600" b="1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у</a:t>
            </a:r>
            <a:r>
              <a:rPr lang="ru-RU" sz="6600" b="1" dirty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па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813499" y="3944733"/>
            <a:ext cx="2319481" cy="1107996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6600" b="1" dirty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б</a:t>
            </a:r>
            <a:r>
              <a:rPr lang="ru-RU" sz="6600" b="1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е</a:t>
            </a:r>
            <a:r>
              <a:rPr lang="ru-RU" sz="6600" b="1" dirty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лка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3747795" y="3944733"/>
            <a:ext cx="2269083" cy="1107996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6600" b="1" dirty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б</a:t>
            </a:r>
            <a:r>
              <a:rPr lang="ru-RU" sz="6600" b="1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у</a:t>
            </a:r>
            <a:r>
              <a:rPr lang="ru-RU" sz="6600" b="1" dirty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лка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755576" y="5157192"/>
            <a:ext cx="2621231" cy="1107996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6600" b="1" dirty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стр</a:t>
            </a:r>
            <a:r>
              <a:rPr lang="ru-RU" sz="6600" b="1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а</a:t>
            </a:r>
            <a:r>
              <a:rPr lang="ru-RU" sz="6600" b="1" dirty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на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3779912" y="5229200"/>
            <a:ext cx="3024336" cy="1107996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6600" b="1" dirty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стр</a:t>
            </a:r>
            <a:r>
              <a:rPr lang="ru-RU" sz="6600" b="1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у</a:t>
            </a:r>
            <a:r>
              <a:rPr lang="ru-RU" sz="6600" b="1" dirty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на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http://img-fotki.yandex.ru/get/5413/102699435.4ba/0_77f85_1f6b89fa_XL"/>
          <p:cNvPicPr/>
          <p:nvPr/>
        </p:nvPicPr>
        <p:blipFill rotWithShape="1"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 l="8637"/>
          <a:stretch/>
        </p:blipFill>
        <p:spPr bwMode="auto">
          <a:xfrm flipH="1">
            <a:off x="3059832" y="1412775"/>
            <a:ext cx="5703352" cy="4304545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Прямоугольник 1"/>
          <p:cNvSpPr/>
          <p:nvPr/>
        </p:nvSpPr>
        <p:spPr>
          <a:xfrm>
            <a:off x="3004369" y="404664"/>
            <a:ext cx="3397084" cy="769441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400" b="1" dirty="0" smtClean="0">
                <a:ln w="11430">
                  <a:solidFill>
                    <a:schemeClr val="accent6">
                      <a:lumMod val="50000"/>
                    </a:schemeClr>
                  </a:solidFill>
                </a:ln>
                <a:solidFill>
                  <a:srgbClr val="FFC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mic Sans MS" pitchFamily="66" charset="0"/>
              </a:rPr>
              <a:t>Рефлексия.</a:t>
            </a:r>
            <a:endParaRPr lang="ru-RU" sz="4400" b="1" dirty="0">
              <a:ln w="11430">
                <a:solidFill>
                  <a:schemeClr val="accent6">
                    <a:lumMod val="50000"/>
                  </a:schemeClr>
                </a:solidFill>
              </a:ln>
              <a:solidFill>
                <a:srgbClr val="FFC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3" name="Улыбающееся лицо 2"/>
          <p:cNvSpPr/>
          <p:nvPr/>
        </p:nvSpPr>
        <p:spPr bwMode="auto">
          <a:xfrm>
            <a:off x="555598" y="5013176"/>
            <a:ext cx="1391008" cy="1402026"/>
          </a:xfrm>
          <a:prstGeom prst="smileyFace">
            <a:avLst>
              <a:gd name="adj" fmla="val 4653"/>
            </a:avLst>
          </a:prstGeom>
          <a:solidFill>
            <a:srgbClr val="23C90D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82945" tIns="41473" rIns="82945" bIns="41473" numCol="1" rtlCol="0" anchor="t" anchorCtr="0" compatLnSpc="1">
            <a:prstTxWarp prst="textNoShape">
              <a:avLst/>
            </a:prstTxWarp>
          </a:bodyPr>
          <a:lstStyle/>
          <a:p>
            <a:pPr defTabSz="407526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endParaRPr lang="ru-RU" sz="1600">
              <a:latin typeface="Arial" charset="0"/>
              <a:ea typeface="MS Gothic" charset="-128"/>
            </a:endParaRPr>
          </a:p>
        </p:txBody>
      </p:sp>
      <p:sp>
        <p:nvSpPr>
          <p:cNvPr id="4" name="Улыбающееся лицо 3"/>
          <p:cNvSpPr/>
          <p:nvPr/>
        </p:nvSpPr>
        <p:spPr bwMode="auto">
          <a:xfrm>
            <a:off x="2051720" y="5013176"/>
            <a:ext cx="1382871" cy="1408291"/>
          </a:xfrm>
          <a:prstGeom prst="smileyFace">
            <a:avLst>
              <a:gd name="adj" fmla="val 1076"/>
            </a:avLst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82945" tIns="41473" rIns="82945" bIns="41473" numCol="1" rtlCol="0" anchor="t" anchorCtr="0" compatLnSpc="1">
            <a:prstTxWarp prst="textNoShape">
              <a:avLst/>
            </a:prstTxWarp>
          </a:bodyPr>
          <a:lstStyle/>
          <a:p>
            <a:pPr defTabSz="407526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endParaRPr lang="ru-RU" sz="1600">
              <a:latin typeface="Arial" charset="0"/>
              <a:ea typeface="MS Gothic" charset="-128"/>
            </a:endParaRPr>
          </a:p>
        </p:txBody>
      </p:sp>
      <p:sp>
        <p:nvSpPr>
          <p:cNvPr id="5" name="Улыбающееся лицо 4"/>
          <p:cNvSpPr/>
          <p:nvPr/>
        </p:nvSpPr>
        <p:spPr bwMode="auto">
          <a:xfrm>
            <a:off x="3563888" y="4991221"/>
            <a:ext cx="1382871" cy="1423981"/>
          </a:xfrm>
          <a:prstGeom prst="smileyFace">
            <a:avLst>
              <a:gd name="adj" fmla="val -4653"/>
            </a:avLst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82945" tIns="41473" rIns="82945" bIns="41473" numCol="1" rtlCol="0" anchor="t" anchorCtr="0" compatLnSpc="1">
            <a:prstTxWarp prst="textNoShape">
              <a:avLst/>
            </a:prstTxWarp>
          </a:bodyPr>
          <a:lstStyle/>
          <a:p>
            <a:pPr defTabSz="407526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endParaRPr lang="ru-RU" sz="1600">
              <a:latin typeface="Arial" charset="0"/>
              <a:ea typeface="MS Gothic" charset="-128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030503" y="1087277"/>
            <a:ext cx="7344815" cy="861774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5000" b="1" dirty="0" smtClean="0">
                <a:ln w="11430">
                  <a:solidFill>
                    <a:srgbClr val="002060"/>
                  </a:solidFill>
                </a:ln>
                <a:solidFill>
                  <a:srgbClr val="0070C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mic Sans MS" pitchFamily="66" charset="0"/>
                <a:cs typeface="Times New Roman" pitchFamily="18" charset="0"/>
              </a:rPr>
              <a:t>Теперь я знаю, что...</a:t>
            </a:r>
            <a:endParaRPr lang="ru-RU" sz="5000" b="1" dirty="0">
              <a:ln w="11430">
                <a:solidFill>
                  <a:srgbClr val="002060"/>
                </a:solidFill>
              </a:ln>
              <a:solidFill>
                <a:srgbClr val="0070C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2563012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700000"/>
      </a:hlink>
      <a:folHlink>
        <a:srgbClr val="FAC08F"/>
      </a:folHlink>
    </a:clrScheme>
    <a:fontScheme name="Стандартная 2">
      <a:majorFont>
        <a:latin typeface="Calibri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ambria"/>
        <a:ea typeface=""/>
        <a:cs typeface=""/>
        <a:font script="Jpan" typeface="HG明朝B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613</TotalTime>
  <Words>147</Words>
  <Application>Microsoft Office PowerPoint</Application>
  <PresentationFormat>Экран (4:3)</PresentationFormat>
  <Paragraphs>36</Paragraphs>
  <Slides>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</dc:creator>
  <cp:lastModifiedBy>User</cp:lastModifiedBy>
  <cp:revision>53</cp:revision>
  <dcterms:created xsi:type="dcterms:W3CDTF">2013-08-18T07:43:00Z</dcterms:created>
  <dcterms:modified xsi:type="dcterms:W3CDTF">2022-03-13T06:52:44Z</dcterms:modified>
</cp:coreProperties>
</file>