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60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61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1644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47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88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940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376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700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3362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0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4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571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E05F1-8DBD-4341-B99E-A9E4FD65BFB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F1600-5047-411E-8C6A-045CE4C4D7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166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.emf"/><Relationship Id="rId7" Type="http://schemas.openxmlformats.org/officeDocument/2006/relationships/image" Target="../media/image17.emf"/><Relationship Id="rId12" Type="http://schemas.openxmlformats.org/officeDocument/2006/relationships/image" Target="../media/image2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11" Type="http://schemas.openxmlformats.org/officeDocument/2006/relationships/image" Target="../media/image20.emf"/><Relationship Id="rId5" Type="http://schemas.openxmlformats.org/officeDocument/2006/relationships/image" Target="../media/image15.emf"/><Relationship Id="rId10" Type="http://schemas.openxmlformats.org/officeDocument/2006/relationships/image" Target="../media/image19.emf"/><Relationship Id="rId4" Type="http://schemas.openxmlformats.org/officeDocument/2006/relationships/image" Target="../media/image14.emf"/><Relationship Id="rId9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18" Type="http://schemas.openxmlformats.org/officeDocument/2006/relationships/image" Target="../media/image38.emf"/><Relationship Id="rId3" Type="http://schemas.openxmlformats.org/officeDocument/2006/relationships/image" Target="../media/image23.emf"/><Relationship Id="rId21" Type="http://schemas.openxmlformats.org/officeDocument/2006/relationships/image" Target="../media/image41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17" Type="http://schemas.openxmlformats.org/officeDocument/2006/relationships/image" Target="../media/image37.emf"/><Relationship Id="rId2" Type="http://schemas.openxmlformats.org/officeDocument/2006/relationships/image" Target="../media/image22.emf"/><Relationship Id="rId16" Type="http://schemas.openxmlformats.org/officeDocument/2006/relationships/image" Target="../media/image36.emf"/><Relationship Id="rId20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5" Type="http://schemas.openxmlformats.org/officeDocument/2006/relationships/image" Target="../media/image35.emf"/><Relationship Id="rId23" Type="http://schemas.openxmlformats.org/officeDocument/2006/relationships/image" Target="../media/image43.emf"/><Relationship Id="rId10" Type="http://schemas.openxmlformats.org/officeDocument/2006/relationships/image" Target="../media/image30.emf"/><Relationship Id="rId19" Type="http://schemas.openxmlformats.org/officeDocument/2006/relationships/image" Target="../media/image39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Relationship Id="rId22" Type="http://schemas.openxmlformats.org/officeDocument/2006/relationships/image" Target="../media/image4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image" Target="../media/image50.emf"/><Relationship Id="rId18" Type="http://schemas.openxmlformats.org/officeDocument/2006/relationships/image" Target="../media/image55.emf"/><Relationship Id="rId3" Type="http://schemas.openxmlformats.org/officeDocument/2006/relationships/image" Target="../media/image23.emf"/><Relationship Id="rId21" Type="http://schemas.openxmlformats.org/officeDocument/2006/relationships/image" Target="../media/image58.emf"/><Relationship Id="rId7" Type="http://schemas.openxmlformats.org/officeDocument/2006/relationships/image" Target="../media/image44.emf"/><Relationship Id="rId12" Type="http://schemas.openxmlformats.org/officeDocument/2006/relationships/image" Target="../media/image49.emf"/><Relationship Id="rId17" Type="http://schemas.openxmlformats.org/officeDocument/2006/relationships/image" Target="../media/image54.emf"/><Relationship Id="rId2" Type="http://schemas.openxmlformats.org/officeDocument/2006/relationships/image" Target="../media/image22.emf"/><Relationship Id="rId16" Type="http://schemas.openxmlformats.org/officeDocument/2006/relationships/image" Target="../media/image53.emf"/><Relationship Id="rId20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11" Type="http://schemas.openxmlformats.org/officeDocument/2006/relationships/image" Target="../media/image48.emf"/><Relationship Id="rId5" Type="http://schemas.openxmlformats.org/officeDocument/2006/relationships/image" Target="../media/image25.emf"/><Relationship Id="rId15" Type="http://schemas.openxmlformats.org/officeDocument/2006/relationships/image" Target="../media/image52.emf"/><Relationship Id="rId23" Type="http://schemas.openxmlformats.org/officeDocument/2006/relationships/image" Target="../media/image60.emf"/><Relationship Id="rId10" Type="http://schemas.openxmlformats.org/officeDocument/2006/relationships/image" Target="../media/image47.emf"/><Relationship Id="rId19" Type="http://schemas.openxmlformats.org/officeDocument/2006/relationships/image" Target="../media/image56.emf"/><Relationship Id="rId4" Type="http://schemas.openxmlformats.org/officeDocument/2006/relationships/image" Target="../media/image24.emf"/><Relationship Id="rId9" Type="http://schemas.openxmlformats.org/officeDocument/2006/relationships/image" Target="../media/image46.emf"/><Relationship Id="rId14" Type="http://schemas.openxmlformats.org/officeDocument/2006/relationships/image" Target="../media/image51.emf"/><Relationship Id="rId22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13" Type="http://schemas.openxmlformats.org/officeDocument/2006/relationships/image" Target="../media/image70.emf"/><Relationship Id="rId18" Type="http://schemas.openxmlformats.org/officeDocument/2006/relationships/image" Target="../media/image75.emf"/><Relationship Id="rId3" Type="http://schemas.openxmlformats.org/officeDocument/2006/relationships/image" Target="../media/image22.emf"/><Relationship Id="rId7" Type="http://schemas.openxmlformats.org/officeDocument/2006/relationships/image" Target="../media/image64.emf"/><Relationship Id="rId12" Type="http://schemas.openxmlformats.org/officeDocument/2006/relationships/image" Target="../media/image69.emf"/><Relationship Id="rId17" Type="http://schemas.openxmlformats.org/officeDocument/2006/relationships/image" Target="../media/image74.emf"/><Relationship Id="rId2" Type="http://schemas.openxmlformats.org/officeDocument/2006/relationships/image" Target="../media/image61.emf"/><Relationship Id="rId16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11" Type="http://schemas.openxmlformats.org/officeDocument/2006/relationships/image" Target="../media/image68.emf"/><Relationship Id="rId5" Type="http://schemas.openxmlformats.org/officeDocument/2006/relationships/image" Target="../media/image62.emf"/><Relationship Id="rId15" Type="http://schemas.openxmlformats.org/officeDocument/2006/relationships/image" Target="../media/image72.emf"/><Relationship Id="rId10" Type="http://schemas.openxmlformats.org/officeDocument/2006/relationships/image" Target="../media/image67.emf"/><Relationship Id="rId19" Type="http://schemas.openxmlformats.org/officeDocument/2006/relationships/image" Target="../media/image76.emf"/><Relationship Id="rId4" Type="http://schemas.openxmlformats.org/officeDocument/2006/relationships/image" Target="../media/image24.emf"/><Relationship Id="rId9" Type="http://schemas.openxmlformats.org/officeDocument/2006/relationships/image" Target="../media/image66.emf"/><Relationship Id="rId14" Type="http://schemas.openxmlformats.org/officeDocument/2006/relationships/image" Target="../media/image7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13" Type="http://schemas.openxmlformats.org/officeDocument/2006/relationships/image" Target="../media/image88.emf"/><Relationship Id="rId3" Type="http://schemas.openxmlformats.org/officeDocument/2006/relationships/image" Target="../media/image78.emf"/><Relationship Id="rId7" Type="http://schemas.openxmlformats.org/officeDocument/2006/relationships/image" Target="../media/image82.emf"/><Relationship Id="rId12" Type="http://schemas.openxmlformats.org/officeDocument/2006/relationships/image" Target="../media/image87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emf"/><Relationship Id="rId11" Type="http://schemas.openxmlformats.org/officeDocument/2006/relationships/image" Target="../media/image86.emf"/><Relationship Id="rId5" Type="http://schemas.openxmlformats.org/officeDocument/2006/relationships/image" Target="../media/image80.emf"/><Relationship Id="rId10" Type="http://schemas.openxmlformats.org/officeDocument/2006/relationships/image" Target="../media/image85.emf"/><Relationship Id="rId4" Type="http://schemas.openxmlformats.org/officeDocument/2006/relationships/image" Target="../media/image79.emf"/><Relationship Id="rId9" Type="http://schemas.openxmlformats.org/officeDocument/2006/relationships/image" Target="../media/image84.emf"/><Relationship Id="rId14" Type="http://schemas.openxmlformats.org/officeDocument/2006/relationships/image" Target="../media/image8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Построение воротников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092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Отложной воротник с застежкой борта до верха</a:t>
            </a:r>
            <a:endParaRPr lang="ru-RU" sz="2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0571" y="2749608"/>
            <a:ext cx="4365625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1111826" y="455650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88235" y="4417559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5733" y="4037829"/>
            <a:ext cx="368935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1094837" y="403782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72223" y="45778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55094" y="430230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878373" y="411974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111405" y="361099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11826" y="288565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85137" y="390185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36225" y="460075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6467" y="4142604"/>
            <a:ext cx="476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98593" y="42455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5094" y="38534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7696" y="3974329"/>
            <a:ext cx="36957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8490" y="3563443"/>
            <a:ext cx="3694112" cy="10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83674" y="328658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6" name="Овал 25"/>
          <p:cNvSpPr/>
          <p:nvPr/>
        </p:nvSpPr>
        <p:spPr>
          <a:xfrm>
            <a:off x="4768153" y="319029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339347" y="319551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112128" y="303370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132179" y="28986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7521" y="3206134"/>
            <a:ext cx="3175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22647" y="2740038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432400" y="310064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4347" y="3206134"/>
            <a:ext cx="595313" cy="2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377435" y="305656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7997" y="3213158"/>
            <a:ext cx="601663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285" y="2889942"/>
            <a:ext cx="426561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179" y="2933258"/>
            <a:ext cx="39688" cy="13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986345" y="3005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40139" y="25965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0571" y="2869039"/>
            <a:ext cx="42703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64032"/>
            <a:ext cx="428942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786520" y="3286580"/>
            <a:ext cx="3105959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600" dirty="0" smtClean="0"/>
              <a:t>ОВ = 1,5 - 10 см</a:t>
            </a:r>
          </a:p>
          <a:p>
            <a:r>
              <a:rPr lang="ru-RU" sz="1600" dirty="0" smtClean="0"/>
              <a:t>ОА = L горл. </a:t>
            </a:r>
            <a:r>
              <a:rPr lang="ru-RU" sz="1600" dirty="0" err="1" smtClean="0"/>
              <a:t>сп</a:t>
            </a:r>
            <a:r>
              <a:rPr lang="ru-RU" sz="1600" dirty="0" smtClean="0"/>
              <a:t>. + L горл. пол. + 0,5</a:t>
            </a:r>
          </a:p>
          <a:p>
            <a:r>
              <a:rPr lang="ru-RU" sz="1600" dirty="0" smtClean="0"/>
              <a:t>ВВ</a:t>
            </a:r>
            <a:r>
              <a:rPr lang="ru-RU" sz="1200" dirty="0" smtClean="0"/>
              <a:t>1</a:t>
            </a:r>
            <a:r>
              <a:rPr lang="ru-RU" sz="1600" dirty="0" smtClean="0"/>
              <a:t> =2,5 - 3,5</a:t>
            </a:r>
          </a:p>
          <a:p>
            <a:r>
              <a:rPr lang="ru-RU" sz="1600" dirty="0" smtClean="0"/>
              <a:t>В 1 = АВ / 2</a:t>
            </a:r>
          </a:p>
          <a:p>
            <a:r>
              <a:rPr lang="ru-RU" sz="1600" dirty="0" smtClean="0"/>
              <a:t>1-2  = 1,0 - 2,5 см</a:t>
            </a:r>
          </a:p>
          <a:p>
            <a:r>
              <a:rPr lang="ru-RU" sz="1600" dirty="0" smtClean="0"/>
              <a:t>ВВ</a:t>
            </a:r>
            <a:r>
              <a:rPr lang="ru-RU" sz="1200" dirty="0" smtClean="0"/>
              <a:t>2</a:t>
            </a:r>
            <a:r>
              <a:rPr lang="ru-RU" sz="1600" dirty="0" smtClean="0"/>
              <a:t>  = 8 - 10 см</a:t>
            </a:r>
          </a:p>
          <a:p>
            <a:r>
              <a:rPr lang="ru-RU" sz="1600" dirty="0" smtClean="0"/>
              <a:t>АА</a:t>
            </a:r>
            <a:r>
              <a:rPr lang="ru-RU" sz="1200" dirty="0" smtClean="0"/>
              <a:t>3</a:t>
            </a:r>
            <a:r>
              <a:rPr lang="ru-RU" sz="1600" dirty="0" smtClean="0"/>
              <a:t> = ВВ</a:t>
            </a:r>
            <a:r>
              <a:rPr lang="ru-RU" sz="1200" dirty="0" smtClean="0"/>
              <a:t>2</a:t>
            </a:r>
            <a:r>
              <a:rPr lang="ru-RU" sz="1600" dirty="0" smtClean="0"/>
              <a:t> + 1,0</a:t>
            </a:r>
          </a:p>
          <a:p>
            <a:r>
              <a:rPr lang="ru-RU" sz="1600" dirty="0" smtClean="0"/>
              <a:t>А</a:t>
            </a:r>
            <a:r>
              <a:rPr lang="ru-RU" sz="1200" dirty="0" smtClean="0"/>
              <a:t>3</a:t>
            </a:r>
            <a:r>
              <a:rPr lang="ru-RU" sz="1600" dirty="0" smtClean="0"/>
              <a:t>А</a:t>
            </a:r>
            <a:r>
              <a:rPr lang="ru-RU" sz="1200" dirty="0" smtClean="0"/>
              <a:t>4</a:t>
            </a:r>
            <a:r>
              <a:rPr lang="ru-RU" sz="1600" dirty="0" smtClean="0"/>
              <a:t> = 3 - 5 см </a:t>
            </a:r>
          </a:p>
          <a:p>
            <a:r>
              <a:rPr lang="ru-RU" sz="1600" dirty="0" smtClean="0"/>
              <a:t>В</a:t>
            </a:r>
            <a:r>
              <a:rPr lang="ru-RU" sz="1200" dirty="0" smtClean="0"/>
              <a:t>2</a:t>
            </a:r>
            <a:r>
              <a:rPr lang="ru-RU" sz="1600" dirty="0" smtClean="0"/>
              <a:t>3 = В</a:t>
            </a:r>
            <a:r>
              <a:rPr lang="ru-RU" sz="1200" dirty="0" smtClean="0"/>
              <a:t>2</a:t>
            </a:r>
            <a:r>
              <a:rPr lang="ru-RU" sz="1600" dirty="0" smtClean="0"/>
              <a:t>А</a:t>
            </a:r>
            <a:r>
              <a:rPr lang="ru-RU" sz="1200" dirty="0" smtClean="0"/>
              <a:t>4</a:t>
            </a:r>
            <a:r>
              <a:rPr lang="ru-RU" sz="1600" dirty="0" smtClean="0"/>
              <a:t> / 2</a:t>
            </a:r>
          </a:p>
          <a:p>
            <a:r>
              <a:rPr lang="ru-RU" sz="1600" dirty="0" smtClean="0"/>
              <a:t>3-4 = 1,0 - 1,5 см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20020" y="1197097"/>
            <a:ext cx="2275259" cy="227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034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5" grpId="0"/>
      <p:bldP spid="6" grpId="0"/>
      <p:bldP spid="7" grpId="0"/>
      <p:bldP spid="9" grpId="0"/>
      <p:bldP spid="10" grpId="0"/>
      <p:bldP spid="26" grpId="0" animBg="1"/>
      <p:bldP spid="27" grpId="0" animBg="1"/>
      <p:bldP spid="28" grpId="0" animBg="1"/>
      <p:bldP spid="30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Отложной воротник с застежкой до верха и на фасон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5009636" y="370249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0767" y="2447116"/>
            <a:ext cx="3567920" cy="14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437907" y="386441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00955" y="376612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460766" y="356342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12018" y="38381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45587" y="242425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17121" y="263669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45256" y="314433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93778" y="286719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135887" y="342447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001266" y="391767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0168" y="2491690"/>
            <a:ext cx="476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465264" y="2717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514921" y="22028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123586" y="296365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3" name="Овал 22"/>
          <p:cNvSpPr/>
          <p:nvPr/>
        </p:nvSpPr>
        <p:spPr>
          <a:xfrm>
            <a:off x="3536277" y="249626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12018" y="285630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082554" y="224466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680200" y="282072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2018" y="2863069"/>
            <a:ext cx="33337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3626" y="3572196"/>
            <a:ext cx="35433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Овал 39"/>
          <p:cNvSpPr/>
          <p:nvPr/>
        </p:nvSpPr>
        <p:spPr>
          <a:xfrm>
            <a:off x="3888958" y="38514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3758917" y="3897166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5104527" y="3549455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9240" y="3148834"/>
            <a:ext cx="3546475" cy="7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5660090" y="2770649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5401" y="2879164"/>
            <a:ext cx="6127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1326" y="2863069"/>
            <a:ext cx="595312" cy="2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8801" y="2432063"/>
            <a:ext cx="41370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7764" y="2432063"/>
            <a:ext cx="41370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1814" y="2429196"/>
            <a:ext cx="4164012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513613" y="3303026"/>
            <a:ext cx="349749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ОВ = 2,0 см</a:t>
            </a:r>
          </a:p>
          <a:p>
            <a:r>
              <a:rPr lang="ru-RU" dirty="0" smtClean="0"/>
              <a:t>ОА = L горл. </a:t>
            </a:r>
            <a:r>
              <a:rPr lang="ru-RU" dirty="0" err="1" smtClean="0"/>
              <a:t>сп</a:t>
            </a:r>
            <a:r>
              <a:rPr lang="ru-RU" dirty="0" smtClean="0"/>
              <a:t>. + L горл. пол. + 0,5</a:t>
            </a:r>
          </a:p>
          <a:p>
            <a:r>
              <a:rPr lang="ru-RU" dirty="0" smtClean="0"/>
              <a:t>ВВ</a:t>
            </a:r>
            <a:r>
              <a:rPr lang="ru-RU" sz="1400" dirty="0" smtClean="0"/>
              <a:t>1</a:t>
            </a:r>
            <a:r>
              <a:rPr lang="ru-RU" dirty="0" smtClean="0"/>
              <a:t> =3,0 - 3,5</a:t>
            </a:r>
          </a:p>
          <a:p>
            <a:r>
              <a:rPr lang="ru-RU" dirty="0" smtClean="0"/>
              <a:t>ВВ</a:t>
            </a:r>
            <a:r>
              <a:rPr lang="ru-RU" sz="1400" dirty="0" smtClean="0"/>
              <a:t>2</a:t>
            </a:r>
            <a:r>
              <a:rPr lang="ru-RU" dirty="0" smtClean="0"/>
              <a:t>  = 8 - 11 см</a:t>
            </a:r>
          </a:p>
          <a:p>
            <a:r>
              <a:rPr lang="ru-RU" dirty="0" smtClean="0"/>
              <a:t>АА</a:t>
            </a:r>
            <a:r>
              <a:rPr lang="ru-RU" sz="1400" dirty="0" smtClean="0"/>
              <a:t>1</a:t>
            </a:r>
            <a:r>
              <a:rPr lang="ru-RU" dirty="0" smtClean="0"/>
              <a:t> = ОА /3</a:t>
            </a:r>
          </a:p>
          <a:p>
            <a:r>
              <a:rPr lang="ru-RU" dirty="0" smtClean="0"/>
              <a:t>АА</a:t>
            </a:r>
            <a:r>
              <a:rPr lang="ru-RU" sz="1400" dirty="0" smtClean="0"/>
              <a:t>2</a:t>
            </a:r>
            <a:r>
              <a:rPr lang="ru-RU" dirty="0" smtClean="0"/>
              <a:t> = 1 см</a:t>
            </a:r>
          </a:p>
          <a:p>
            <a:r>
              <a:rPr lang="ru-RU" dirty="0" smtClean="0"/>
              <a:t>А</a:t>
            </a:r>
            <a:r>
              <a:rPr lang="ru-RU" sz="1400" dirty="0" smtClean="0"/>
              <a:t>2</a:t>
            </a:r>
            <a:r>
              <a:rPr lang="ru-RU" dirty="0" smtClean="0"/>
              <a:t>А</a:t>
            </a:r>
            <a:r>
              <a:rPr lang="ru-RU" sz="1400" dirty="0" smtClean="0"/>
              <a:t>3</a:t>
            </a:r>
            <a:r>
              <a:rPr lang="ru-RU" dirty="0" smtClean="0"/>
              <a:t> = ВВ</a:t>
            </a:r>
            <a:r>
              <a:rPr lang="ru-RU" sz="1400" dirty="0" smtClean="0"/>
              <a:t>2</a:t>
            </a:r>
            <a:r>
              <a:rPr lang="ru-RU" dirty="0" smtClean="0"/>
              <a:t> - 1,0</a:t>
            </a:r>
          </a:p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r>
              <a:rPr lang="ru-RU" dirty="0" smtClean="0"/>
              <a:t>А</a:t>
            </a:r>
            <a:r>
              <a:rPr lang="ru-RU" sz="1400" dirty="0" smtClean="0"/>
              <a:t>4</a:t>
            </a:r>
            <a:r>
              <a:rPr lang="ru-RU" dirty="0" smtClean="0"/>
              <a:t> = 3 - 5 см </a:t>
            </a:r>
          </a:p>
          <a:p>
            <a:r>
              <a:rPr lang="ru-RU" dirty="0" smtClean="0"/>
              <a:t>В</a:t>
            </a:r>
            <a:r>
              <a:rPr lang="ru-RU" sz="1400" dirty="0" smtClean="0"/>
              <a:t>2</a:t>
            </a:r>
            <a:r>
              <a:rPr lang="ru-RU" dirty="0" smtClean="0"/>
              <a:t>1 = В</a:t>
            </a:r>
            <a:r>
              <a:rPr lang="ru-RU" sz="1400" dirty="0" smtClean="0"/>
              <a:t>2</a:t>
            </a:r>
            <a:r>
              <a:rPr lang="ru-RU" dirty="0" smtClean="0"/>
              <a:t>А</a:t>
            </a:r>
            <a:r>
              <a:rPr lang="ru-RU" sz="1400" dirty="0" smtClean="0"/>
              <a:t>4</a:t>
            </a:r>
            <a:r>
              <a:rPr lang="ru-RU" dirty="0" smtClean="0"/>
              <a:t> / 2</a:t>
            </a:r>
          </a:p>
          <a:p>
            <a:r>
              <a:rPr lang="ru-RU" dirty="0" smtClean="0"/>
              <a:t>1-2 = 1,0 - 1,5 см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54765"/>
            <a:ext cx="1939930" cy="193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7449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8" grpId="0"/>
      <p:bldP spid="19" grpId="0"/>
      <p:bldP spid="22" grpId="0"/>
      <p:bldP spid="23" grpId="0" animBg="1"/>
      <p:bldP spid="24" grpId="0" animBg="1"/>
      <p:bldP spid="28" grpId="0"/>
      <p:bldP spid="29" grpId="0"/>
      <p:bldP spid="40" grpId="0" animBg="1"/>
      <p:bldP spid="38" grpId="0"/>
      <p:bldP spid="39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75" y="193204"/>
            <a:ext cx="2746648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Воротник для изделий с открытыми бортами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28550"/>
            <a:ext cx="2897188" cy="517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5612" y="559517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996698" y="220392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687218" y="613300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174051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143478" y="184388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654988" y="332469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16716" y="2034334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31</a:t>
            </a:r>
            <a:endParaRPr lang="ru-RU" sz="1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1" y="6244486"/>
            <a:ext cx="26987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6641499" y="62240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310998" y="192518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004048" y="238859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886321" y="20285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68649" y="63061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046375" y="80732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82425" y="5721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24128" y="32129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2858" y="1952141"/>
            <a:ext cx="38100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567710" y="202855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491880" y="80732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6482" y="314549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333857" y="163440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</a:t>
            </a:r>
            <a:endParaRPr lang="ru-RU" dirty="0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4030" y="1952141"/>
            <a:ext cx="1373188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3763" y="636509"/>
            <a:ext cx="1373187" cy="431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9235" y="636509"/>
            <a:ext cx="422275" cy="19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77792" y="54868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354" y="804933"/>
            <a:ext cx="996950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9389" y="807324"/>
            <a:ext cx="996950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354" y="116632"/>
            <a:ext cx="110013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3494" y="572176"/>
            <a:ext cx="1266825" cy="249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106468" y="28414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3307" y="2638549"/>
            <a:ext cx="2100263" cy="36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9722" y="2924944"/>
            <a:ext cx="2325687" cy="129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5" name="Picture 2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358" y="116632"/>
            <a:ext cx="1582737" cy="283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948" y="3324694"/>
            <a:ext cx="1025525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3948" y="2936735"/>
            <a:ext cx="677863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Овал 57"/>
          <p:cNvSpPr/>
          <p:nvPr/>
        </p:nvSpPr>
        <p:spPr>
          <a:xfrm>
            <a:off x="5121772" y="1071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5197110" y="-2738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6973" y="2028550"/>
            <a:ext cx="3492500" cy="483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2" name="Picture 3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1882" y="2936735"/>
            <a:ext cx="6842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3" name="Picture 3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8594" y="107131"/>
            <a:ext cx="1592263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4" name="Picture 38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5765" y="114578"/>
            <a:ext cx="1103313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5" name="Picture 39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0313" y="807324"/>
            <a:ext cx="100647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0" name="Picture 44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9032" y="2485884"/>
            <a:ext cx="1011237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3528" y="1925184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Л выше 1-ой петли на 0,5 см</a:t>
            </a:r>
          </a:p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r>
              <a:rPr lang="ru-RU" dirty="0" smtClean="0"/>
              <a:t>З = 2,5 см</a:t>
            </a:r>
          </a:p>
          <a:p>
            <a:r>
              <a:rPr lang="ru-RU" dirty="0" smtClean="0"/>
              <a:t>Ф</a:t>
            </a:r>
            <a:r>
              <a:rPr lang="ru-RU" sz="1400" dirty="0" smtClean="0"/>
              <a:t>5</a:t>
            </a:r>
            <a:r>
              <a:rPr lang="ru-RU" dirty="0" smtClean="0"/>
              <a:t>З</a:t>
            </a:r>
            <a:r>
              <a:rPr lang="ru-RU" sz="1400" dirty="0" smtClean="0"/>
              <a:t>1</a:t>
            </a:r>
            <a:r>
              <a:rPr lang="ru-RU" dirty="0" smtClean="0"/>
              <a:t> = </a:t>
            </a:r>
            <a:r>
              <a:rPr lang="en-US" dirty="0" smtClean="0"/>
              <a:t>L</a:t>
            </a:r>
            <a:r>
              <a:rPr lang="ru-RU" dirty="0" smtClean="0"/>
              <a:t>горл. </a:t>
            </a:r>
            <a:r>
              <a:rPr lang="ru-RU" dirty="0" err="1" smtClean="0"/>
              <a:t>сп</a:t>
            </a:r>
            <a:r>
              <a:rPr lang="ru-RU" dirty="0" smtClean="0"/>
              <a:t>. + 0,5 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1</a:t>
            </a:r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 = 2 – 7 см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З</a:t>
            </a:r>
            <a:r>
              <a:rPr lang="ru-RU" sz="1400" dirty="0" smtClean="0"/>
              <a:t>3</a:t>
            </a:r>
            <a:r>
              <a:rPr lang="ru-RU" dirty="0" smtClean="0"/>
              <a:t> = 2,5 см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З</a:t>
            </a:r>
            <a:r>
              <a:rPr lang="ru-RU" sz="1400" dirty="0" smtClean="0"/>
              <a:t>4</a:t>
            </a:r>
            <a:r>
              <a:rPr lang="ru-RU" dirty="0" smtClean="0"/>
              <a:t> = 6 – 11 см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7279" y="4010536"/>
            <a:ext cx="2419694" cy="241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2895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/>
      <p:bldP spid="23" grpId="0"/>
      <p:bldP spid="24" grpId="0"/>
      <p:bldP spid="28" grpId="0"/>
      <p:bldP spid="38" grpId="0"/>
      <p:bldP spid="58" grpId="0" animBg="1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098576" cy="85010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Воротник шаль или </a:t>
            </a:r>
            <a:r>
              <a:rPr lang="ru-RU" sz="2800" dirty="0" err="1" smtClean="0"/>
              <a:t>апаж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28550"/>
            <a:ext cx="2897188" cy="517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25612" y="559517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996698" y="220392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687218" y="613300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174051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143478" y="184388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654988" y="332469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16716" y="2034334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31</a:t>
            </a:r>
            <a:endParaRPr lang="ru-RU" sz="14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1" y="6244486"/>
            <a:ext cx="26987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6641499" y="62240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310998" y="192518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004048" y="238859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886321" y="20285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68649" y="63061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661541" y="123815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780836" y="76470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24128" y="32129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2858" y="1952141"/>
            <a:ext cx="38100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567710" y="202855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347864" y="10534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6482" y="314549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333857" y="163440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</a:t>
            </a:r>
            <a:endParaRPr lang="ru-RU" dirty="0" smtClean="0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4030" y="1952141"/>
            <a:ext cx="1373188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3763" y="636509"/>
            <a:ext cx="1373187" cy="431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477792" y="54868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443815" y="54868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40" name="Овал 39"/>
          <p:cNvSpPr/>
          <p:nvPr/>
        </p:nvSpPr>
        <p:spPr>
          <a:xfrm>
            <a:off x="4023122" y="6186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654" y="638018"/>
            <a:ext cx="103822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1671" y="1242361"/>
            <a:ext cx="92075" cy="80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27380"/>
            <a:ext cx="603250" cy="3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3836" y="1243626"/>
            <a:ext cx="2437200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3836" y="1246801"/>
            <a:ext cx="1304781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1541" y="60228"/>
            <a:ext cx="39846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2576" y="767407"/>
            <a:ext cx="1547601" cy="1164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3514739" y="6022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0745" y="4052388"/>
            <a:ext cx="2233613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0313" y="3732212"/>
            <a:ext cx="2687638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4901" y="84721"/>
            <a:ext cx="3344172" cy="613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5982" y="71821"/>
            <a:ext cx="3373092" cy="615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1541" y="84721"/>
            <a:ext cx="409575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4400" y="1242038"/>
            <a:ext cx="1303497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5003" y="2026173"/>
            <a:ext cx="1336675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1" y="6223235"/>
            <a:ext cx="381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866" y="3604247"/>
            <a:ext cx="2820393" cy="2819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806" y="601663"/>
            <a:ext cx="3384490" cy="565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323528" y="1925184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Л выше 1-ой петли на 0,5 см</a:t>
            </a:r>
          </a:p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r>
              <a:rPr lang="ru-RU" dirty="0" smtClean="0"/>
              <a:t>З = 2,5 см</a:t>
            </a:r>
          </a:p>
          <a:p>
            <a:r>
              <a:rPr lang="ru-RU" dirty="0" smtClean="0"/>
              <a:t>Ф</a:t>
            </a:r>
            <a:r>
              <a:rPr lang="ru-RU" sz="1400" dirty="0" smtClean="0"/>
              <a:t>5</a:t>
            </a:r>
            <a:r>
              <a:rPr lang="ru-RU" dirty="0" smtClean="0"/>
              <a:t>З</a:t>
            </a:r>
            <a:r>
              <a:rPr lang="ru-RU" sz="1400" dirty="0" smtClean="0"/>
              <a:t>1</a:t>
            </a:r>
            <a:r>
              <a:rPr lang="ru-RU" dirty="0" smtClean="0"/>
              <a:t> = </a:t>
            </a:r>
            <a:r>
              <a:rPr lang="en-US" dirty="0" smtClean="0"/>
              <a:t>L</a:t>
            </a:r>
            <a:r>
              <a:rPr lang="ru-RU" dirty="0" smtClean="0"/>
              <a:t>горл. </a:t>
            </a:r>
            <a:r>
              <a:rPr lang="ru-RU" dirty="0" err="1" smtClean="0"/>
              <a:t>сп</a:t>
            </a:r>
            <a:r>
              <a:rPr lang="ru-RU" dirty="0" smtClean="0"/>
              <a:t>. + 0,5 </a:t>
            </a:r>
          </a:p>
          <a:p>
            <a:r>
              <a:rPr lang="ru-RU" sz="1200" dirty="0" smtClean="0"/>
              <a:t>Перпендикуляр из т. </a:t>
            </a:r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 = 4 – 6 см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З</a:t>
            </a:r>
            <a:r>
              <a:rPr lang="ru-RU" sz="1400" dirty="0" smtClean="0"/>
              <a:t>3</a:t>
            </a:r>
            <a:r>
              <a:rPr lang="ru-RU" dirty="0" smtClean="0"/>
              <a:t> = 2,5 см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З</a:t>
            </a:r>
            <a:r>
              <a:rPr lang="ru-RU" sz="1400" dirty="0" smtClean="0"/>
              <a:t>4</a:t>
            </a:r>
            <a:r>
              <a:rPr lang="ru-RU" dirty="0" smtClean="0"/>
              <a:t> = 6 – 11 см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31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/>
      <p:bldP spid="23" grpId="0"/>
      <p:bldP spid="24" grpId="0"/>
      <p:bldP spid="25" grpId="0"/>
      <p:bldP spid="34" grpId="0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Воротник на углубленной горловине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430489"/>
            <a:ext cx="1649664" cy="1714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28550"/>
            <a:ext cx="2897188" cy="517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725612" y="559517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4996698" y="220392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4788024" y="174051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6143478" y="184388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5654988" y="332469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616716" y="2034334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31</a:t>
            </a:r>
            <a:endParaRPr lang="ru-RU" sz="1400" dirty="0"/>
          </a:p>
        </p:txBody>
      </p:sp>
      <p:sp>
        <p:nvSpPr>
          <p:cNvPr id="58" name="Овал 57"/>
          <p:cNvSpPr/>
          <p:nvPr/>
        </p:nvSpPr>
        <p:spPr>
          <a:xfrm>
            <a:off x="5310998" y="192518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5004048" y="238859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4886321" y="202855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519648" y="71243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832002" y="2369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954937" y="101484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6055317" y="447796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2858" y="1952141"/>
            <a:ext cx="381000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4567710" y="202855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3557334" y="55062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5675082" y="4283804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5333857" y="163440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</a:t>
            </a:r>
            <a:endParaRPr lang="ru-RU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4513228" y="43807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3872637" y="403063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84" name="Овал 83"/>
          <p:cNvSpPr/>
          <p:nvPr/>
        </p:nvSpPr>
        <p:spPr>
          <a:xfrm>
            <a:off x="4211960" y="69736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1308" y="4472651"/>
            <a:ext cx="56832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3858" y="1970903"/>
            <a:ext cx="75031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9648" y="700722"/>
            <a:ext cx="60960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496" y="700722"/>
            <a:ext cx="760412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2859" y="2035991"/>
            <a:ext cx="1131310" cy="245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0539" y="1031786"/>
            <a:ext cx="2107636" cy="349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3327" y="18811"/>
            <a:ext cx="903287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4819" y="726554"/>
            <a:ext cx="1854200" cy="377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1" name="TextBox 100"/>
          <p:cNvSpPr txBox="1"/>
          <p:nvPr/>
        </p:nvSpPr>
        <p:spPr>
          <a:xfrm>
            <a:off x="4691014" y="3533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2344" y="3263922"/>
            <a:ext cx="1901825" cy="173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7637" y="2035991"/>
            <a:ext cx="1120539" cy="243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8482" y="18811"/>
            <a:ext cx="2479387" cy="448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376" y="0"/>
            <a:ext cx="3360325" cy="4500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6282" y="2042679"/>
            <a:ext cx="1162050" cy="245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1308" y="4469475"/>
            <a:ext cx="573087" cy="213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8874" y="2028550"/>
            <a:ext cx="180975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140248" y="2109850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А5А6 = 8 – 13 см </a:t>
            </a:r>
            <a:r>
              <a:rPr lang="ru-RU" sz="1400" dirty="0" smtClean="0"/>
              <a:t>(по модели)</a:t>
            </a:r>
          </a:p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r>
              <a:rPr lang="ru-RU" dirty="0" smtClean="0"/>
              <a:t>З = 2,5 см</a:t>
            </a:r>
          </a:p>
          <a:p>
            <a:r>
              <a:rPr lang="ru-RU" dirty="0" smtClean="0"/>
              <a:t>Ф</a:t>
            </a:r>
            <a:r>
              <a:rPr lang="ru-RU" sz="1400" dirty="0" smtClean="0"/>
              <a:t>5</a:t>
            </a:r>
            <a:r>
              <a:rPr lang="ru-RU" dirty="0" smtClean="0"/>
              <a:t>З</a:t>
            </a:r>
            <a:r>
              <a:rPr lang="ru-RU" sz="1400" dirty="0" smtClean="0"/>
              <a:t>1</a:t>
            </a:r>
            <a:r>
              <a:rPr lang="ru-RU" dirty="0" smtClean="0"/>
              <a:t> = </a:t>
            </a:r>
            <a:r>
              <a:rPr lang="en-US" dirty="0" smtClean="0"/>
              <a:t>L</a:t>
            </a:r>
            <a:r>
              <a:rPr lang="ru-RU" dirty="0" smtClean="0"/>
              <a:t>горл. </a:t>
            </a:r>
            <a:r>
              <a:rPr lang="ru-RU" dirty="0" err="1" smtClean="0"/>
              <a:t>сп</a:t>
            </a:r>
            <a:r>
              <a:rPr lang="ru-RU" dirty="0" smtClean="0"/>
              <a:t>. + 0,5 </a:t>
            </a:r>
          </a:p>
          <a:p>
            <a:r>
              <a:rPr lang="ru-RU" dirty="0"/>
              <a:t>З</a:t>
            </a:r>
            <a:r>
              <a:rPr lang="ru-RU" sz="1200" dirty="0"/>
              <a:t>1</a:t>
            </a:r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 = 3 – 5 см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З</a:t>
            </a:r>
            <a:r>
              <a:rPr lang="ru-RU" sz="1400" dirty="0" smtClean="0"/>
              <a:t>3</a:t>
            </a:r>
            <a:r>
              <a:rPr lang="ru-RU" dirty="0" smtClean="0"/>
              <a:t> = 2,5 см</a:t>
            </a:r>
          </a:p>
          <a:p>
            <a:r>
              <a:rPr lang="ru-RU" dirty="0" smtClean="0"/>
              <a:t>З</a:t>
            </a:r>
            <a:r>
              <a:rPr lang="ru-RU" sz="1400" dirty="0" smtClean="0"/>
              <a:t>2</a:t>
            </a:r>
            <a:r>
              <a:rPr lang="ru-RU" dirty="0" smtClean="0"/>
              <a:t>З</a:t>
            </a:r>
            <a:r>
              <a:rPr lang="ru-RU" sz="1400" dirty="0" smtClean="0"/>
              <a:t>4</a:t>
            </a:r>
            <a:r>
              <a:rPr lang="ru-RU" dirty="0" smtClean="0"/>
              <a:t> = 6 – 11 см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244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/>
      <p:bldP spid="67" grpId="0"/>
      <p:bldP spid="68" grpId="0"/>
      <p:bldP spid="69" grpId="0"/>
      <p:bldP spid="78" grpId="0"/>
      <p:bldP spid="84" grpId="0" animBg="1"/>
      <p:bldP spid="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Цельновыкроенная</a:t>
            </a:r>
            <a:r>
              <a:rPr lang="ru-RU" sz="2800" dirty="0" smtClean="0"/>
              <a:t> стойка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50146" y="184949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200" dirty="0" smtClean="0"/>
              <a:t>2</a:t>
            </a:r>
            <a:r>
              <a:rPr lang="ru-RU" dirty="0" smtClean="0"/>
              <a:t>′</a:t>
            </a:r>
            <a:endParaRPr lang="ru-RU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6459" y="2218828"/>
            <a:ext cx="3127375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8947" y="2266601"/>
            <a:ext cx="1525587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2584" y="1866551"/>
            <a:ext cx="16319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2584" y="1866551"/>
            <a:ext cx="1533525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5526" y="1979602"/>
            <a:ext cx="4032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1353" y="1857523"/>
            <a:ext cx="2995613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655479" y="15465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808830" y="197857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899592" y="1340768"/>
            <a:ext cx="891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Спинка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967270" y="25063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548052" y="249151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126128" y="188826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А</a:t>
            </a:r>
            <a:r>
              <a:rPr lang="ru-RU" sz="1400" dirty="0" err="1" smtClean="0"/>
              <a:t>о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364057" y="191585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200" dirty="0" smtClean="0"/>
              <a:t>2</a:t>
            </a:r>
            <a:endParaRPr lang="ru-RU" sz="1200" dirty="0"/>
          </a:p>
        </p:txBody>
      </p:sp>
      <p:sp>
        <p:nvSpPr>
          <p:cNvPr id="28" name="Овал 27"/>
          <p:cNvSpPr/>
          <p:nvPr/>
        </p:nvSpPr>
        <p:spPr>
          <a:xfrm>
            <a:off x="2807880" y="225036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783961" y="3424535"/>
            <a:ext cx="2574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2</a:t>
            </a:r>
            <a:r>
              <a:rPr lang="ru-RU" dirty="0" smtClean="0"/>
              <a:t>А</a:t>
            </a:r>
            <a:r>
              <a:rPr lang="ru-RU" sz="1400" dirty="0" smtClean="0"/>
              <a:t>2</a:t>
            </a:r>
            <a:r>
              <a:rPr lang="ru-RU" dirty="0" smtClean="0"/>
              <a:t>' = 0,5 - 1,5 см</a:t>
            </a:r>
          </a:p>
          <a:p>
            <a:r>
              <a:rPr lang="ru-RU" dirty="0" smtClean="0"/>
              <a:t>Высота стойки</a:t>
            </a:r>
          </a:p>
          <a:p>
            <a:r>
              <a:rPr lang="ru-RU" dirty="0" smtClean="0"/>
              <a:t>АО = А</a:t>
            </a:r>
            <a:r>
              <a:rPr lang="ru-RU" sz="1400" dirty="0" smtClean="0"/>
              <a:t>2</a:t>
            </a:r>
            <a:r>
              <a:rPr lang="ru-RU" dirty="0" smtClean="0"/>
              <a:t>'О</a:t>
            </a:r>
            <a:r>
              <a:rPr lang="ru-RU" sz="1400" dirty="0" smtClean="0"/>
              <a:t>1</a:t>
            </a:r>
            <a:r>
              <a:rPr lang="ru-RU" dirty="0" smtClean="0"/>
              <a:t> = 2,5 - 3,5 см</a:t>
            </a:r>
            <a:endParaRPr lang="ru-RU" dirty="0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390" y="2250369"/>
            <a:ext cx="1444625" cy="144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8425713" y="204093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7236296" y="1926756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6755202" y="2204864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4</a:t>
            </a:r>
            <a:r>
              <a:rPr lang="ru-RU" dirty="0" smtClean="0"/>
              <a:t>′</a:t>
            </a:r>
            <a:endParaRPr lang="ru-RU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8557593" y="350924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59" name="Овал 58"/>
          <p:cNvSpPr/>
          <p:nvPr/>
        </p:nvSpPr>
        <p:spPr>
          <a:xfrm>
            <a:off x="7039530" y="223358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0861" y="1959022"/>
            <a:ext cx="1741487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18828"/>
            <a:ext cx="2782887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9311" y="1964773"/>
            <a:ext cx="1443037" cy="145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6943" y="2050748"/>
            <a:ext cx="5969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7685" y="1957720"/>
            <a:ext cx="3014663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7359311" y="162880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5" name="TextBox 74"/>
          <p:cNvSpPr txBox="1"/>
          <p:nvPr/>
        </p:nvSpPr>
        <p:spPr>
          <a:xfrm>
            <a:off x="8730540" y="314818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4465" y="3055599"/>
            <a:ext cx="1651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6012160" y="1361856"/>
            <a:ext cx="1008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Полочка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783493" y="40770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</a:t>
            </a:r>
            <a:r>
              <a:rPr lang="ru-RU" sz="1200" dirty="0" smtClean="0"/>
              <a:t>4</a:t>
            </a:r>
            <a:r>
              <a:rPr lang="ru-RU" dirty="0" smtClean="0"/>
              <a:t>А</a:t>
            </a:r>
            <a:r>
              <a:rPr lang="ru-RU" sz="1200" dirty="0" smtClean="0"/>
              <a:t>4</a:t>
            </a:r>
            <a:r>
              <a:rPr lang="ru-RU" dirty="0" smtClean="0"/>
              <a:t>' = 0,5 - 1,5 см</a:t>
            </a:r>
          </a:p>
          <a:p>
            <a:r>
              <a:rPr lang="ru-RU" dirty="0" smtClean="0"/>
              <a:t>Высота стойки</a:t>
            </a:r>
          </a:p>
          <a:p>
            <a:r>
              <a:rPr lang="ru-RU" dirty="0" smtClean="0"/>
              <a:t>А</a:t>
            </a:r>
            <a:r>
              <a:rPr lang="ru-RU" sz="1200" dirty="0" smtClean="0"/>
              <a:t>4</a:t>
            </a:r>
            <a:r>
              <a:rPr lang="ru-RU" dirty="0" smtClean="0"/>
              <a:t>'О</a:t>
            </a:r>
            <a:r>
              <a:rPr lang="ru-RU" sz="1400" dirty="0" smtClean="0"/>
              <a:t>2</a:t>
            </a:r>
            <a:r>
              <a:rPr lang="ru-RU" dirty="0" smtClean="0"/>
              <a:t> = А</a:t>
            </a:r>
            <a:r>
              <a:rPr lang="ru-RU" sz="1400" dirty="0" smtClean="0"/>
              <a:t>5</a:t>
            </a:r>
            <a:r>
              <a:rPr lang="ru-RU" dirty="0" smtClean="0"/>
              <a:t>С</a:t>
            </a:r>
            <a:r>
              <a:rPr lang="ru-RU" sz="1400" dirty="0" smtClean="0"/>
              <a:t>3</a:t>
            </a:r>
            <a:r>
              <a:rPr lang="ru-RU" dirty="0" smtClean="0"/>
              <a:t> = 2,5 - 3,5 см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772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44" grpId="0"/>
      <p:bldP spid="28" grpId="0" animBg="1"/>
      <p:bldP spid="57" grpId="0"/>
      <p:bldP spid="59" grpId="0" animBg="1"/>
      <p:bldP spid="32" grpId="0"/>
      <p:bldP spid="7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392</Words>
  <Application>Microsoft Office PowerPoint</Application>
  <PresentationFormat>On-screen Show (4:3)</PresentationFormat>
  <Paragraphs>130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Тема Office</vt:lpstr>
      <vt:lpstr>Построение воротников</vt:lpstr>
      <vt:lpstr>Отложной воротник с застежкой борта до верха</vt:lpstr>
      <vt:lpstr>Отложной воротник с застежкой до верха и на фасон</vt:lpstr>
      <vt:lpstr>Воротник для изделий с открытыми бортами</vt:lpstr>
      <vt:lpstr>Воротник шаль или апаж </vt:lpstr>
      <vt:lpstr>Воротник на углубленной горловине</vt:lpstr>
      <vt:lpstr>Цельновыкроенная стойка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Windows User</cp:lastModifiedBy>
  <cp:revision>50</cp:revision>
  <dcterms:created xsi:type="dcterms:W3CDTF">2012-11-13T14:05:00Z</dcterms:created>
  <dcterms:modified xsi:type="dcterms:W3CDTF">2019-11-06T23:21:13Z</dcterms:modified>
</cp:coreProperties>
</file>