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21"/>
  </p:notesMasterIdLst>
  <p:sldIdLst>
    <p:sldId id="257" r:id="rId2"/>
    <p:sldId id="256" r:id="rId3"/>
    <p:sldId id="260" r:id="rId4"/>
    <p:sldId id="264" r:id="rId5"/>
    <p:sldId id="265" r:id="rId6"/>
    <p:sldId id="295" r:id="rId7"/>
    <p:sldId id="296" r:id="rId8"/>
    <p:sldId id="268" r:id="rId9"/>
    <p:sldId id="297" r:id="rId10"/>
    <p:sldId id="298" r:id="rId11"/>
    <p:sldId id="287" r:id="rId12"/>
    <p:sldId id="299" r:id="rId13"/>
    <p:sldId id="300" r:id="rId14"/>
    <p:sldId id="301" r:id="rId15"/>
    <p:sldId id="302" r:id="rId16"/>
    <p:sldId id="303" r:id="rId17"/>
    <p:sldId id="276" r:id="rId18"/>
    <p:sldId id="304" r:id="rId19"/>
    <p:sldId id="306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ПК" initials="П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FD0F851-EC5A-4D38-B0AD-8093EC10F338}" styleName="Светлый стиль 1 -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10A1B5D5-9B99-4C35-A422-299274C87663}" styleName="Средний стиль 1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775DCB02-9BB8-47FD-8907-85C794F793BA}" styleName="Стиль из темы 1 - акцент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6140" autoAdjust="0"/>
    <p:restoredTop sz="94624" autoAdjust="0"/>
  </p:normalViewPr>
  <p:slideViewPr>
    <p:cSldViewPr>
      <p:cViewPr varScale="1">
        <p:scale>
          <a:sx n="72" d="100"/>
          <a:sy n="72" d="100"/>
        </p:scale>
        <p:origin x="-1458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46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CF0143-6765-46D5-A886-22EB1D892F9D}" type="datetimeFigureOut">
              <a:rPr lang="ru-RU" smtClean="0"/>
              <a:pPr/>
              <a:t>09.04.2022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4AFC78-3B3F-42E7-B365-B8074C5A8C0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0121377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FA98AC-A23B-4B73-9343-6C5F7A55658F}" type="slidenum">
              <a:rPr lang="ru-RU" smtClean="0"/>
              <a:pPr/>
              <a:t>11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8032308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4AFC78-3B3F-42E7-B365-B8074C5A8C00}" type="slidenum">
              <a:rPr lang="ru-RU" smtClean="0"/>
              <a:pPr/>
              <a:t>17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09.04.2022</a:t>
            </a:fld>
            <a:endParaRPr lang="ru-RU" dirty="0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split orient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split orient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split orient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09.04.2022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split orient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09.04.2022</a:t>
            </a:fld>
            <a:endParaRPr lang="ru-RU" dirty="0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split orient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09.04.2022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split orient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</p:spTree>
  </p:cSld>
  <p:clrMapOvr>
    <a:masterClrMapping/>
  </p:clrMapOvr>
  <p:transition>
    <p:split orient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09.04.2022</a:t>
            </a:fld>
            <a:endParaRPr lang="ru-RU" dirty="0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split orient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09.04.2022</a:t>
            </a:fld>
            <a:endParaRPr lang="ru-RU" dirty="0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split orient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09.04.2022</a:t>
            </a:fld>
            <a:endParaRPr lang="ru-RU" dirty="0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split orient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>
    <p:split orient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09.04.2022</a:t>
            </a:fld>
            <a:endParaRPr lang="ru-RU" dirty="0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>
    <p:split orient="vert"/>
  </p:transition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wmf"/><Relationship Id="rId4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7" name="Rectangle 5"/>
          <p:cNvSpPr>
            <a:spLocks noChangeArrowheads="1"/>
          </p:cNvSpPr>
          <p:nvPr/>
        </p:nvSpPr>
        <p:spPr bwMode="auto">
          <a:xfrm>
            <a:off x="900113" y="188913"/>
            <a:ext cx="7559675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20000"/>
              </a:spcBef>
            </a:pPr>
            <a:endParaRPr lang="ru-RU" sz="20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4572000" y="270892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971600" y="332656"/>
            <a:ext cx="727280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dirty="0" smtClean="0"/>
              <a:t>Математика</a:t>
            </a:r>
          </a:p>
          <a:p>
            <a:pPr algn="ctr"/>
            <a:r>
              <a:rPr lang="ru-RU" sz="7200" dirty="0" smtClean="0"/>
              <a:t>4 класс</a:t>
            </a:r>
            <a:endParaRPr lang="ru-RU" sz="7200" dirty="0"/>
          </a:p>
        </p:txBody>
      </p:sp>
      <p:pic>
        <p:nvPicPr>
          <p:cNvPr id="18436" name="Picture 4" descr="http://shkola.tsu.ru/upload/blog/30b/1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2762250"/>
            <a:ext cx="4495800" cy="4095750"/>
          </a:xfrm>
          <a:prstGeom prst="rect">
            <a:avLst/>
          </a:prstGeom>
          <a:noFill/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7200" dirty="0" smtClean="0"/>
              <a:t>Проверь!</a:t>
            </a:r>
            <a:endParaRPr lang="ru-RU" sz="7200" dirty="0"/>
          </a:p>
        </p:txBody>
      </p:sp>
      <p:pic>
        <p:nvPicPr>
          <p:cNvPr id="2050" name="Picture 2" descr="C:\Users\User\Desktop\IMG_20220226_00314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500174"/>
            <a:ext cx="8572560" cy="5151515"/>
          </a:xfrm>
          <a:prstGeom prst="rect">
            <a:avLst/>
          </a:prstGeom>
          <a:noFill/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5" name="Прямая соединительная линия 34"/>
          <p:cNvCxnSpPr/>
          <p:nvPr/>
        </p:nvCxnSpPr>
        <p:spPr>
          <a:xfrm>
            <a:off x="2629042" y="3017198"/>
            <a:ext cx="0" cy="144016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>
            <a:off x="8316416" y="3033606"/>
            <a:ext cx="0" cy="161953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47" name="Группа 46"/>
          <p:cNvGrpSpPr/>
          <p:nvPr/>
        </p:nvGrpSpPr>
        <p:grpSpPr>
          <a:xfrm>
            <a:off x="2629042" y="2348557"/>
            <a:ext cx="5760640" cy="1833368"/>
            <a:chOff x="2555776" y="2708275"/>
            <a:chExt cx="5760640" cy="1833368"/>
          </a:xfrm>
        </p:grpSpPr>
        <p:cxnSp>
          <p:nvCxnSpPr>
            <p:cNvPr id="6" name="Прямая соединительная линия 5"/>
            <p:cNvCxnSpPr/>
            <p:nvPr/>
          </p:nvCxnSpPr>
          <p:spPr>
            <a:xfrm>
              <a:off x="2555776" y="3730420"/>
              <a:ext cx="576064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>
          <mc:Choice xmlns="" xmlns:a14="http://schemas.microsoft.com/office/drawing/2010/main" Requires="a14">
            <p:sp>
              <p:nvSpPr>
                <p:cNvPr id="8" name="TextBox 7"/>
                <p:cNvSpPr txBox="1"/>
                <p:nvPr/>
              </p:nvSpPr>
              <p:spPr>
                <a:xfrm>
                  <a:off x="4228071" y="3460358"/>
                  <a:ext cx="423514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ru-RU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</a:rPr>
                          <m:t>∎</m:t>
                        </m:r>
                      </m:oMath>
                    </m:oMathPara>
                  </a14:m>
                  <a:endParaRPr lang="ru-RU" dirty="0">
                    <a:solidFill>
                      <a:srgbClr val="FF0000"/>
                    </a:solidFill>
                  </a:endParaRPr>
                </a:p>
              </p:txBody>
            </p:sp>
          </mc:Choice>
          <mc:Fallback>
            <p:sp>
              <p:nvSpPr>
                <p:cNvPr id="8" name="TextBox 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228071" y="3460358"/>
                  <a:ext cx="423514" cy="369332"/>
                </a:xfrm>
                <a:prstGeom prst="rect">
                  <a:avLst/>
                </a:prstGeom>
                <a:blipFill rotWithShape="1"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="" xmlns:a14="http://schemas.microsoft.com/office/drawing/2010/main" Requires="a14">
            <p:sp>
              <p:nvSpPr>
                <p:cNvPr id="11" name="TextBox 10"/>
                <p:cNvSpPr txBox="1"/>
                <p:nvPr/>
              </p:nvSpPr>
              <p:spPr>
                <a:xfrm>
                  <a:off x="6300192" y="3476687"/>
                  <a:ext cx="423514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ru-RU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</a:rPr>
                          <m:t>∎</m:t>
                        </m:r>
                      </m:oMath>
                    </m:oMathPara>
                  </a14:m>
                  <a:endParaRPr lang="ru-RU" dirty="0">
                    <a:solidFill>
                      <a:srgbClr val="FF0000"/>
                    </a:solidFill>
                  </a:endParaRPr>
                </a:p>
              </p:txBody>
            </p:sp>
          </mc:Choice>
          <mc:Fallback>
            <p:sp>
              <p:nvSpPr>
                <p:cNvPr id="11" name="TextBox 1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300192" y="3476687"/>
                  <a:ext cx="423514" cy="369332"/>
                </a:xfrm>
                <a:prstGeom prst="rect">
                  <a:avLst/>
                </a:prstGeom>
                <a:blipFill rotWithShape="1"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3" name="Прямая соединительная линия 12"/>
            <p:cNvCxnSpPr/>
            <p:nvPr/>
          </p:nvCxnSpPr>
          <p:spPr>
            <a:xfrm flipV="1">
              <a:off x="6511949" y="3212976"/>
              <a:ext cx="0" cy="43204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" name="Прямая со стрелкой 14"/>
            <p:cNvCxnSpPr/>
            <p:nvPr/>
          </p:nvCxnSpPr>
          <p:spPr>
            <a:xfrm>
              <a:off x="6511949" y="3212976"/>
              <a:ext cx="436315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flipV="1">
              <a:off x="4439828" y="3212976"/>
              <a:ext cx="0" cy="43204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9" name="Прямая со стрелкой 18"/>
            <p:cNvCxnSpPr/>
            <p:nvPr/>
          </p:nvCxnSpPr>
          <p:spPr>
            <a:xfrm flipH="1">
              <a:off x="3923928" y="3212976"/>
              <a:ext cx="515900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0" name="TextBox 19"/>
            <p:cNvSpPr txBox="1"/>
            <p:nvPr/>
          </p:nvSpPr>
          <p:spPr>
            <a:xfrm>
              <a:off x="4456968" y="3212976"/>
              <a:ext cx="70823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b="1" dirty="0" smtClean="0"/>
                <a:t>А</a:t>
              </a:r>
              <a:endParaRPr lang="ru-RU" b="1" dirty="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5993903" y="3244334"/>
              <a:ext cx="50405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b="1" dirty="0" smtClean="0"/>
                <a:t>В</a:t>
              </a:r>
              <a:endParaRPr lang="ru-RU" b="1" dirty="0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3707903" y="2708275"/>
              <a:ext cx="139147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b="1" dirty="0" smtClean="0"/>
                <a:t>50 км</a:t>
              </a:r>
              <a:r>
                <a:rPr lang="en-US" sz="2400" b="1" dirty="0" smtClean="0"/>
                <a:t>/</a:t>
              </a:r>
              <a:r>
                <a:rPr lang="ru-RU" sz="2400" b="1" dirty="0" smtClean="0"/>
                <a:t>ч</a:t>
              </a:r>
              <a:endParaRPr lang="ru-RU" sz="2400" b="1" dirty="0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6557900" y="2708275"/>
              <a:ext cx="1397218" cy="461665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ru-RU" sz="2400" b="1" dirty="0" smtClean="0"/>
                <a:t>75 км</a:t>
              </a:r>
              <a:r>
                <a:rPr lang="en-US" sz="2400" b="1" dirty="0" smtClean="0"/>
                <a:t>/</a:t>
              </a:r>
              <a:r>
                <a:rPr lang="ru-RU" sz="2400" b="1" dirty="0" smtClean="0"/>
                <a:t>ч</a:t>
              </a:r>
              <a:endParaRPr lang="ru-RU" sz="2400" b="1" dirty="0"/>
            </a:p>
          </p:txBody>
        </p:sp>
        <p:cxnSp>
          <p:nvCxnSpPr>
            <p:cNvPr id="25" name="Прямая соединительная линия 24"/>
            <p:cNvCxnSpPr/>
            <p:nvPr/>
          </p:nvCxnSpPr>
          <p:spPr>
            <a:xfrm>
              <a:off x="4456968" y="3661353"/>
              <a:ext cx="0" cy="487727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7" name="Прямая соединительная линия 26"/>
            <p:cNvCxnSpPr/>
            <p:nvPr/>
          </p:nvCxnSpPr>
          <p:spPr>
            <a:xfrm>
              <a:off x="6511949" y="3661353"/>
              <a:ext cx="0" cy="487727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2" name="Прямая со стрелкой 31"/>
            <p:cNvCxnSpPr/>
            <p:nvPr/>
          </p:nvCxnSpPr>
          <p:spPr>
            <a:xfrm>
              <a:off x="4456968" y="3905216"/>
              <a:ext cx="2100932" cy="0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3" name="TextBox 32"/>
            <p:cNvSpPr txBox="1"/>
            <p:nvPr/>
          </p:nvSpPr>
          <p:spPr>
            <a:xfrm>
              <a:off x="5099383" y="4018423"/>
              <a:ext cx="131707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800" b="1" dirty="0"/>
                <a:t>2</a:t>
              </a:r>
              <a:r>
                <a:rPr lang="ru-RU" sz="2800" b="1" dirty="0" smtClean="0"/>
                <a:t>75 км</a:t>
              </a:r>
              <a:endParaRPr lang="ru-RU" sz="2800" b="1" dirty="0"/>
            </a:p>
          </p:txBody>
        </p:sp>
        <p:cxnSp>
          <p:nvCxnSpPr>
            <p:cNvPr id="41" name="Прямая со стрелкой 40"/>
            <p:cNvCxnSpPr/>
            <p:nvPr/>
          </p:nvCxnSpPr>
          <p:spPr>
            <a:xfrm>
              <a:off x="2555776" y="4437112"/>
              <a:ext cx="5760640" cy="0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43" name="TextBox 42"/>
          <p:cNvSpPr txBox="1"/>
          <p:nvPr/>
        </p:nvSpPr>
        <p:spPr>
          <a:xfrm>
            <a:off x="5238470" y="4077394"/>
            <a:ext cx="12512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?</a:t>
            </a:r>
            <a:endParaRPr lang="ru-RU" dirty="0"/>
          </a:p>
        </p:txBody>
      </p:sp>
      <p:sp>
        <p:nvSpPr>
          <p:cNvPr id="44" name="TextBox 43"/>
          <p:cNvSpPr txBox="1"/>
          <p:nvPr/>
        </p:nvSpPr>
        <p:spPr>
          <a:xfrm>
            <a:off x="4247541" y="251356"/>
            <a:ext cx="413453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r>
              <a:rPr lang="ru-RU" sz="3200" b="1" dirty="0" smtClean="0"/>
              <a:t>Решите задачу №</a:t>
            </a:r>
            <a:r>
              <a:rPr lang="ru-RU" sz="3200" b="1" dirty="0"/>
              <a:t> </a:t>
            </a:r>
            <a:r>
              <a:rPr lang="ru-RU" sz="3200" b="1" dirty="0" smtClean="0"/>
              <a:t>183</a:t>
            </a:r>
            <a:endParaRPr lang="ru-RU" sz="3200" b="1" dirty="0"/>
          </a:p>
        </p:txBody>
      </p:sp>
      <p:sp>
        <p:nvSpPr>
          <p:cNvPr id="45" name="TextBox 44"/>
          <p:cNvSpPr txBox="1"/>
          <p:nvPr/>
        </p:nvSpPr>
        <p:spPr>
          <a:xfrm>
            <a:off x="107505" y="4653136"/>
            <a:ext cx="6073256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Вопрос: На каком расстоянии друг от друга будут эти поезда через 6 часов после начала движения?</a:t>
            </a:r>
            <a:endParaRPr lang="ru-RU" sz="3200" b="1" dirty="0"/>
          </a:p>
        </p:txBody>
      </p:sp>
      <p:pic>
        <p:nvPicPr>
          <p:cNvPr id="46" name="Рисунок 45" descr="C:\Documents and Settings\Irina\Local Settings\Temporary Internet Files\Content.IE5\4PWPYWLM\MC900434403[1].wmf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067169" y="4509120"/>
            <a:ext cx="2190564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C:\Users\Анжелика\Desktop\1261248023_14195_poster2000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9917"/>
            <a:ext cx="3781170" cy="268797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81747753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b="1" dirty="0" smtClean="0"/>
              <a:t>Самостоятельная работа</a:t>
            </a:r>
            <a:endParaRPr lang="ru-RU" sz="4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600" b="1" dirty="0" smtClean="0"/>
              <a:t>       </a:t>
            </a:r>
            <a:r>
              <a:rPr lang="en-US" sz="3600" b="1" dirty="0" smtClean="0"/>
              <a:t>I </a:t>
            </a:r>
            <a:r>
              <a:rPr lang="ru-RU" sz="3600" b="1" dirty="0" smtClean="0"/>
              <a:t>вариант                         </a:t>
            </a:r>
            <a:r>
              <a:rPr lang="en-US" sz="3600" b="1" dirty="0" smtClean="0"/>
              <a:t>II</a:t>
            </a:r>
            <a:r>
              <a:rPr lang="ru-RU" sz="3600" b="1" dirty="0" smtClean="0"/>
              <a:t> вариант</a:t>
            </a:r>
          </a:p>
          <a:p>
            <a:r>
              <a:rPr lang="ru-RU" dirty="0" smtClean="0"/>
              <a:t>  </a:t>
            </a:r>
            <a:r>
              <a:rPr lang="ru-RU" sz="3600" dirty="0" smtClean="0"/>
              <a:t>6 ∙ </a:t>
            </a:r>
            <a:r>
              <a:rPr lang="ru-RU" sz="3600" dirty="0" err="1" smtClean="0"/>
              <a:t>х</a:t>
            </a:r>
            <a:r>
              <a:rPr lang="ru-RU" sz="3600" dirty="0" smtClean="0"/>
              <a:t> = 40 ∙ 3                     210 : </a:t>
            </a:r>
            <a:r>
              <a:rPr lang="ru-RU" sz="3600" dirty="0" err="1" smtClean="0"/>
              <a:t>х</a:t>
            </a:r>
            <a:r>
              <a:rPr lang="ru-RU" sz="3600" dirty="0" smtClean="0"/>
              <a:t> = 420 : 6   </a:t>
            </a:r>
            <a:endParaRPr lang="ru-RU" sz="3600" dirty="0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b="1" dirty="0"/>
              <a:t>Сколько прямоугольников на чертеже?</a:t>
            </a:r>
            <a:br>
              <a:rPr lang="ru-RU" b="1" dirty="0"/>
            </a:br>
            <a:endParaRPr lang="ru-RU" b="1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119442031"/>
              </p:ext>
            </p:extLst>
          </p:nvPr>
        </p:nvGraphicFramePr>
        <p:xfrm>
          <a:off x="928662" y="1500174"/>
          <a:ext cx="7416825" cy="2828022"/>
        </p:xfrm>
        <a:graphic>
          <a:graphicData uri="http://schemas.openxmlformats.org/drawingml/2006/table">
            <a:tbl>
              <a:tblPr firstRow="1" firstCol="1" bandRow="1"/>
              <a:tblGrid>
                <a:gridCol w="2472275"/>
                <a:gridCol w="2472275"/>
                <a:gridCol w="2472275"/>
              </a:tblGrid>
              <a:tr h="136587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7355" algn="l"/>
                        </a:tabLst>
                      </a:pPr>
                      <a:r>
                        <a:rPr lang="ru-RU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7355" algn="l"/>
                        </a:tabLst>
                      </a:pPr>
                      <a:r>
                        <a:rPr lang="ru-RU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7355" algn="l"/>
                        </a:tabLst>
                      </a:pPr>
                      <a:r>
                        <a:rPr lang="ru-RU" sz="12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6215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7355" algn="l"/>
                        </a:tabLst>
                      </a:pPr>
                      <a:r>
                        <a:rPr lang="ru-RU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7355" algn="l"/>
                        </a:tabLst>
                      </a:pPr>
                      <a:r>
                        <a:rPr lang="ru-RU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7355" algn="l"/>
                        </a:tabLst>
                      </a:pPr>
                      <a:r>
                        <a:rPr lang="ru-RU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7355" algn="l"/>
                        </a:tabLst>
                      </a:pPr>
                      <a:r>
                        <a:rPr lang="ru-RU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7355" algn="l"/>
                        </a:tabLst>
                      </a:pPr>
                      <a:r>
                        <a:rPr lang="ru-RU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7355" algn="l"/>
                        </a:tabLst>
                      </a:pPr>
                      <a:r>
                        <a:rPr lang="ru-RU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7355" algn="l"/>
                        </a:tabLst>
                      </a:pPr>
                      <a:r>
                        <a:rPr lang="ru-RU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467544" y="5157192"/>
            <a:ext cx="8424935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b="1" dirty="0"/>
              <a:t>Представьте, что площадь этого прямоугольника 120 </a:t>
            </a:r>
            <a:r>
              <a:rPr lang="ru-RU" sz="2400" b="1" dirty="0" err="1"/>
              <a:t>кв.см</a:t>
            </a:r>
            <a:r>
              <a:rPr lang="ru-RU" sz="2400" b="1" dirty="0"/>
              <a:t> . Какую площадь будет иметь 5/6  части этого прямоугольника?</a:t>
            </a:r>
            <a:endParaRPr lang="ru-RU" b="1" dirty="0"/>
          </a:p>
          <a:p>
            <a:r>
              <a:rPr lang="ru-RU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xmlns="" val="576871009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600" b="1" dirty="0" smtClean="0"/>
              <a:t>120 :  6 ∙ 5 = 10 кв.см</a:t>
            </a:r>
            <a:endParaRPr lang="ru-RU" sz="6600" b="1" dirty="0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Закончи предложение: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800" b="1" dirty="0" smtClean="0">
                <a:solidFill>
                  <a:srgbClr val="00B050"/>
                </a:solidFill>
              </a:rPr>
              <a:t> </a:t>
            </a:r>
            <a:r>
              <a:rPr lang="ru-RU" sz="4800" b="1" dirty="0">
                <a:solidFill>
                  <a:srgbClr val="00B050"/>
                </a:solidFill>
              </a:rPr>
              <a:t>На уроке я узнал ...</a:t>
            </a:r>
          </a:p>
          <a:p>
            <a:r>
              <a:rPr lang="ru-RU" sz="4800" b="1" dirty="0">
                <a:solidFill>
                  <a:srgbClr val="FF0000"/>
                </a:solidFill>
              </a:rPr>
              <a:t> </a:t>
            </a:r>
            <a:r>
              <a:rPr lang="ru-RU" sz="4800" b="1" dirty="0" smtClean="0">
                <a:solidFill>
                  <a:srgbClr val="FF0000"/>
                </a:solidFill>
              </a:rPr>
              <a:t>На </a:t>
            </a:r>
            <a:r>
              <a:rPr lang="ru-RU" sz="4800" b="1" dirty="0">
                <a:solidFill>
                  <a:srgbClr val="FF0000"/>
                </a:solidFill>
              </a:rPr>
              <a:t>уроке я повторил ...</a:t>
            </a:r>
          </a:p>
          <a:p>
            <a:r>
              <a:rPr lang="ru-RU" sz="4800" dirty="0" smtClean="0"/>
              <a:t> </a:t>
            </a:r>
            <a:r>
              <a:rPr lang="ru-RU" sz="4400" b="1" dirty="0">
                <a:solidFill>
                  <a:srgbClr val="0070C0"/>
                </a:solidFill>
              </a:rPr>
              <a:t>На уроке я еще раз вспомнил ...</a:t>
            </a:r>
          </a:p>
          <a:p>
            <a:r>
              <a:rPr lang="ru-RU" sz="4800" dirty="0" smtClean="0"/>
              <a:t> </a:t>
            </a:r>
            <a:r>
              <a:rPr lang="ru-RU" sz="4800" b="1" dirty="0">
                <a:solidFill>
                  <a:schemeClr val="accent6">
                    <a:lumMod val="75000"/>
                  </a:schemeClr>
                </a:solidFill>
              </a:rPr>
              <a:t>На уроке я научился...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160393063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b="1" dirty="0" smtClean="0"/>
              <a:t>Домашнее задание</a:t>
            </a:r>
            <a:endParaRPr lang="ru-RU" sz="4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1). № 182 (2), № 184 с. 48</a:t>
            </a:r>
          </a:p>
          <a:p>
            <a:r>
              <a:rPr lang="ru-RU" dirty="0" smtClean="0"/>
              <a:t>2). № 182 (2), № 184 с. 48 + № 181 с. 47 (повышенный уровень сложности)</a:t>
            </a:r>
            <a:endParaRPr lang="ru-RU" dirty="0"/>
          </a:p>
        </p:txBody>
      </p:sp>
    </p:spTree>
  </p:cSld>
  <p:clrMapOvr>
    <a:masterClrMapping/>
  </p:clrMapOvr>
  <p:transition>
    <p:split orient="vert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Шкала самооценки</a:t>
            </a:r>
            <a:endParaRPr lang="ru-RU" sz="4000" dirty="0"/>
          </a:p>
        </p:txBody>
      </p:sp>
      <p:sp>
        <p:nvSpPr>
          <p:cNvPr id="5" name="Стрелка вправо 4"/>
          <p:cNvSpPr/>
          <p:nvPr/>
        </p:nvSpPr>
        <p:spPr>
          <a:xfrm>
            <a:off x="928662" y="3500438"/>
            <a:ext cx="7215238" cy="35719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Минус 5"/>
          <p:cNvSpPr/>
          <p:nvPr/>
        </p:nvSpPr>
        <p:spPr>
          <a:xfrm>
            <a:off x="1357290" y="1428736"/>
            <a:ext cx="214314" cy="4357718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Минус 6"/>
          <p:cNvSpPr/>
          <p:nvPr/>
        </p:nvSpPr>
        <p:spPr>
          <a:xfrm>
            <a:off x="2928926" y="1428736"/>
            <a:ext cx="214314" cy="4357718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Минус 7"/>
          <p:cNvSpPr/>
          <p:nvPr/>
        </p:nvSpPr>
        <p:spPr>
          <a:xfrm>
            <a:off x="4214810" y="1428736"/>
            <a:ext cx="214314" cy="4357718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Минус 8"/>
          <p:cNvSpPr/>
          <p:nvPr/>
        </p:nvSpPr>
        <p:spPr>
          <a:xfrm>
            <a:off x="5572132" y="1428736"/>
            <a:ext cx="214314" cy="4357718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Минус 9"/>
          <p:cNvSpPr/>
          <p:nvPr/>
        </p:nvSpPr>
        <p:spPr>
          <a:xfrm>
            <a:off x="6858016" y="1428736"/>
            <a:ext cx="214314" cy="4357718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642910" y="4500570"/>
            <a:ext cx="764386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1      2     3     4     5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30724" name="Picture 4" descr="http://www.localwin.com/julie/system/files/lu10/Homeschoolin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29322" y="428604"/>
            <a:ext cx="3003398" cy="20002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4900626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 smtClean="0"/>
              <a:t>Подошел к концу урок,</a:t>
            </a:r>
            <a:br>
              <a:rPr lang="ru-RU" sz="4400" b="1" dirty="0" smtClean="0"/>
            </a:br>
            <a:r>
              <a:rPr lang="ru-RU" sz="4400" b="1" dirty="0" smtClean="0"/>
              <a:t>Прозвенел сейчас звонок,</a:t>
            </a:r>
            <a:br>
              <a:rPr lang="ru-RU" sz="4400" b="1" dirty="0" smtClean="0"/>
            </a:br>
            <a:r>
              <a:rPr lang="ru-RU" sz="4400" b="1" dirty="0" smtClean="0"/>
              <a:t>Вам девчонки и мальчишки-</a:t>
            </a:r>
            <a:br>
              <a:rPr lang="ru-RU" sz="4400" b="1" dirty="0" smtClean="0"/>
            </a:br>
            <a:r>
              <a:rPr lang="ru-RU" sz="4400" b="1" dirty="0" smtClean="0"/>
              <a:t>- Всем спасибо за урок!</a:t>
            </a:r>
            <a:br>
              <a:rPr lang="ru-RU" sz="4400" b="1" dirty="0" smtClean="0"/>
            </a:br>
            <a:endParaRPr lang="ru-RU" sz="4400" b="1" dirty="0"/>
          </a:p>
        </p:txBody>
      </p:sp>
    </p:spTree>
  </p:cSld>
  <p:clrMapOvr>
    <a:masterClrMapping/>
  </p:clrMapOvr>
  <p:transition>
    <p:split orient="vert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"/>
            <a:ext cx="8229600" cy="213285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1500" b="1" dirty="0" smtClean="0">
                <a:solidFill>
                  <a:srgbClr val="FF0000"/>
                </a:solidFill>
              </a:rPr>
              <a:t>МОЛОДЦЫ</a:t>
            </a:r>
            <a:r>
              <a:rPr lang="ru-RU" sz="13800" b="1" dirty="0" smtClean="0">
                <a:solidFill>
                  <a:srgbClr val="FF0000"/>
                </a:solidFill>
              </a:rPr>
              <a:t>! </a:t>
            </a:r>
            <a:endParaRPr lang="ru-RU" sz="13800" b="1" dirty="0">
              <a:solidFill>
                <a:srgbClr val="FF0000"/>
              </a:solidFill>
            </a:endParaRPr>
          </a:p>
        </p:txBody>
      </p:sp>
      <p:pic>
        <p:nvPicPr>
          <p:cNvPr id="10242" name="Picture 2" descr="https://avatars.mds.yandex.net/get-pdb/1626167/96a5e3fe-c178-43ef-a76d-e10199a4b589/s12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79712" y="2276872"/>
            <a:ext cx="4248472" cy="4248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351576444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214290"/>
            <a:ext cx="914400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Математика-гимнастика ума.</a:t>
            </a:r>
            <a:endParaRPr lang="ru-RU" sz="4400" b="1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14338" name="Picture 2" descr="http://www.misis.ru/Portals/0/%D0%9F%D0%9A/hu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1643050"/>
            <a:ext cx="3409240" cy="47149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4340" name="Picture 4" descr="http://sman1kragan.files.wordpress.com/2009/11/mathematic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6248" y="1643050"/>
            <a:ext cx="4445031" cy="47193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3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sz="4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785786" y="3071810"/>
            <a:ext cx="6429420" cy="271464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S-</a:t>
            </a:r>
            <a:r>
              <a:rPr lang="ru-RU" sz="7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?</a:t>
            </a:r>
            <a:endParaRPr lang="ru-RU" sz="7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857488" y="2143116"/>
            <a:ext cx="1701107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13 см</a:t>
            </a:r>
            <a:endParaRPr lang="ru-RU" sz="4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215206" y="3857628"/>
            <a:ext cx="1386918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5 см</a:t>
            </a:r>
            <a:endParaRPr lang="ru-RU" sz="4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10246" name="Picture 6" descr="http://www.proshkolu.ru/content/media/pic/std/3000000/2485000/2484298-afef3aac6ad30352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86512" y="428604"/>
            <a:ext cx="2509593" cy="192880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Прямоугольник 6"/>
          <p:cNvSpPr/>
          <p:nvPr/>
        </p:nvSpPr>
        <p:spPr>
          <a:xfrm>
            <a:off x="1671967" y="3500438"/>
            <a:ext cx="4836580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 = </a:t>
            </a:r>
            <a:r>
              <a:rPr lang="en-US" sz="5400" b="1" cap="none" spc="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a·b</a:t>
            </a:r>
            <a:endParaRPr lang="en-US" sz="5400" b="1" cap="none" spc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15 · 3 =</a:t>
            </a:r>
            <a: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65</a:t>
            </a:r>
            <a: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см</a:t>
            </a:r>
            <a: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/>
                <a:cs typeface="Calibri"/>
              </a:rPr>
              <a:t>²</a:t>
            </a:r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 animBg="1"/>
      <p:bldP spid="5" grpId="0"/>
      <p:bldP spid="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i="1" dirty="0" smtClean="0"/>
              <a:t>Бамбук</a:t>
            </a:r>
            <a:endParaRPr lang="ru-RU" i="1" dirty="0"/>
          </a:p>
        </p:txBody>
      </p:sp>
      <p:pic>
        <p:nvPicPr>
          <p:cNvPr id="21508" name="Picture 4" descr="http://img-fotki.yandex.ru/get/4714/64843573.6b/0_75673_f4d7fec8_ori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285860"/>
            <a:ext cx="4646033" cy="36433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1510" name="Picture 6" descr="http://www.zhaba.ru/_pics/j5phek2a13j5x04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6248" y="3357562"/>
            <a:ext cx="4667250" cy="33337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4857720" y="1142984"/>
            <a:ext cx="4286280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За одни сутки – 50 см</a:t>
            </a:r>
            <a:endParaRPr lang="ru-RU" sz="36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000628" y="2500306"/>
            <a:ext cx="3921266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За неделю - ?см</a:t>
            </a:r>
            <a:endParaRPr lang="ru-RU" sz="36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928662" y="5357826"/>
            <a:ext cx="242887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350 см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25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www.turoboz.ru/cmsdb/article_images/images/phpslxzh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214290"/>
            <a:ext cx="2643206" cy="198240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1643010" y="428604"/>
            <a:ext cx="750099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    </a:t>
            </a:r>
            <a:r>
              <a:rPr lang="ru-RU" sz="3600" b="1" cap="none" spc="0" dirty="0" smtClean="0">
                <a:ln w="1905"/>
                <a:solidFill>
                  <a:schemeClr val="accent6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Масса - 6т =……..кг =.…</a:t>
            </a:r>
            <a:r>
              <a:rPr lang="ru-RU" sz="3600" b="1" cap="none" spc="0" dirty="0" err="1" smtClean="0">
                <a:ln w="1905"/>
                <a:solidFill>
                  <a:schemeClr val="accent6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ц</a:t>
            </a:r>
            <a:endParaRPr lang="ru-RU" sz="3600" b="1" cap="none" spc="0" dirty="0" smtClean="0">
              <a:ln w="1905"/>
              <a:solidFill>
                <a:schemeClr val="accent6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r>
              <a:rPr lang="ru-RU" sz="3600" b="1" dirty="0" smtClean="0">
                <a:ln w="1905"/>
                <a:solidFill>
                  <a:schemeClr val="accent6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       Бивни – 1м 2дм =…….см</a:t>
            </a:r>
            <a:endParaRPr lang="ru-RU" sz="3600" b="1" cap="none" spc="0" dirty="0" smtClean="0">
              <a:ln w="1905"/>
              <a:solidFill>
                <a:schemeClr val="accent6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endParaRPr lang="ru-RU" sz="36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5" name="Picture 4" descr="http://www.oboi.ws/wallpapers/13_7993_oboi_zhiraf_na_progulke_1280x8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0694" y="2071678"/>
            <a:ext cx="3357586" cy="209694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357158" y="2857496"/>
            <a:ext cx="4539897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Масса – 1т 69кг =</a:t>
            </a:r>
          </a:p>
          <a:p>
            <a:r>
              <a:rPr lang="ru-RU" sz="4000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=</a:t>
            </a:r>
            <a:r>
              <a:rPr lang="ru-RU" sz="4000" b="1" cap="none" spc="0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……..кг</a:t>
            </a:r>
            <a:endParaRPr lang="ru-RU" sz="4000" b="1" cap="none" spc="0" dirty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8" name="Picture 10" descr="http://dic.academic.ru/pictures/wiki/files/66/Bactrian_Camel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2844" y="4429132"/>
            <a:ext cx="3071834" cy="203532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Прямоугольник 8"/>
          <p:cNvSpPr/>
          <p:nvPr/>
        </p:nvSpPr>
        <p:spPr>
          <a:xfrm>
            <a:off x="2000232" y="4500570"/>
            <a:ext cx="7650105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</a:t>
            </a:r>
            <a:r>
              <a:rPr lang="ru-RU" sz="3600" b="1" cap="none" spc="0" dirty="0" smtClean="0">
                <a:ln w="1905"/>
                <a:solidFill>
                  <a:srgbClr val="008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Может нести половину </a:t>
            </a:r>
          </a:p>
          <a:p>
            <a:r>
              <a:rPr lang="ru-RU" sz="3600" b="1" cap="none" spc="0" dirty="0" smtClean="0">
                <a:ln w="1905"/>
                <a:solidFill>
                  <a:srgbClr val="008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       своего веса – 350кг</a:t>
            </a:r>
          </a:p>
          <a:p>
            <a:pPr algn="ctr"/>
            <a:r>
              <a:rPr lang="ru-RU" sz="3600" b="1" dirty="0" smtClean="0">
                <a:ln w="1905"/>
                <a:solidFill>
                  <a:srgbClr val="008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Вес верблюда - ..….кг</a:t>
            </a:r>
            <a:endParaRPr lang="ru-RU" sz="3600" b="1" cap="none" spc="0" dirty="0">
              <a:ln w="1905"/>
              <a:solidFill>
                <a:srgbClr val="008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857884" y="357166"/>
            <a:ext cx="1210588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6000</a:t>
            </a:r>
            <a:endParaRPr lang="ru-RU" sz="3600" b="1" cap="none" spc="0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7500959" y="357166"/>
            <a:ext cx="785817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60 </a:t>
            </a:r>
            <a:endParaRPr lang="ru-RU" sz="3600" b="1" cap="none" spc="0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857224" y="3357562"/>
            <a:ext cx="1253420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1069</a:t>
            </a:r>
            <a:endParaRPr lang="ru-RU" sz="3600" b="1" cap="none" spc="0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7072330" y="5500702"/>
            <a:ext cx="954107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7</a:t>
            </a:r>
            <a:r>
              <a:rPr lang="ru-RU" sz="3600" b="1" cap="none" spc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00</a:t>
            </a:r>
            <a:endParaRPr lang="ru-RU" sz="3600" b="1" cap="none" spc="0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357951" y="857232"/>
            <a:ext cx="1357322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12</a:t>
            </a:r>
            <a:r>
              <a:rPr lang="ru-RU" sz="3600" b="1" cap="none" spc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0</a:t>
            </a:r>
            <a:endParaRPr lang="ru-RU" sz="3600" b="1" cap="none" spc="0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8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Какой пример лишний?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sz="4800" dirty="0" smtClean="0"/>
              <a:t>812 ∙ 346 =</a:t>
            </a:r>
          </a:p>
          <a:p>
            <a:r>
              <a:rPr lang="ru-RU" sz="4800" dirty="0" smtClean="0"/>
              <a:t>4521 ∙ 180 = </a:t>
            </a:r>
          </a:p>
          <a:p>
            <a:r>
              <a:rPr lang="ru-RU" sz="4800" dirty="0" smtClean="0"/>
              <a:t>327 ∙ 406 = </a:t>
            </a:r>
            <a:endParaRPr lang="ru-RU" sz="48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ru-RU" sz="4800" dirty="0" smtClean="0"/>
              <a:t>614 ∙ 208 = </a:t>
            </a:r>
          </a:p>
          <a:p>
            <a:r>
              <a:rPr lang="ru-RU" sz="4800" dirty="0" smtClean="0"/>
              <a:t>423 ∙ 27 =</a:t>
            </a:r>
          </a:p>
          <a:p>
            <a:r>
              <a:rPr lang="ru-RU" sz="4800" dirty="0" smtClean="0"/>
              <a:t>6769 ∙ 524 = </a:t>
            </a:r>
          </a:p>
          <a:p>
            <a:endParaRPr lang="ru-RU" sz="4800" dirty="0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ЦЕЛИ УРОКА: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C00000"/>
                </a:solidFill>
                <a:effectLst/>
                <a:latin typeface="Times New Roman"/>
                <a:ea typeface="Calibri"/>
              </a:rPr>
              <a:t>Закрепить умножение на трёхзначное число. </a:t>
            </a:r>
            <a:endParaRPr lang="ru-RU" sz="5400" b="1" dirty="0">
              <a:solidFill>
                <a:srgbClr val="C00000"/>
              </a:solidFill>
            </a:endParaRPr>
          </a:p>
        </p:txBody>
      </p:sp>
      <p:pic>
        <p:nvPicPr>
          <p:cNvPr id="2050" name="Picture 2" descr="https://www.klassk-perm.ru/wp-content/uploads/2016/04/Komplekt-tablits-Matematika-4-klass-8-sht-1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8897" t="12152" r="19148" b="58751"/>
          <a:stretch/>
        </p:blipFill>
        <p:spPr bwMode="auto">
          <a:xfrm>
            <a:off x="4067944" y="4068855"/>
            <a:ext cx="4463864" cy="209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937203293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188640"/>
            <a:ext cx="8686800" cy="1152128"/>
          </a:xfrm>
        </p:spPr>
        <p:txBody>
          <a:bodyPr>
            <a:noAutofit/>
          </a:bodyPr>
          <a:lstStyle/>
          <a:p>
            <a:pPr algn="ctr"/>
            <a:r>
              <a:rPr lang="ru-RU" dirty="0" smtClean="0"/>
              <a:t>Алгоритм умножения на трёхзначное число</a:t>
            </a:r>
            <a:endParaRPr lang="ru-RU" dirty="0"/>
          </a:p>
        </p:txBody>
      </p:sp>
      <p:sp>
        <p:nvSpPr>
          <p:cNvPr id="3" name="Text Box 5"/>
          <p:cNvSpPr txBox="1">
            <a:spLocks noChangeArrowheads="1"/>
          </p:cNvSpPr>
          <p:nvPr/>
        </p:nvSpPr>
        <p:spPr bwMode="auto">
          <a:xfrm>
            <a:off x="0" y="1484784"/>
            <a:ext cx="91440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>
              <a:buFontTx/>
              <a:buAutoNum type="arabicPeriod"/>
            </a:pPr>
            <a:r>
              <a:rPr lang="ru-RU" sz="3200" b="1" dirty="0">
                <a:ln w="1905"/>
                <a:solidFill>
                  <a:srgbClr val="008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Умножаем </a:t>
            </a:r>
            <a:r>
              <a:rPr lang="ru-RU" sz="3200" b="1" dirty="0" smtClean="0">
                <a:ln w="1905"/>
                <a:solidFill>
                  <a:srgbClr val="008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первый множитель на </a:t>
            </a:r>
            <a:r>
              <a:rPr lang="ru-RU" sz="3200" b="1" dirty="0">
                <a:ln w="1905"/>
                <a:solidFill>
                  <a:srgbClr val="008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число единиц. </a:t>
            </a:r>
            <a:endParaRPr lang="ru-RU" sz="3200" b="1" dirty="0" smtClean="0">
              <a:ln w="1905"/>
              <a:solidFill>
                <a:srgbClr val="008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marL="342900" indent="-342900"/>
            <a:r>
              <a:rPr lang="ru-RU" sz="3200" b="1" dirty="0" smtClean="0">
                <a:solidFill>
                  <a:srgbClr val="FF3300"/>
                </a:solidFill>
              </a:rPr>
              <a:t>      (</a:t>
            </a:r>
            <a:r>
              <a:rPr lang="ru-RU" sz="3200" b="1" dirty="0">
                <a:solidFill>
                  <a:srgbClr val="FF3300"/>
                </a:solidFill>
              </a:rPr>
              <a:t>Получаем первое </a:t>
            </a:r>
            <a:r>
              <a:rPr lang="ru-RU" sz="3200" b="1" dirty="0" smtClean="0">
                <a:solidFill>
                  <a:srgbClr val="FF3300"/>
                </a:solidFill>
              </a:rPr>
              <a:t>неполное произведение)</a:t>
            </a:r>
            <a:endParaRPr lang="ru-RU" sz="3200" b="1" dirty="0">
              <a:solidFill>
                <a:srgbClr val="FF3300"/>
              </a:solidFill>
            </a:endParaRPr>
          </a:p>
        </p:txBody>
      </p:sp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2377" y="2636912"/>
            <a:ext cx="91440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3200" b="1" dirty="0" smtClean="0">
                <a:ln w="1905"/>
                <a:solidFill>
                  <a:srgbClr val="008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2Умножаем первый множитель </a:t>
            </a:r>
            <a:r>
              <a:rPr lang="ru-RU" sz="3200" b="1" dirty="0">
                <a:ln w="1905"/>
                <a:solidFill>
                  <a:srgbClr val="008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на число десятков. </a:t>
            </a:r>
            <a:endParaRPr lang="ru-RU" sz="3200" dirty="0" smtClean="0">
              <a:solidFill>
                <a:srgbClr val="008000"/>
              </a:solidFill>
            </a:endParaRPr>
          </a:p>
          <a:p>
            <a:r>
              <a:rPr lang="ru-RU" sz="3200" dirty="0" smtClean="0"/>
              <a:t>    </a:t>
            </a:r>
            <a:r>
              <a:rPr lang="ru-RU" sz="3200" dirty="0" smtClean="0">
                <a:solidFill>
                  <a:srgbClr val="FF0000"/>
                </a:solidFill>
              </a:rPr>
              <a:t> (</a:t>
            </a:r>
            <a:r>
              <a:rPr lang="ru-RU" sz="3200" b="1" dirty="0">
                <a:solidFill>
                  <a:srgbClr val="FF3300"/>
                </a:solidFill>
              </a:rPr>
              <a:t>Получаем второе </a:t>
            </a:r>
            <a:r>
              <a:rPr lang="ru-RU" sz="3200" b="1" dirty="0" smtClean="0">
                <a:solidFill>
                  <a:srgbClr val="FF3300"/>
                </a:solidFill>
              </a:rPr>
              <a:t>неполное </a:t>
            </a:r>
            <a:r>
              <a:rPr lang="ru-RU" sz="3200" b="1" dirty="0">
                <a:solidFill>
                  <a:srgbClr val="FF3300"/>
                </a:solidFill>
              </a:rPr>
              <a:t>произведение)</a:t>
            </a:r>
          </a:p>
        </p:txBody>
      </p:sp>
      <p:sp>
        <p:nvSpPr>
          <p:cNvPr id="5" name="Text Box 7"/>
          <p:cNvSpPr txBox="1">
            <a:spLocks noChangeArrowheads="1"/>
          </p:cNvSpPr>
          <p:nvPr/>
        </p:nvSpPr>
        <p:spPr bwMode="auto">
          <a:xfrm>
            <a:off x="0" y="5214950"/>
            <a:ext cx="7495934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3200" b="1" dirty="0" smtClean="0">
                <a:ln w="1905"/>
                <a:solidFill>
                  <a:srgbClr val="008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4. </a:t>
            </a:r>
            <a:r>
              <a:rPr lang="ru-RU" sz="3200" b="1" dirty="0">
                <a:ln w="1905"/>
                <a:solidFill>
                  <a:srgbClr val="008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Складываем </a:t>
            </a:r>
            <a:r>
              <a:rPr lang="ru-RU" sz="3200" b="1" dirty="0" smtClean="0">
                <a:ln w="1905"/>
                <a:solidFill>
                  <a:srgbClr val="008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неполные произведения.</a:t>
            </a:r>
          </a:p>
          <a:p>
            <a:r>
              <a:rPr lang="ru-RU" sz="3200" dirty="0" smtClean="0"/>
              <a:t>     </a:t>
            </a:r>
            <a:r>
              <a:rPr lang="ru-RU" sz="3200" dirty="0">
                <a:solidFill>
                  <a:srgbClr val="FF0000"/>
                </a:solidFill>
              </a:rPr>
              <a:t>(</a:t>
            </a:r>
            <a:r>
              <a:rPr lang="ru-RU" sz="3200" b="1" dirty="0">
                <a:solidFill>
                  <a:srgbClr val="FF0000"/>
                </a:solidFill>
              </a:rPr>
              <a:t>Получаем </a:t>
            </a:r>
            <a:r>
              <a:rPr lang="ru-RU" sz="3200" b="1" dirty="0" smtClean="0">
                <a:solidFill>
                  <a:srgbClr val="FF3300"/>
                </a:solidFill>
              </a:rPr>
              <a:t>полное произведение)</a:t>
            </a:r>
            <a:endParaRPr lang="ru-RU" sz="3200" b="1" dirty="0">
              <a:solidFill>
                <a:srgbClr val="FF3300"/>
              </a:solidFill>
            </a:endParaRPr>
          </a:p>
        </p:txBody>
      </p:sp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0" y="3933056"/>
            <a:ext cx="91440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3200" b="1" dirty="0" smtClean="0">
                <a:ln w="1905"/>
                <a:solidFill>
                  <a:srgbClr val="008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3.Умножаем первый множитель на число сотен. </a:t>
            </a:r>
          </a:p>
          <a:p>
            <a:r>
              <a:rPr lang="ru-RU" sz="3200" dirty="0" smtClean="0"/>
              <a:t>    </a:t>
            </a:r>
            <a:r>
              <a:rPr lang="ru-RU" sz="3200" b="1" dirty="0" smtClean="0">
                <a:solidFill>
                  <a:srgbClr val="FF0000"/>
                </a:solidFill>
              </a:rPr>
              <a:t>(Получаем третье неполное произведение)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332131" y="5243783"/>
            <a:ext cx="192882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1231</a:t>
            </a:r>
          </a:p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  121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495934" y="5720837"/>
            <a:ext cx="327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Х</a:t>
            </a:r>
            <a:endParaRPr lang="ru-RU" b="1" dirty="0">
              <a:solidFill>
                <a:srgbClr val="FF0000"/>
              </a:solidFill>
            </a:endParaRP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7689321" y="6451748"/>
            <a:ext cx="1214446" cy="158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Какой пример лишний?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4800" dirty="0" smtClean="0"/>
              <a:t>812 ∙ 346 =</a:t>
            </a:r>
          </a:p>
          <a:p>
            <a:pPr>
              <a:buNone/>
            </a:pPr>
            <a:r>
              <a:rPr lang="ru-RU" sz="4800" dirty="0" smtClean="0"/>
              <a:t>4521 ∙ 180 = </a:t>
            </a:r>
          </a:p>
          <a:p>
            <a:pPr>
              <a:buNone/>
            </a:pPr>
            <a:r>
              <a:rPr lang="ru-RU" sz="4800" dirty="0" smtClean="0"/>
              <a:t>327 ∙ 406 = </a:t>
            </a:r>
            <a:endParaRPr lang="ru-RU" sz="48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4800" dirty="0" smtClean="0"/>
              <a:t>614 ∙ 208 = </a:t>
            </a:r>
          </a:p>
          <a:p>
            <a:pPr>
              <a:buNone/>
            </a:pPr>
            <a:r>
              <a:rPr lang="ru-RU" sz="4800" dirty="0" smtClean="0"/>
              <a:t>6769 ∙ 524 = </a:t>
            </a:r>
          </a:p>
          <a:p>
            <a:endParaRPr lang="ru-RU" sz="4800" dirty="0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920</TotalTime>
  <Words>374</Words>
  <Application>Microsoft Office PowerPoint</Application>
  <PresentationFormat>Экран (4:3)</PresentationFormat>
  <Paragraphs>94</Paragraphs>
  <Slides>19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Трек</vt:lpstr>
      <vt:lpstr>Слайд 1</vt:lpstr>
      <vt:lpstr>Слайд 2</vt:lpstr>
      <vt:lpstr>Слайд 3</vt:lpstr>
      <vt:lpstr>Бамбук</vt:lpstr>
      <vt:lpstr>Слайд 5</vt:lpstr>
      <vt:lpstr>Какой пример лишний?</vt:lpstr>
      <vt:lpstr>ЦЕЛИ УРОКА:</vt:lpstr>
      <vt:lpstr>Алгоритм умножения на трёхзначное число</vt:lpstr>
      <vt:lpstr>Какой пример лишний?</vt:lpstr>
      <vt:lpstr>Проверь!</vt:lpstr>
      <vt:lpstr>Слайд 11</vt:lpstr>
      <vt:lpstr>Самостоятельная работа</vt:lpstr>
      <vt:lpstr>Сколько прямоугольников на чертеже? </vt:lpstr>
      <vt:lpstr>Слайд 14</vt:lpstr>
      <vt:lpstr>Закончи предложение:</vt:lpstr>
      <vt:lpstr>Домашнее задание</vt:lpstr>
      <vt:lpstr>Шкала самооценки</vt:lpstr>
      <vt:lpstr>Подошел к концу урок, Прозвенел сейчас звонок, Вам девчонки и мальчишки- - Всем спасибо за урок! 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математики в 4 классе, УМК «Школа России» Тема:  «Письменное умножение на трёхзначное число».</dc:title>
  <dc:creator>ВИКА</dc:creator>
  <cp:lastModifiedBy>User</cp:lastModifiedBy>
  <cp:revision>102</cp:revision>
  <dcterms:created xsi:type="dcterms:W3CDTF">2012-04-22T16:29:42Z</dcterms:created>
  <dcterms:modified xsi:type="dcterms:W3CDTF">2022-04-09T17:17:46Z</dcterms:modified>
</cp:coreProperties>
</file>