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5"/>
  </p:notesMasterIdLst>
  <p:sldIdLst>
    <p:sldId id="257" r:id="rId2"/>
    <p:sldId id="259" r:id="rId3"/>
    <p:sldId id="289" r:id="rId4"/>
    <p:sldId id="304" r:id="rId5"/>
    <p:sldId id="276" r:id="rId6"/>
    <p:sldId id="288" r:id="rId7"/>
    <p:sldId id="290" r:id="rId8"/>
    <p:sldId id="291" r:id="rId9"/>
    <p:sldId id="296" r:id="rId10"/>
    <p:sldId id="309" r:id="rId11"/>
    <p:sldId id="292" r:id="rId12"/>
    <p:sldId id="305" r:id="rId13"/>
    <p:sldId id="293" r:id="rId14"/>
    <p:sldId id="306" r:id="rId15"/>
    <p:sldId id="295" r:id="rId16"/>
    <p:sldId id="294" r:id="rId17"/>
    <p:sldId id="307" r:id="rId18"/>
    <p:sldId id="308" r:id="rId19"/>
    <p:sldId id="297" r:id="rId20"/>
    <p:sldId id="298" r:id="rId21"/>
    <p:sldId id="310" r:id="rId22"/>
    <p:sldId id="311" r:id="rId23"/>
    <p:sldId id="299" r:id="rId24"/>
    <p:sldId id="300" r:id="rId25"/>
    <p:sldId id="312" r:id="rId26"/>
    <p:sldId id="301" r:id="rId27"/>
    <p:sldId id="283" r:id="rId28"/>
    <p:sldId id="260" r:id="rId29"/>
    <p:sldId id="287" r:id="rId30"/>
    <p:sldId id="302" r:id="rId31"/>
    <p:sldId id="313" r:id="rId32"/>
    <p:sldId id="303" r:id="rId33"/>
    <p:sldId id="282" r:id="rId3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990000"/>
    <a:srgbClr val="137CBD"/>
    <a:srgbClr val="D60093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979CD6-7023-42B5-A581-63193AFFD695}" type="doc">
      <dgm:prSet loTypeId="urn:microsoft.com/office/officeart/2005/8/layout/vList3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E324E86-A2E7-4546-A197-C1F14F9FF8A6}">
      <dgm:prSet/>
      <dgm:spPr/>
      <dgm:t>
        <a:bodyPr/>
        <a:lstStyle/>
        <a:p>
          <a:r>
            <a:rPr lang="ru-RU" dirty="0"/>
            <a:t>Хорошо известно, что правильно организованная двигательная активность – важнейший фактор формирования здорового образа жизни и укрепления здоровья человека вне зависимости от его возраста. Тем не менее, современные дети в своем большинстве испытывают двигательный дефицит. Они, как правило, большую часть времени проводят у телевизора или монитора компьютера. При этом снижаются сила и работоспособность скелетной мускулатуры, что влечет за собой нарушение осанки, искривление позвоночника, плоскостопие, задержку возрастного развития; нарушения быстроты,  ловкости,  координации движений; гибкости и силы. </a:t>
          </a:r>
        </a:p>
      </dgm:t>
    </dgm:pt>
    <dgm:pt modelId="{C14FDE57-F64C-4314-816B-742D48A0884C}" type="parTrans" cxnId="{52ADF4EF-84B1-4ACD-A2C2-3F02B135C5F5}">
      <dgm:prSet/>
      <dgm:spPr/>
      <dgm:t>
        <a:bodyPr/>
        <a:lstStyle/>
        <a:p>
          <a:endParaRPr lang="ru-RU"/>
        </a:p>
      </dgm:t>
    </dgm:pt>
    <dgm:pt modelId="{D53102C9-0EB0-4EA6-94FF-10568DEAE790}" type="sibTrans" cxnId="{52ADF4EF-84B1-4ACD-A2C2-3F02B135C5F5}">
      <dgm:prSet/>
      <dgm:spPr/>
      <dgm:t>
        <a:bodyPr/>
        <a:lstStyle/>
        <a:p>
          <a:endParaRPr lang="ru-RU"/>
        </a:p>
      </dgm:t>
    </dgm:pt>
    <dgm:pt modelId="{C68E0235-47FF-4ED4-8811-4108F85354EB}" type="pres">
      <dgm:prSet presAssocID="{10979CD6-7023-42B5-A581-63193AFFD69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11BD72-4691-4411-87A7-9DEA61D7C9BF}" type="pres">
      <dgm:prSet presAssocID="{7E324E86-A2E7-4546-A197-C1F14F9FF8A6}" presName="composite" presStyleCnt="0"/>
      <dgm:spPr/>
    </dgm:pt>
    <dgm:pt modelId="{76948079-045A-4696-8FAC-E6FC699EE998}" type="pres">
      <dgm:prSet presAssocID="{7E324E86-A2E7-4546-A197-C1F14F9FF8A6}" presName="imgShp" presStyleLbl="fgImgPlace1" presStyleIdx="0" presStyleCnt="1" custLinFactNeighborX="-12740" custLinFactNeighborY="67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EB702D8-C955-4A28-B703-2A29D000091C}" type="pres">
      <dgm:prSet presAssocID="{7E324E86-A2E7-4546-A197-C1F14F9FF8A6}" presName="txShp" presStyleLbl="node1" presStyleIdx="0" presStyleCnt="1" custScaleX="142730" custScaleY="161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C79227-D1C0-4C52-8A2D-3498659DB8A5}" type="presOf" srcId="{10979CD6-7023-42B5-A581-63193AFFD695}" destId="{C68E0235-47FF-4ED4-8811-4108F85354EB}" srcOrd="0" destOrd="0" presId="urn:microsoft.com/office/officeart/2005/8/layout/vList3"/>
    <dgm:cxn modelId="{A620D0B5-D7D8-43F9-8C9B-5CAFB9649BA8}" type="presOf" srcId="{7E324E86-A2E7-4546-A197-C1F14F9FF8A6}" destId="{6EB702D8-C955-4A28-B703-2A29D000091C}" srcOrd="0" destOrd="0" presId="urn:microsoft.com/office/officeart/2005/8/layout/vList3"/>
    <dgm:cxn modelId="{52ADF4EF-84B1-4ACD-A2C2-3F02B135C5F5}" srcId="{10979CD6-7023-42B5-A581-63193AFFD695}" destId="{7E324E86-A2E7-4546-A197-C1F14F9FF8A6}" srcOrd="0" destOrd="0" parTransId="{C14FDE57-F64C-4314-816B-742D48A0884C}" sibTransId="{D53102C9-0EB0-4EA6-94FF-10568DEAE790}"/>
    <dgm:cxn modelId="{99924207-415B-4C24-BFDD-D6AFB22389FB}" type="presParOf" srcId="{C68E0235-47FF-4ED4-8811-4108F85354EB}" destId="{F611BD72-4691-4411-87A7-9DEA61D7C9BF}" srcOrd="0" destOrd="0" presId="urn:microsoft.com/office/officeart/2005/8/layout/vList3"/>
    <dgm:cxn modelId="{37ED4427-0B23-4397-BE68-1C476A500CF8}" type="presParOf" srcId="{F611BD72-4691-4411-87A7-9DEA61D7C9BF}" destId="{76948079-045A-4696-8FAC-E6FC699EE998}" srcOrd="0" destOrd="0" presId="urn:microsoft.com/office/officeart/2005/8/layout/vList3"/>
    <dgm:cxn modelId="{B4DFAF42-4CB8-4A13-B9CA-21BB1CF9E5B0}" type="presParOf" srcId="{F611BD72-4691-4411-87A7-9DEA61D7C9BF}" destId="{6EB702D8-C955-4A28-B703-2A29D000091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B702D8-C955-4A28-B703-2A29D000091C}">
      <dsp:nvSpPr>
        <dsp:cNvPr id="0" name=""/>
        <dsp:cNvSpPr/>
      </dsp:nvSpPr>
      <dsp:spPr>
        <a:xfrm rot="10800000">
          <a:off x="324023" y="5"/>
          <a:ext cx="8064912" cy="4608501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5217" tIns="80010" rIns="149352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Хорошо известно, что правильно организованная двигательная активность – важнейший фактор формирования здорового образа жизни и укрепления здоровья человека вне зависимости от его возраста. Тем не менее, современные дети в своем большинстве испытывают двигательный дефицит. Они, как правило, большую часть времени проводят у телевизора или монитора компьютера. При этом снижаются сила и работоспособность скелетной мускулатуры, что влечет за собой нарушение осанки, искривление позвоночника, плоскостопие, задержку возрастного развития; нарушения быстроты,  ловкости,  координации движений; гибкости и силы. </a:t>
          </a:r>
        </a:p>
      </dsp:txBody>
      <dsp:txXfrm rot="10800000">
        <a:off x="1476148" y="5"/>
        <a:ext cx="6912787" cy="4608501"/>
      </dsp:txXfrm>
    </dsp:sp>
    <dsp:sp modelId="{76948079-045A-4696-8FAC-E6FC699EE998}">
      <dsp:nvSpPr>
        <dsp:cNvPr id="0" name=""/>
        <dsp:cNvSpPr/>
      </dsp:nvSpPr>
      <dsp:spPr>
        <a:xfrm>
          <a:off x="0" y="900146"/>
          <a:ext cx="2846476" cy="284647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5901828-ED15-4ACE-BE5F-BEA8CB2C1FCE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E84E02C-81A3-44E3-B735-525CACC12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209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84E02C-81A3-44E3-B735-525CACC1201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937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84E02C-81A3-44E3-B735-525CACC1201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587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F238B-7166-4FA7-813B-3BC3ED378D34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16453-FDBB-419C-8AD0-B5EDD78C0C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623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B15E6-1842-4A54-AC86-FAB9DCEDCC63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AEFAF-513A-4F8A-9B53-646FB645A5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426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2CE38-288C-4B54-90B6-A5EB41AB3333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A419F-10CB-4112-BEDD-671C2D2B8A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224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7E0E8-E32B-4CE9-95CA-C7A061ECCADB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CE8DC-D716-41D9-B892-EDDE299BDC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3534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2F1E3-4536-49CB-BB4C-FAA0A667EA99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719B7-0D11-4DA7-8FC4-422743ED80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4217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8F924-2FFE-4ED4-A7B2-3951DC960DD4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D8623-6EFE-48AB-97C0-DF81DDD7AC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511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4E211-F655-4475-9ECB-981DE639A67E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C5750-4FC8-40B2-8A1C-DBC4DEF386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7985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F8702-65EF-4C8C-A607-539C248B035A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23D1A-1F9E-4427-8FC9-53ADE0F53E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168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7B460-119F-4042-9CFA-C62E6D1FD86A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0B9F5-C1B4-4890-9E51-37E9308B05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6087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A9FCA-177C-4949-BE8C-651428C24B1C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39F62-3E33-46FF-8230-8BFFA906FA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21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CB51F-5898-4B29-B1E1-A2CAAFD8A04D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A5899-FD7F-4A68-A0A4-C849E37A73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2539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88114EF-8DF4-47CF-B08E-1A35F07125A5}" type="datetimeFigureOut">
              <a:rPr lang="ru-RU"/>
              <a:pPr>
                <a:defRPr/>
              </a:pPr>
              <a:t>18.11.2017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52891BF-3804-4507-BE95-EAD964C401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95536" y="1761783"/>
            <a:ext cx="846296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ru-RU" alt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Тема: «организация  двигательной активности  детей  дошкольного возраста посредством подвижных игр»</a:t>
            </a:r>
          </a:p>
        </p:txBody>
      </p:sp>
      <p:pic>
        <p:nvPicPr>
          <p:cNvPr id="307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291" y="5147056"/>
            <a:ext cx="6321425" cy="101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4464496" cy="3636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40078" y="1606234"/>
            <a:ext cx="5004048" cy="3753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203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0786" y="2343108"/>
            <a:ext cx="743157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ru-RU" sz="3200" dirty="0" smtClean="0">
                <a:latin typeface="Times New Roman, serif"/>
              </a:rPr>
              <a:t>Игры </a:t>
            </a:r>
            <a:r>
              <a:rPr lang="ru-RU" sz="3200" dirty="0">
                <a:latin typeface="Times New Roman, serif"/>
              </a:rPr>
              <a:t>с ходьбой;</a:t>
            </a:r>
            <a:endParaRPr lang="ru-RU" sz="3200" dirty="0"/>
          </a:p>
          <a:p>
            <a:pPr>
              <a:buFont typeface="Arial"/>
              <a:buChar char="•"/>
            </a:pPr>
            <a:r>
              <a:rPr lang="ru-RU" sz="3200" dirty="0">
                <a:latin typeface="Times New Roman, serif"/>
              </a:rPr>
              <a:t>Игры с бегом; </a:t>
            </a:r>
            <a:endParaRPr lang="ru-RU" sz="3200" dirty="0"/>
          </a:p>
          <a:p>
            <a:pPr>
              <a:buFont typeface="Arial"/>
              <a:buChar char="•"/>
            </a:pPr>
            <a:r>
              <a:rPr lang="ru-RU" sz="3200" dirty="0">
                <a:latin typeface="Times New Roman, serif"/>
              </a:rPr>
              <a:t>Игры с лазанием; </a:t>
            </a:r>
            <a:endParaRPr lang="ru-RU" sz="3200" dirty="0"/>
          </a:p>
          <a:p>
            <a:pPr>
              <a:buFont typeface="Arial"/>
              <a:buChar char="•"/>
            </a:pPr>
            <a:r>
              <a:rPr lang="ru-RU" sz="3200" dirty="0">
                <a:latin typeface="Times New Roman, serif"/>
              </a:rPr>
              <a:t>Игры с прыжками; </a:t>
            </a:r>
            <a:endParaRPr lang="ru-RU" sz="3200" dirty="0"/>
          </a:p>
          <a:p>
            <a:pPr>
              <a:buFont typeface="Arial"/>
              <a:buChar char="•"/>
            </a:pPr>
            <a:r>
              <a:rPr lang="ru-RU" sz="3200" dirty="0">
                <a:latin typeface="Times New Roman, serif"/>
              </a:rPr>
              <a:t>Игры с метанием</a:t>
            </a:r>
            <a:r>
              <a:rPr lang="ru-RU" dirty="0">
                <a:latin typeface="Times New Roman, serif"/>
              </a:rPr>
              <a:t>.</a:t>
            </a:r>
            <a:endParaRPr lang="ru-RU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404664"/>
            <a:ext cx="67651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b="1" i="1" dirty="0">
                <a:solidFill>
                  <a:prstClr val="black"/>
                </a:solidFill>
                <a:latin typeface="Times New Roman, serif"/>
              </a:rPr>
              <a:t>Классификация подвижных </a:t>
            </a:r>
            <a:r>
              <a:rPr lang="ru-RU" sz="3200" b="1" i="1" dirty="0" smtClean="0">
                <a:solidFill>
                  <a:prstClr val="black"/>
                </a:solidFill>
                <a:latin typeface="Times New Roman, serif"/>
              </a:rPr>
              <a:t>игр</a:t>
            </a:r>
          </a:p>
          <a:p>
            <a:pPr lvl="0"/>
            <a:r>
              <a:rPr lang="ru-RU" sz="3200" b="1" i="1" dirty="0" smtClean="0">
                <a:solidFill>
                  <a:prstClr val="black"/>
                </a:solidFill>
                <a:latin typeface="Times New Roman, serif"/>
              </a:rPr>
              <a:t> </a:t>
            </a:r>
            <a:r>
              <a:rPr lang="ru-RU" sz="3200" b="1" i="1" dirty="0">
                <a:solidFill>
                  <a:prstClr val="black"/>
                </a:solidFill>
                <a:latin typeface="Times New Roman, serif"/>
              </a:rPr>
              <a:t>по </a:t>
            </a:r>
            <a:r>
              <a:rPr lang="ru-RU" sz="3200" b="1" i="1" dirty="0" smtClean="0">
                <a:solidFill>
                  <a:prstClr val="black"/>
                </a:solidFill>
                <a:latin typeface="Times New Roman, serif"/>
              </a:rPr>
              <a:t>видам движения</a:t>
            </a:r>
            <a:r>
              <a:rPr lang="ru-RU" sz="3200" dirty="0" smtClean="0">
                <a:solidFill>
                  <a:prstClr val="black"/>
                </a:solidFill>
                <a:latin typeface="Times New Roman, serif"/>
              </a:rPr>
              <a:t>: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00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7091">
            <a:off x="620210" y="1047833"/>
            <a:ext cx="3435846" cy="4581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2585">
            <a:off x="5273589" y="1232166"/>
            <a:ext cx="3381840" cy="4509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25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136339"/>
            <a:ext cx="878497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ru-RU" sz="3200" dirty="0" smtClean="0">
                <a:latin typeface="Times New Roman, serif"/>
              </a:rPr>
              <a:t>Игры </a:t>
            </a:r>
            <a:r>
              <a:rPr lang="ru-RU" sz="3200" dirty="0">
                <a:latin typeface="Times New Roman, serif"/>
              </a:rPr>
              <a:t>на формирование ловкости; </a:t>
            </a:r>
            <a:endParaRPr lang="ru-RU" sz="3200" dirty="0"/>
          </a:p>
          <a:p>
            <a:pPr>
              <a:buFont typeface="Arial"/>
              <a:buChar char="•"/>
            </a:pPr>
            <a:r>
              <a:rPr lang="ru-RU" sz="3200" dirty="0">
                <a:latin typeface="Times New Roman, serif"/>
              </a:rPr>
              <a:t>Игры на формирование быстроты;</a:t>
            </a:r>
            <a:endParaRPr lang="ru-RU" sz="3200" dirty="0"/>
          </a:p>
          <a:p>
            <a:pPr>
              <a:buFont typeface="Arial"/>
              <a:buChar char="•"/>
            </a:pPr>
            <a:r>
              <a:rPr lang="ru-RU" sz="3200" dirty="0">
                <a:latin typeface="Times New Roman, serif"/>
              </a:rPr>
              <a:t>Игры на формирование выносливости; </a:t>
            </a:r>
            <a:endParaRPr lang="ru-RU" sz="3200" dirty="0"/>
          </a:p>
          <a:p>
            <a:pPr>
              <a:buFont typeface="Arial"/>
              <a:buChar char="•"/>
            </a:pPr>
            <a:r>
              <a:rPr lang="ru-RU" sz="3200" dirty="0">
                <a:latin typeface="Times New Roman, serif"/>
              </a:rPr>
              <a:t>Игры на формирование силы.</a:t>
            </a:r>
            <a:endParaRPr lang="ru-RU" sz="3200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836712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, serif"/>
              </a:rPr>
              <a:t>          Классификация </a:t>
            </a:r>
            <a:r>
              <a:rPr lang="ru-RU" sz="3200" b="1" i="1" dirty="0">
                <a:solidFill>
                  <a:prstClr val="black"/>
                </a:solidFill>
                <a:latin typeface="Times New Roman, serif"/>
              </a:rPr>
              <a:t>по </a:t>
            </a:r>
            <a:r>
              <a:rPr lang="ru-RU" sz="3200" b="1" i="1" dirty="0" smtClean="0">
                <a:solidFill>
                  <a:prstClr val="black"/>
                </a:solidFill>
                <a:latin typeface="Times New Roman, serif"/>
              </a:rPr>
              <a:t>формированию </a:t>
            </a:r>
            <a:r>
              <a:rPr lang="ru-RU" sz="3200" b="1" i="1" dirty="0">
                <a:solidFill>
                  <a:prstClr val="black"/>
                </a:solidFill>
                <a:latin typeface="Times New Roman, serif"/>
              </a:rPr>
              <a:t>физических качеств</a:t>
            </a:r>
            <a:r>
              <a:rPr lang="ru-RU" sz="3200" dirty="0">
                <a:solidFill>
                  <a:prstClr val="black"/>
                </a:solidFill>
                <a:latin typeface="Times New Roman, serif"/>
              </a:rPr>
              <a:t>: 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7446">
            <a:off x="569531" y="1235366"/>
            <a:ext cx="3466109" cy="46295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7011">
            <a:off x="4859946" y="1161454"/>
            <a:ext cx="3912489" cy="4540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71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89844"/>
            <a:ext cx="842493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endParaRPr lang="ru-RU" i="1" dirty="0" smtClean="0">
              <a:latin typeface="Times New Roman, serif"/>
            </a:endParaRPr>
          </a:p>
          <a:p>
            <a:pPr>
              <a:buFont typeface="Arial"/>
              <a:buChar char="•"/>
            </a:pPr>
            <a:endParaRPr lang="ru-RU" i="1" dirty="0">
              <a:latin typeface="Times New Roman, serif"/>
            </a:endParaRPr>
          </a:p>
          <a:p>
            <a:pPr>
              <a:buFont typeface="Arial"/>
              <a:buChar char="•"/>
            </a:pPr>
            <a:endParaRPr lang="ru-RU" i="1" dirty="0" smtClean="0">
              <a:latin typeface="Times New Roman, serif"/>
            </a:endParaRPr>
          </a:p>
          <a:p>
            <a:pPr indent="530225">
              <a:buFont typeface="Arial"/>
              <a:buChar char="•"/>
            </a:pPr>
            <a:r>
              <a:rPr lang="ru-RU" sz="2400" i="1" dirty="0" smtClean="0">
                <a:latin typeface="Times New Roman, serif"/>
              </a:rPr>
              <a:t>Игры </a:t>
            </a:r>
            <a:r>
              <a:rPr lang="ru-RU" sz="2400" i="1" dirty="0">
                <a:latin typeface="Times New Roman, serif"/>
              </a:rPr>
              <a:t>большой подвижности</a:t>
            </a:r>
            <a:r>
              <a:rPr lang="ru-RU" sz="2400" dirty="0">
                <a:latin typeface="Times New Roman, serif"/>
              </a:rPr>
              <a:t>. Одновременно участвует вся группа детей; построены они в основном на таких движениях, как бег и прыжки. </a:t>
            </a:r>
            <a:endParaRPr lang="ru-RU" sz="2400" dirty="0" smtClean="0">
              <a:latin typeface="Times New Roman, serif"/>
            </a:endParaRPr>
          </a:p>
          <a:p>
            <a:r>
              <a:rPr lang="ru-RU" sz="2400" dirty="0" smtClean="0">
                <a:latin typeface="Times New Roman, serif"/>
              </a:rPr>
              <a:t>Например: «</a:t>
            </a:r>
            <a:r>
              <a:rPr lang="ru-RU" sz="2400" dirty="0" err="1" smtClean="0">
                <a:latin typeface="Times New Roman, serif"/>
              </a:rPr>
              <a:t>Ловишки</a:t>
            </a:r>
            <a:r>
              <a:rPr lang="ru-RU" sz="2400" dirty="0" smtClean="0">
                <a:latin typeface="Times New Roman, serif"/>
              </a:rPr>
              <a:t>», «Гуси-гуси», «Автомобили» и </a:t>
            </a:r>
            <a:r>
              <a:rPr lang="ru-RU" sz="2400" dirty="0" err="1" smtClean="0">
                <a:latin typeface="Times New Roman, serif"/>
              </a:rPr>
              <a:t>тд</a:t>
            </a:r>
            <a:r>
              <a:rPr lang="ru-RU" sz="2400" dirty="0" smtClean="0">
                <a:latin typeface="Times New Roman, serif"/>
              </a:rPr>
              <a:t>.</a:t>
            </a:r>
            <a:endParaRPr lang="ru-RU" sz="2400" dirty="0"/>
          </a:p>
          <a:p>
            <a:pPr indent="530225">
              <a:buFont typeface="Arial"/>
              <a:buChar char="•"/>
            </a:pPr>
            <a:r>
              <a:rPr lang="ru-RU" sz="2400" i="1" dirty="0">
                <a:latin typeface="Times New Roman, serif"/>
              </a:rPr>
              <a:t>Игры средней подвижности</a:t>
            </a:r>
            <a:r>
              <a:rPr lang="ru-RU" sz="2400" dirty="0">
                <a:latin typeface="Times New Roman, serif"/>
              </a:rPr>
              <a:t>. Активно участвует вся группа, но характер движений играющих относительно спокойный (ходьба, передача предметов) или движение выполняется подгруппами. </a:t>
            </a:r>
            <a:endParaRPr lang="ru-RU" sz="2400" dirty="0" smtClean="0">
              <a:latin typeface="Times New Roman, serif"/>
            </a:endParaRPr>
          </a:p>
          <a:p>
            <a:r>
              <a:rPr lang="ru-RU" sz="2400" dirty="0" smtClean="0">
                <a:latin typeface="Times New Roman, serif"/>
              </a:rPr>
              <a:t>Например: «Чье звено скорее добежит»</a:t>
            </a:r>
            <a:endParaRPr lang="ru-RU" sz="2400" dirty="0"/>
          </a:p>
          <a:p>
            <a:pPr indent="633413">
              <a:buFont typeface="Arial"/>
              <a:buChar char="•"/>
            </a:pPr>
            <a:r>
              <a:rPr lang="ru-RU" sz="2400" i="1" dirty="0">
                <a:latin typeface="Times New Roman, serif"/>
              </a:rPr>
              <a:t>Игры малой подвижности</a:t>
            </a:r>
            <a:r>
              <a:rPr lang="ru-RU" sz="2400" dirty="0">
                <a:latin typeface="Times New Roman, serif"/>
              </a:rPr>
              <a:t>. Движения выполняются в медленном темпе, к тому же интенсивность их не значительна (игры с ходьбой, игры на внимание</a:t>
            </a:r>
            <a:r>
              <a:rPr lang="ru-RU" dirty="0" smtClean="0">
                <a:latin typeface="Times New Roman, serif"/>
              </a:rPr>
              <a:t>).</a:t>
            </a:r>
          </a:p>
          <a:p>
            <a:r>
              <a:rPr lang="ru-RU" sz="2400" dirty="0" smtClean="0">
                <a:latin typeface="Times New Roman, serif"/>
              </a:rPr>
              <a:t>Например: «Ровным кругом», «Подарки»</a:t>
            </a:r>
            <a:endParaRPr lang="ru-RU" sz="2400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920499" y="548680"/>
            <a:ext cx="101172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, serif"/>
              </a:rPr>
              <a:t>                       Классификация </a:t>
            </a:r>
            <a:r>
              <a:rPr lang="ru-RU" sz="3200" b="1" i="1" dirty="0">
                <a:solidFill>
                  <a:prstClr val="black"/>
                </a:solidFill>
                <a:latin typeface="Times New Roman, serif"/>
              </a:rPr>
              <a:t>подвижных игр </a:t>
            </a:r>
            <a:endParaRPr lang="ru-RU" sz="3200" b="1" i="1" dirty="0" smtClean="0">
              <a:solidFill>
                <a:prstClr val="black"/>
              </a:solidFill>
              <a:latin typeface="Times New Roman, serif"/>
            </a:endParaRP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, serif"/>
              </a:rPr>
              <a:t>                         по </a:t>
            </a:r>
            <a:r>
              <a:rPr lang="ru-RU" sz="3200" b="1" i="1" dirty="0">
                <a:solidFill>
                  <a:prstClr val="black"/>
                </a:solidFill>
                <a:latin typeface="Times New Roman, serif"/>
              </a:rPr>
              <a:t>степени физической нагрузки: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64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79653"/>
            <a:ext cx="88924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, serif"/>
            </a:endParaRPr>
          </a:p>
          <a:p>
            <a:endParaRPr lang="ru-RU" dirty="0">
              <a:latin typeface="Times New Roman, serif"/>
            </a:endParaRPr>
          </a:p>
          <a:p>
            <a:r>
              <a:rPr lang="ru-RU" sz="3200" dirty="0" smtClean="0">
                <a:latin typeface="Times New Roman, serif"/>
              </a:rPr>
              <a:t>              </a:t>
            </a:r>
            <a:r>
              <a:rPr lang="ru-RU" sz="2800" dirty="0" smtClean="0">
                <a:latin typeface="Times New Roman, serif"/>
              </a:rPr>
              <a:t>Возможна </a:t>
            </a:r>
            <a:r>
              <a:rPr lang="ru-RU" sz="2800" dirty="0">
                <a:latin typeface="Times New Roman, serif"/>
              </a:rPr>
              <a:t>следующая </a:t>
            </a:r>
            <a:r>
              <a:rPr lang="ru-RU" sz="2800" b="1" i="1" dirty="0" smtClean="0">
                <a:latin typeface="Times New Roman, serif"/>
              </a:rPr>
              <a:t>классификация</a:t>
            </a:r>
          </a:p>
          <a:p>
            <a:endParaRPr lang="ru-RU" sz="2800" dirty="0"/>
          </a:p>
          <a:p>
            <a:pPr>
              <a:buFont typeface="Arial"/>
              <a:buChar char="•"/>
            </a:pPr>
            <a:r>
              <a:rPr lang="ru-RU" sz="2000" i="1" dirty="0">
                <a:latin typeface="Times New Roman, serif"/>
              </a:rPr>
              <a:t>Игры-</a:t>
            </a:r>
            <a:r>
              <a:rPr lang="ru-RU" sz="2000" i="1" dirty="0" err="1">
                <a:latin typeface="Times New Roman, serif"/>
              </a:rPr>
              <a:t>сцеплялки</a:t>
            </a:r>
            <a:r>
              <a:rPr lang="ru-RU" sz="2000" dirty="0">
                <a:latin typeface="Times New Roman, serif"/>
              </a:rPr>
              <a:t> Игры, в которых присутствует специфическое построение, сохраняющееся на протяжении всего игрового процесса. </a:t>
            </a:r>
            <a:endParaRPr lang="ru-RU" sz="2000" dirty="0"/>
          </a:p>
          <a:p>
            <a:pPr>
              <a:buFont typeface="Arial"/>
              <a:buChar char="•"/>
            </a:pPr>
            <a:r>
              <a:rPr lang="ru-RU" sz="2000" i="1" dirty="0">
                <a:latin typeface="Times New Roman, serif"/>
              </a:rPr>
              <a:t>Игры на реакцию </a:t>
            </a:r>
            <a:endParaRPr lang="ru-RU" sz="2000" dirty="0"/>
          </a:p>
          <a:p>
            <a:pPr>
              <a:buFont typeface="Arial"/>
              <a:buChar char="•"/>
            </a:pPr>
            <a:r>
              <a:rPr lang="ru-RU" sz="2000" i="1" dirty="0">
                <a:latin typeface="Times New Roman, serif"/>
              </a:rPr>
              <a:t>Игры-перетягивания</a:t>
            </a:r>
            <a:r>
              <a:rPr lang="ru-RU" sz="2000" dirty="0">
                <a:latin typeface="Times New Roman, serif"/>
              </a:rPr>
              <a:t> Силовые игры, общей целью которых является необходимость перетянуть противника определенным образом. </a:t>
            </a:r>
            <a:endParaRPr lang="ru-RU" sz="2000" dirty="0"/>
          </a:p>
          <a:p>
            <a:pPr>
              <a:buFont typeface="Arial"/>
              <a:buChar char="•"/>
            </a:pPr>
            <a:r>
              <a:rPr lang="ru-RU" sz="2000" i="1" dirty="0">
                <a:latin typeface="Times New Roman, serif"/>
              </a:rPr>
              <a:t>Догонялки</a:t>
            </a:r>
            <a:r>
              <a:rPr lang="ru-RU" sz="2000" dirty="0">
                <a:latin typeface="Times New Roman, serif"/>
              </a:rPr>
              <a:t> Всевозможные игры с общей игровой механикой – водящему (или водящим) необходимо осалить (коснуться) убегающих игроков и игры эстафеты.</a:t>
            </a:r>
            <a:endParaRPr lang="ru-RU" sz="2000" dirty="0"/>
          </a:p>
          <a:p>
            <a:pPr>
              <a:buFont typeface="Arial"/>
              <a:buChar char="•"/>
            </a:pPr>
            <a:r>
              <a:rPr lang="ru-RU" sz="2000" i="1" dirty="0">
                <a:latin typeface="Times New Roman, serif"/>
              </a:rPr>
              <a:t>Поисковые игры</a:t>
            </a:r>
            <a:r>
              <a:rPr lang="ru-RU" sz="2000" dirty="0">
                <a:latin typeface="Times New Roman, serif"/>
              </a:rPr>
              <a:t>. Игры, игровой процесс которых построен на поиске участников или предметов. </a:t>
            </a:r>
            <a:endParaRPr lang="ru-RU" sz="2000" dirty="0"/>
          </a:p>
          <a:p>
            <a:pPr>
              <a:buFont typeface="Arial"/>
              <a:buChar char="•"/>
            </a:pPr>
            <a:r>
              <a:rPr lang="ru-RU" sz="2000" i="1" dirty="0">
                <a:latin typeface="Times New Roman, serif"/>
              </a:rPr>
              <a:t>Спортивные игры</a:t>
            </a:r>
            <a:r>
              <a:rPr lang="ru-RU" sz="2000" dirty="0">
                <a:latin typeface="Times New Roman, serif"/>
              </a:rPr>
              <a:t>. Игры по мотивам популярных игровых видов спорта: футбола, хоккея и т.д. </a:t>
            </a:r>
            <a:endParaRPr lang="ru-RU" sz="2000" dirty="0"/>
          </a:p>
          <a:p>
            <a:pPr>
              <a:buFont typeface="Arial"/>
              <a:buChar char="•"/>
            </a:pPr>
            <a:r>
              <a:rPr lang="ru-RU" sz="2000" i="1" dirty="0">
                <a:latin typeface="Times New Roman, serif"/>
              </a:rPr>
              <a:t>Игры на меткость</a:t>
            </a:r>
            <a:r>
              <a:rPr lang="ru-RU" sz="2000" dirty="0">
                <a:latin typeface="Times New Roman, serif"/>
              </a:rPr>
              <a:t> Различные варианты "</a:t>
            </a:r>
            <a:r>
              <a:rPr lang="ru-RU" sz="2000" dirty="0" err="1">
                <a:latin typeface="Times New Roman, serif"/>
              </a:rPr>
              <a:t>войнушки</a:t>
            </a:r>
            <a:r>
              <a:rPr lang="ru-RU" sz="2000" dirty="0">
                <a:latin typeface="Times New Roman, serif"/>
              </a:rPr>
              <a:t>" и стрельбы по мишеням.</a:t>
            </a:r>
            <a:endParaRPr lang="ru-RU" sz="2000" dirty="0"/>
          </a:p>
          <a:p>
            <a:pPr>
              <a:buFont typeface="Arial"/>
              <a:buChar char="•"/>
            </a:pPr>
            <a:r>
              <a:rPr lang="ru-RU" sz="2000" i="1" dirty="0">
                <a:latin typeface="Times New Roman, serif"/>
              </a:rPr>
              <a:t>Игры на воде 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1082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17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736" y="476672"/>
            <a:ext cx="7010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Методика проведения подвижных игр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844824"/>
            <a:ext cx="88569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2400" dirty="0" smtClean="0"/>
              <a:t>Содержание игр должно соответствовать уровню развития и подготовленности играющих, быть доступным и интересным для них.</a:t>
            </a:r>
          </a:p>
          <a:p>
            <a:pPr indent="354013"/>
            <a:r>
              <a:rPr lang="ru-RU" sz="2400" dirty="0" smtClean="0"/>
              <a:t>Игры </a:t>
            </a:r>
            <a:r>
              <a:rPr lang="ru-RU" sz="2400" dirty="0"/>
              <a:t>отбираются в соответствии с задачами воспитания, возрастными особенностями детей, их состоянием здоровья, подготовленностью. Принимается во внимание также место игры в режиме дня, время года, метеоролого-климатические и другие условия. Нужно учитывать и степень организованности детей, их дисциплинированность: если они недостаточно организованы, то сначала надо подобрать игру небольшой подвижности и проводить ее в кругу.</a:t>
            </a:r>
          </a:p>
        </p:txBody>
      </p:sp>
    </p:spTree>
    <p:extLst>
      <p:ext uri="{BB962C8B-B14F-4D97-AF65-F5344CB8AC3E}">
        <p14:creationId xmlns:p14="http://schemas.microsoft.com/office/powerpoint/2010/main" val="341431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80757653"/>
              </p:ext>
            </p:extLst>
          </p:nvPr>
        </p:nvGraphicFramePr>
        <p:xfrm>
          <a:off x="179513" y="1556792"/>
          <a:ext cx="849694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39752" y="260648"/>
            <a:ext cx="576064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ebuchet MS" pitchFamily="34" charset="0"/>
              </a:rPr>
              <a:t>Актуальность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548680"/>
            <a:ext cx="66775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Особенности </a:t>
            </a:r>
            <a:r>
              <a:rPr lang="ru-RU" sz="2400" b="1" dirty="0" smtClean="0"/>
              <a:t>проведения подвижных игр </a:t>
            </a:r>
          </a:p>
          <a:p>
            <a:r>
              <a:rPr lang="ru-RU" sz="2400" b="1" dirty="0" smtClean="0"/>
              <a:t>в  </a:t>
            </a:r>
            <a:r>
              <a:rPr lang="ru-RU" sz="2400" b="1" dirty="0"/>
              <a:t>младших </a:t>
            </a:r>
            <a:r>
              <a:rPr lang="ru-RU" sz="2400" b="1" dirty="0" smtClean="0"/>
              <a:t>группах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988840"/>
            <a:ext cx="87129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2913"/>
            <a:r>
              <a:rPr lang="ru-RU" sz="2400" dirty="0"/>
              <a:t>Детей 2-х – 3-х лет в п\и привлекает главным </a:t>
            </a:r>
            <a:r>
              <a:rPr lang="ru-RU" sz="2400" dirty="0" smtClean="0"/>
              <a:t>образом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сам процесс действия: им  интересно бежать, догонять, бросать, искать; </a:t>
            </a:r>
            <a:r>
              <a:rPr lang="ru-RU" sz="2400" dirty="0" smtClean="0"/>
              <a:t>результат этих действий для них не имеет значения.</a:t>
            </a:r>
          </a:p>
          <a:p>
            <a:pPr indent="354013"/>
            <a:r>
              <a:rPr lang="ru-RU" sz="2400" dirty="0" smtClean="0"/>
              <a:t> </a:t>
            </a:r>
            <a:r>
              <a:rPr lang="ru-RU" sz="2400" dirty="0"/>
              <a:t>Поэтому для малышей рекомендуются совсем простые игры, </a:t>
            </a:r>
            <a:r>
              <a:rPr lang="ru-RU" sz="2400" dirty="0" smtClean="0"/>
              <a:t>построенные </a:t>
            </a:r>
            <a:r>
              <a:rPr lang="ru-RU" sz="2400" dirty="0"/>
              <a:t>в большинстве случаев на одном действии, причем это действие воспитатель </a:t>
            </a:r>
            <a:r>
              <a:rPr lang="ru-RU" sz="2400" dirty="0" smtClean="0"/>
              <a:t>тут </a:t>
            </a:r>
            <a:r>
              <a:rPr lang="ru-RU" sz="2400" dirty="0"/>
              <a:t>же и подсказывает детям</a:t>
            </a:r>
            <a:r>
              <a:rPr lang="ru-RU" sz="2400" dirty="0" smtClean="0"/>
              <a:t>. </a:t>
            </a:r>
          </a:p>
          <a:p>
            <a:pPr indent="354013"/>
            <a:r>
              <a:rPr lang="ru-RU" sz="2400" dirty="0"/>
              <a:t>В играх с текстом воспитатель не только произносит его, но тут же сам </a:t>
            </a:r>
            <a:r>
              <a:rPr lang="ru-RU" sz="2400" dirty="0" smtClean="0"/>
              <a:t>проделывает </a:t>
            </a:r>
            <a:r>
              <a:rPr lang="ru-RU" sz="2400" dirty="0"/>
              <a:t>соответствующие движения, а дети подражают ему («Зайка»)</a:t>
            </a:r>
          </a:p>
          <a:p>
            <a:endParaRPr lang="ru-RU" sz="2400" dirty="0"/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1314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250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7975">
            <a:off x="100863" y="1338046"/>
            <a:ext cx="4328238" cy="3246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5163">
            <a:off x="4599052" y="3287486"/>
            <a:ext cx="4236865" cy="3177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4763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548680"/>
            <a:ext cx="7419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Особенности проведения </a:t>
            </a:r>
            <a:r>
              <a:rPr lang="ru-RU" sz="2400" b="1" dirty="0" smtClean="0"/>
              <a:t>подвижных игр </a:t>
            </a:r>
          </a:p>
          <a:p>
            <a:r>
              <a:rPr lang="ru-RU" sz="2400" b="1" dirty="0" smtClean="0"/>
              <a:t>в старших </a:t>
            </a:r>
            <a:r>
              <a:rPr lang="ru-RU" sz="2400" b="1" dirty="0"/>
              <a:t>группах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2276872"/>
            <a:ext cx="88799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dirty="0"/>
              <a:t>В играх, рекомендуемых для детей средней и старшей групп, </a:t>
            </a:r>
            <a:r>
              <a:rPr lang="ru-RU" dirty="0" smtClean="0"/>
              <a:t>увеличивается</a:t>
            </a:r>
          </a:p>
          <a:p>
            <a:r>
              <a:rPr lang="ru-RU" dirty="0" smtClean="0"/>
              <a:t> </a:t>
            </a:r>
            <a:r>
              <a:rPr lang="ru-RU" dirty="0"/>
              <a:t>расстояние для бега, метания, высота для прыжков и лазания. В 4-5 лет </a:t>
            </a:r>
            <a:r>
              <a:rPr lang="ru-RU" dirty="0" smtClean="0"/>
              <a:t>детей</a:t>
            </a:r>
          </a:p>
          <a:p>
            <a:r>
              <a:rPr lang="ru-RU" dirty="0" smtClean="0"/>
              <a:t> </a:t>
            </a:r>
            <a:r>
              <a:rPr lang="ru-RU" dirty="0"/>
              <a:t>уже интересует результат произведенных действий, затраченных усилий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Они стремятся обязательно убежать от ловящего, влезть повыше, прыгнуть </a:t>
            </a:r>
            <a:r>
              <a:rPr lang="ru-RU" dirty="0" smtClean="0"/>
              <a:t>дальше.</a:t>
            </a:r>
          </a:p>
          <a:p>
            <a:pPr indent="354013"/>
            <a:r>
              <a:rPr lang="ru-RU" dirty="0"/>
              <a:t>В данных группах воспитатель вначале рассказывает детям, как играть, кто что должен делать, затем распределяются роли. При этом он учитывает степень активности детей, умение быстро бегать, лазать.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5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3" y="1988840"/>
            <a:ext cx="885698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2913"/>
            <a:r>
              <a:rPr lang="ru-RU" dirty="0"/>
              <a:t>В процессе игры воспитатель отмечает успехи детей, обращает на </a:t>
            </a:r>
            <a:r>
              <a:rPr lang="ru-RU" dirty="0" smtClean="0"/>
              <a:t>них</a:t>
            </a:r>
          </a:p>
          <a:p>
            <a:r>
              <a:rPr lang="ru-RU" dirty="0" smtClean="0"/>
              <a:t> </a:t>
            </a:r>
            <a:r>
              <a:rPr lang="ru-RU" dirty="0"/>
              <a:t>внимание товарищей, вселяет в ребенка чувство уверенности: «Вот какой </a:t>
            </a:r>
            <a:endParaRPr lang="ru-RU" dirty="0" smtClean="0"/>
          </a:p>
          <a:p>
            <a:r>
              <a:rPr lang="ru-RU" dirty="0" smtClean="0"/>
              <a:t>ловкий </a:t>
            </a:r>
            <a:r>
              <a:rPr lang="ru-RU" dirty="0"/>
              <a:t>был медведь, многих ребят поймал</a:t>
            </a:r>
            <a:r>
              <a:rPr lang="ru-RU" dirty="0" smtClean="0"/>
              <a:t>!» В </a:t>
            </a:r>
            <a:r>
              <a:rPr lang="ru-RU" dirty="0"/>
              <a:t>процессе повседневной </a:t>
            </a:r>
            <a:r>
              <a:rPr lang="ru-RU" dirty="0" smtClean="0"/>
              <a:t>работы</a:t>
            </a:r>
          </a:p>
          <a:p>
            <a:r>
              <a:rPr lang="ru-RU" dirty="0" smtClean="0"/>
              <a:t> </a:t>
            </a:r>
            <a:r>
              <a:rPr lang="ru-RU" dirty="0"/>
              <a:t>воспитатель добивается того, чтобы все дети умели выполнять разные роли в п\и</a:t>
            </a:r>
            <a:r>
              <a:rPr lang="ru-RU" dirty="0" smtClean="0"/>
              <a:t>.</a:t>
            </a:r>
          </a:p>
          <a:p>
            <a:pPr indent="442913"/>
            <a:r>
              <a:rPr lang="ru-RU" dirty="0"/>
              <a:t>В старших группах дети должны знать много считалок. Считалка дает возможность всем детям побывать в разных ролях и исключает проявления несправедливости и др. отрицательных моментов.</a:t>
            </a:r>
          </a:p>
          <a:p>
            <a:r>
              <a:rPr lang="ru-RU" dirty="0"/>
              <a:t>Помимо сюжетных игр, в этих группах используются игры, построенные на определенном задании: «Найди себе пару», «Найди свой цвет, «Пробеги тихо», «Школа мяча</a:t>
            </a:r>
            <a:r>
              <a:rPr lang="ru-RU" dirty="0" smtClean="0"/>
              <a:t>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86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60648"/>
            <a:ext cx="5040560" cy="3780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35" y="3016836"/>
            <a:ext cx="4713505" cy="3535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722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0031" y="1556792"/>
            <a:ext cx="41764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0225"/>
            <a:r>
              <a:rPr lang="ru-RU" dirty="0"/>
              <a:t>Часто, кончив играть в настольную или строительную игру, ребенок не знает</a:t>
            </a:r>
            <a:r>
              <a:rPr lang="ru-RU" dirty="0" smtClean="0"/>
              <a:t>,</a:t>
            </a:r>
          </a:p>
          <a:p>
            <a:r>
              <a:rPr lang="ru-RU" dirty="0" smtClean="0"/>
              <a:t>чем </a:t>
            </a:r>
            <a:r>
              <a:rPr lang="ru-RU" dirty="0"/>
              <a:t>ему заняться, начинает шалить, мешать другим. Вот тут и </a:t>
            </a:r>
            <a:r>
              <a:rPr lang="ru-RU" dirty="0" smtClean="0"/>
              <a:t>нужно  предложить </a:t>
            </a:r>
            <a:r>
              <a:rPr lang="ru-RU" dirty="0"/>
              <a:t>ему поиграть с мячом, покатать обруч, попрыгать через веревочку или вместе </a:t>
            </a:r>
            <a:r>
              <a:rPr lang="ru-RU" dirty="0" smtClean="0"/>
              <a:t>с </a:t>
            </a:r>
            <a:r>
              <a:rPr lang="ru-RU" dirty="0"/>
              <a:t>другими детьми поиграть в кегли или в «Гуси-лебеди» и т.п. В каждой группе </a:t>
            </a:r>
            <a:r>
              <a:rPr lang="ru-RU" dirty="0" smtClean="0"/>
              <a:t>должен </a:t>
            </a:r>
            <a:r>
              <a:rPr lang="ru-RU" dirty="0"/>
              <a:t>быть запас таких хорошо усвоенных любимых игр, в которые дети могут </a:t>
            </a:r>
            <a:r>
              <a:rPr lang="ru-RU" dirty="0" smtClean="0"/>
              <a:t>играть </a:t>
            </a:r>
            <a:r>
              <a:rPr lang="ru-RU" dirty="0"/>
              <a:t>в любое время и с воспитателем, и самостоятельно.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4464496" cy="405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1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23528" y="1143000"/>
            <a:ext cx="882047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ru-RU" altLang="ru-RU" sz="3600" dirty="0" smtClean="0">
              <a:solidFill>
                <a:srgbClr val="7030A0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36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1 </a:t>
            </a:r>
            <a:r>
              <a:rPr lang="ru-RU" altLang="ru-RU" sz="36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Сбор детей на игру</a:t>
            </a:r>
            <a:r>
              <a:rPr lang="ru-RU" altLang="ru-RU" sz="36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ru-RU" altLang="ru-RU" sz="18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8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Способы </a:t>
            </a:r>
            <a:r>
              <a:rPr lang="ru-RU" altLang="ru-RU" sz="1800" dirty="0">
                <a:latin typeface="Trebuchet MS" panose="020B0603020202020204" pitchFamily="34" charset="0"/>
                <a:cs typeface="Times New Roman" panose="02020603050405020304" pitchFamily="18" charset="0"/>
              </a:rPr>
              <a:t>сбора детей разные: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800" dirty="0">
                <a:latin typeface="Trebuchet MS" panose="020B0603020202020204" pitchFamily="34" charset="0"/>
                <a:cs typeface="Times New Roman" panose="02020603050405020304" pitchFamily="18" charset="0"/>
              </a:rPr>
              <a:t> 1 Позвонить в колокольчик, бубен.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800" dirty="0">
                <a:latin typeface="Trebuchet MS" panose="020B0603020202020204" pitchFamily="34" charset="0"/>
                <a:cs typeface="Times New Roman" panose="02020603050405020304" pitchFamily="18" charset="0"/>
              </a:rPr>
              <a:t> 2 Беседа о персонаже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800" dirty="0">
                <a:latin typeface="Trebuchet MS" panose="020B0603020202020204" pitchFamily="34" charset="0"/>
                <a:cs typeface="Times New Roman" panose="02020603050405020304" pitchFamily="18" charset="0"/>
              </a:rPr>
              <a:t> 3 Чтение художественной литературы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800" dirty="0">
                <a:latin typeface="Trebuchet MS" panose="020B0603020202020204" pitchFamily="34" charset="0"/>
                <a:cs typeface="Times New Roman" panose="02020603050405020304" pitchFamily="18" charset="0"/>
              </a:rPr>
              <a:t> 4 </a:t>
            </a:r>
            <a:r>
              <a:rPr lang="ru-RU" altLang="ru-RU" sz="1800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Вопрос,загадка</a:t>
            </a:r>
            <a:r>
              <a:rPr lang="ru-RU" altLang="ru-RU" sz="1800" dirty="0">
                <a:latin typeface="Trebuchet MS" panose="020B0603020202020204" pitchFamily="34" charset="0"/>
                <a:cs typeface="Times New Roman" panose="02020603050405020304" pitchFamily="18" charset="0"/>
              </a:rPr>
              <a:t> к детям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1800" dirty="0">
                <a:latin typeface="Trebuchet MS" panose="020B0603020202020204" pitchFamily="34" charset="0"/>
                <a:cs typeface="Times New Roman" panose="02020603050405020304" pitchFamily="18" charset="0"/>
              </a:rPr>
              <a:t> 5 Дети –активисты могут собрать всех детей на игру</a:t>
            </a:r>
            <a:r>
              <a:rPr lang="ru-RU" altLang="ru-RU" sz="18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ru-RU" altLang="ru-RU" sz="18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ru-RU" altLang="ru-RU" sz="18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36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2</a:t>
            </a:r>
            <a:r>
              <a:rPr lang="ru-RU" altLang="ru-RU" sz="18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3600" b="1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Создание </a:t>
            </a:r>
            <a:r>
              <a:rPr lang="ru-RU" altLang="ru-RU" sz="36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интереса к игре </a:t>
            </a:r>
            <a:r>
              <a:rPr lang="ru-RU" altLang="ru-RU" sz="1800" dirty="0">
                <a:latin typeface="Trebuchet MS" panose="020B0603020202020204" pitchFamily="34" charset="0"/>
                <a:cs typeface="Times New Roman" panose="02020603050405020304" pitchFamily="18" charset="0"/>
              </a:rPr>
              <a:t>( изготовление атрибутов детьми, рассматривание иллюстраций, проведение наблюдений, чтение художественной </a:t>
            </a:r>
            <a:r>
              <a:rPr lang="ru-RU" altLang="ru-RU" sz="18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литературы)</a:t>
            </a:r>
            <a:endParaRPr lang="ru-RU" altLang="ru-RU" sz="18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ru-RU" altLang="ru-RU" sz="1800" b="1" dirty="0">
              <a:solidFill>
                <a:srgbClr val="7030A0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5696" y="404664"/>
            <a:ext cx="7851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Алгоритм проведения подвижной игры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4511635"/>
            <a:ext cx="8496944" cy="1237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b="1" dirty="0" smtClean="0"/>
              <a:t>3. </a:t>
            </a:r>
            <a:r>
              <a:rPr lang="ru-RU" sz="2800" b="1" dirty="0"/>
              <a:t>Организация играющих. Объяснение игры.</a:t>
            </a:r>
          </a:p>
          <a:p>
            <a:endParaRPr lang="ru-RU" sz="2800" dirty="0"/>
          </a:p>
          <a:p>
            <a:r>
              <a:rPr lang="ru-RU" sz="2800" dirty="0"/>
              <a:t> Если игра новая, то </a:t>
            </a:r>
            <a:r>
              <a:rPr lang="ru-RU" sz="2800" dirty="0" smtClean="0"/>
              <a:t>должна быть </a:t>
            </a:r>
            <a:r>
              <a:rPr lang="ru-RU" sz="2800" dirty="0"/>
              <a:t>следующая последовательность </a:t>
            </a:r>
            <a:r>
              <a:rPr lang="ru-RU" sz="2800" dirty="0" smtClean="0"/>
              <a:t>:</a:t>
            </a:r>
            <a:endParaRPr lang="ru-RU" sz="2800" dirty="0"/>
          </a:p>
          <a:p>
            <a:r>
              <a:rPr lang="ru-RU" sz="2800" dirty="0"/>
              <a:t> 1Воспитатель называет игру.</a:t>
            </a:r>
          </a:p>
          <a:p>
            <a:r>
              <a:rPr lang="ru-RU" sz="2800" dirty="0"/>
              <a:t> 2 Называет действующих лиц.</a:t>
            </a:r>
          </a:p>
          <a:p>
            <a:r>
              <a:rPr lang="ru-RU" sz="2800" dirty="0"/>
              <a:t> 3 Говорит ,кто, где будет жить или находиться во время игры, как будет действовать и почему ( т к успешность игры зависит то того</a:t>
            </a:r>
            <a:r>
              <a:rPr lang="ru-RU" sz="2800" dirty="0" smtClean="0"/>
              <a:t>, как </a:t>
            </a:r>
            <a:r>
              <a:rPr lang="ru-RU" sz="2800" dirty="0"/>
              <a:t>дети поймут правила игры ).</a:t>
            </a:r>
          </a:p>
          <a:p>
            <a:r>
              <a:rPr lang="ru-RU" sz="2800" dirty="0"/>
              <a:t> Необходимо уточнить, правильно ли понял свою роль водящий.</a:t>
            </a:r>
          </a:p>
          <a:p>
            <a:endParaRPr lang="ru-RU" sz="2800" dirty="0"/>
          </a:p>
          <a:p>
            <a:r>
              <a:rPr lang="ru-RU" sz="2800" dirty="0"/>
              <a:t> 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2434143"/>
            <a:ext cx="8712968" cy="85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800" b="1" dirty="0" smtClean="0"/>
              <a:t>4 </a:t>
            </a:r>
            <a:r>
              <a:rPr lang="ru-RU" sz="2800" b="1" dirty="0"/>
              <a:t>Проведение игры и руководство ею.</a:t>
            </a:r>
          </a:p>
          <a:p>
            <a:endParaRPr lang="ru-RU" dirty="0"/>
          </a:p>
          <a:p>
            <a:pPr indent="442913"/>
            <a:r>
              <a:rPr lang="ru-RU" dirty="0"/>
              <a:t> В процессе игры воспитатель следит за действиями играющих, при необходимости делает замечание нарушившим правила. Ни в коем случае нельзя в подвижной игре злоупотреблять указаниями и требованиями в отношении точности и правильности движения – это снижает активность ее участников, эмоциональность игры. Необходимо дать детям наиграться, набегаться, ощутить привлекательность взаимодействия в коллективе сверстников . Нежелательно прерывать игру, вмешиваться в ее развитие. </a:t>
            </a:r>
          </a:p>
          <a:p>
            <a:pPr indent="354013"/>
            <a:r>
              <a:rPr lang="ru-RU" dirty="0"/>
              <a:t> Воспитатель следит за физической нагрузкой , дыханием, самочувствием детей , особое внимание уделяет формированию дружеских </a:t>
            </a:r>
            <a:r>
              <a:rPr lang="ru-RU" dirty="0" smtClean="0"/>
              <a:t>взаимоотношений, предупреждает </a:t>
            </a:r>
            <a:r>
              <a:rPr lang="ru-RU" dirty="0"/>
              <a:t>проявления зазнайства, нечестности, агрессивности, способствует воспитанию правдивости , смелости, честности; успокаивает чрезмерно возбудимых, подбадривает малоподвижных.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722313">
              <a:buNone/>
            </a:pPr>
            <a:r>
              <a:rPr lang="ru-RU" sz="2800" i="1" dirty="0"/>
              <a:t>Одним из эффективных средств повышения двигательной активности детей дошкольного возраста являются подвижные игры</a:t>
            </a:r>
            <a:r>
              <a:rPr lang="ru-RU" sz="2800" dirty="0"/>
              <a:t>. </a:t>
            </a:r>
            <a:r>
              <a:rPr lang="ru-RU" sz="2800" b="1" dirty="0"/>
              <a:t>Подвижная игра</a:t>
            </a:r>
            <a:r>
              <a:rPr lang="ru-RU" sz="2800" dirty="0"/>
              <a:t> – сложная эмоциональная деятельность детей, направленная на решение двигательных задач, основанных на движении и наличии правил. Исходя из этого, цель работы ДОУ – привить детям интерес и любовь к подвижным играм, чтобы закрепить двигательные навыки и укрепить здоровье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4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582341"/>
            <a:ext cx="842493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5 Этап подведения итога.</a:t>
            </a:r>
          </a:p>
          <a:p>
            <a:endParaRPr lang="ru-RU" dirty="0"/>
          </a:p>
          <a:p>
            <a:pPr indent="354013"/>
            <a:r>
              <a:rPr lang="ru-RU" sz="3200" dirty="0"/>
              <a:t>Детей интересует не только процесс игры, но и ее результат. Им хочется знать, кто прыгнул дальше всех, кто поймал больше зайцев и т д .</a:t>
            </a:r>
          </a:p>
          <a:p>
            <a:pPr indent="354013"/>
            <a:r>
              <a:rPr lang="ru-RU" sz="3200" dirty="0"/>
              <a:t> </a:t>
            </a:r>
            <a:r>
              <a:rPr lang="ru-RU" sz="3200" dirty="0" smtClean="0"/>
              <a:t>В итоге </a:t>
            </a:r>
            <a:r>
              <a:rPr lang="ru-RU" sz="3200" dirty="0"/>
              <a:t>игры воспитатель вместе с детьми отмечает успехи , что выполнено хорошо, какие были нарушения, как дети выполняли правила, движения и т д.</a:t>
            </a:r>
          </a:p>
          <a:p>
            <a:pPr indent="354013"/>
            <a:r>
              <a:rPr lang="ru-RU" dirty="0"/>
              <a:t> 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401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96952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88640"/>
            <a:ext cx="4824536" cy="3618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15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24744"/>
            <a:ext cx="903649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endParaRPr lang="ru-RU" dirty="0" smtClean="0"/>
          </a:p>
          <a:p>
            <a:pPr indent="354013"/>
            <a:r>
              <a:rPr lang="ru-RU" sz="1600" b="1" i="1" dirty="0" smtClean="0"/>
              <a:t>Подвижные </a:t>
            </a:r>
            <a:r>
              <a:rPr lang="ru-RU" sz="1600" b="1" i="1" dirty="0"/>
              <a:t>игры в детском саду </a:t>
            </a:r>
            <a:r>
              <a:rPr lang="ru-RU" sz="1600" dirty="0"/>
              <a:t>– важнейший элемент воспитания и развития ребенка. В игре ребенок активно и творчески осваивает правила и нормы поведения людей, их взаимоотношения, познает окружающий мир. Педагог, организуя подвижную игру, воздействует на коллектив детей и через коллектив на каждого ребенка. Становясь участником, ребенок сталкивается с необходимостью подчиняться правилам, согласовывать свои действия с другими детьми. Игра помогает преодолеть робость, застенчивость, подчинение правилам воспитывает у детей организованность, умение управлять своими движениями</a:t>
            </a:r>
            <a:r>
              <a:rPr lang="ru-RU" sz="1600" dirty="0" smtClean="0"/>
              <a:t>.</a:t>
            </a:r>
            <a:endParaRPr lang="ru-RU" sz="1600" dirty="0"/>
          </a:p>
          <a:p>
            <a:pPr indent="354013"/>
            <a:r>
              <a:rPr lang="ru-RU" sz="1600" dirty="0"/>
              <a:t>Подвижные игры создают дополнительную возможность общения педагога с детьми. Педагог рассказывает, объясняет им содержание игр, их правила. Дети запоминают новые слова, следовательно, обогащается словарный запас</a:t>
            </a:r>
            <a:r>
              <a:rPr lang="ru-RU" sz="1600" dirty="0" smtClean="0"/>
              <a:t>.</a:t>
            </a:r>
            <a:endParaRPr lang="ru-RU" sz="1600" dirty="0"/>
          </a:p>
          <a:p>
            <a:pPr indent="354013"/>
            <a:r>
              <a:rPr lang="ru-RU" sz="1600" dirty="0"/>
              <a:t>Именно игры формируют характер, развивают умственные способности, восприятие, мышление, внимание, пространственные и временные представления. Интенсивная работа большого количества мышц при выполнении игровых упражнений способствует улучшению функций сердечно-сосудистой и дыхательной систем, укрепляется опорно-двигательный аппарат, регулируется деятельность нервной системы и ряда других физиологических процессов. Игра доставляет ребенку истинную радость, которая глубоко проникает в его душу</a:t>
            </a:r>
            <a:r>
              <a:rPr lang="ru-RU" sz="1600" dirty="0" smtClean="0"/>
              <a:t>.</a:t>
            </a:r>
            <a:endParaRPr lang="ru-RU" sz="1600" dirty="0"/>
          </a:p>
          <a:p>
            <a:pPr indent="442913"/>
            <a:r>
              <a:rPr lang="ru-RU" sz="1600" dirty="0"/>
              <a:t>Таким образом, грамотная организация педагогом подвижных игр в ДОО помогает снизить заболеваемость детей, повысить их физическую подготовку, психологическое состояние.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3768" y="620688"/>
            <a:ext cx="403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       Заключение: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0671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763713" y="404813"/>
            <a:ext cx="5040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137CBD"/>
                </a:solidFill>
                <a:latin typeface="Trebuchet MS" panose="020B0603020202020204" pitchFamily="34" charset="0"/>
              </a:rPr>
              <a:t>Литература</a:t>
            </a:r>
          </a:p>
        </p:txBody>
      </p:sp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467544" y="1341438"/>
            <a:ext cx="835292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1.Алямовская В.Г. «Как воспитать здорового ребенка»; 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2.Кудрявцев В.Т., Егоров Б.Б. «Развивающая педагогика оздоровления»;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3.Фролов В.Г. Физкультурные занятия, игры и упражнения на прогулке. М.:  Просвещение, 1986.- 159 с.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4.Экспресс-анализ и оценка детской деятельности (Методические основы) Под редакцией О.А. Сафоновой.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492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1258888" y="1574800"/>
            <a:ext cx="8135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7030A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198"/>
            <a:ext cx="8291264" cy="4565106"/>
          </a:xfrm>
          <a:ln>
            <a:solidFill>
              <a:schemeClr val="accent1"/>
            </a:solidFill>
          </a:ln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Расширение двигательного опыта и обогащение его новыми , более сложными движениями ;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Совершенствование двигательных навыков и их использование в изменяющихся игровых ситуациях ;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Развитие креативных возможностей и физических качеств;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Воспитание самостоятельности и активности;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Приобщение к элементарным нормам и правилам взаимоотношений со сверстниками и взрослыми;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Развитие двигательной активности.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подвижных игр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ru-RU" sz="40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ru-RU" sz="4000" dirty="0" smtClean="0"/>
              <a:t>по сложности;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000" dirty="0" smtClean="0"/>
              <a:t>  двигательному содержанию;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000" dirty="0" smtClean="0"/>
              <a:t>  степени </a:t>
            </a:r>
            <a:r>
              <a:rPr lang="ru-RU" sz="4000" dirty="0"/>
              <a:t>физической </a:t>
            </a:r>
            <a:r>
              <a:rPr lang="ru-RU" sz="4000" dirty="0" smtClean="0"/>
              <a:t>нагрузки;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4000" dirty="0" smtClean="0"/>
              <a:t>  по </a:t>
            </a:r>
            <a:r>
              <a:rPr lang="ru-RU" sz="4000" dirty="0"/>
              <a:t>преимущественному формированию физических качеств</a:t>
            </a:r>
            <a:r>
              <a:rPr lang="ru-RU" sz="40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4000" dirty="0"/>
          </a:p>
          <a:p>
            <a:pPr marL="285750" indent="-285750">
              <a:buFont typeface="Arial" pitchFamily="34" charset="0"/>
              <a:buChar char="•"/>
            </a:pPr>
            <a:endParaRPr lang="ru-RU" sz="4000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-133945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200" b="1" dirty="0" smtClean="0">
              <a:solidFill>
                <a:prstClr val="black"/>
              </a:solidFill>
            </a:endParaRPr>
          </a:p>
          <a:p>
            <a:pPr lvl="0"/>
            <a:r>
              <a:rPr lang="ru-RU" sz="3200" b="1" dirty="0" smtClean="0">
                <a:solidFill>
                  <a:prstClr val="black"/>
                </a:solidFill>
              </a:rPr>
              <a:t>Классификация </a:t>
            </a:r>
            <a:r>
              <a:rPr lang="ru-RU" sz="3200" b="1" dirty="0">
                <a:solidFill>
                  <a:prstClr val="black"/>
                </a:solidFill>
              </a:rPr>
              <a:t>подвижных игр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2157144"/>
            <a:ext cx="849694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pPr algn="ctr"/>
            <a:r>
              <a:rPr lang="ru-RU" b="1" i="1" dirty="0" smtClean="0"/>
              <a:t>                      </a:t>
            </a:r>
            <a:r>
              <a:rPr lang="ru-RU" sz="2800" b="1" i="1" dirty="0" smtClean="0"/>
              <a:t>Классификация </a:t>
            </a:r>
            <a:r>
              <a:rPr lang="ru-RU" sz="2800" b="1" i="1" dirty="0"/>
              <a:t>подвижных игр </a:t>
            </a:r>
            <a:r>
              <a:rPr lang="ru-RU" sz="2800" b="1" i="1" dirty="0" smtClean="0"/>
              <a:t>по                сложности</a:t>
            </a:r>
          </a:p>
          <a:p>
            <a:endParaRPr lang="ru-RU" b="1" i="1" dirty="0"/>
          </a:p>
          <a:p>
            <a:endParaRPr lang="ru-RU" b="1" i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/>
              <a:t>Элементарные игры</a:t>
            </a:r>
            <a:endParaRPr lang="ru-RU" sz="32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   Сложные игры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4662">
            <a:off x="683568" y="3284984"/>
            <a:ext cx="3611893" cy="270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766">
            <a:off x="4978263" y="3333164"/>
            <a:ext cx="3728835" cy="2796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025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-1603147"/>
            <a:ext cx="8928992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dirty="0" smtClean="0"/>
              <a:t>               К </a:t>
            </a:r>
            <a:r>
              <a:rPr lang="ru-RU" sz="3200" b="1" i="1" dirty="0"/>
              <a:t>элементарным играм</a:t>
            </a:r>
            <a:r>
              <a:rPr lang="ru-RU" sz="3200" dirty="0"/>
              <a:t> относятся: </a:t>
            </a:r>
          </a:p>
          <a:p>
            <a:endParaRPr lang="ru-RU" sz="3200" dirty="0" smtClean="0"/>
          </a:p>
          <a:p>
            <a:endParaRPr lang="ru-RU" sz="3200" dirty="0"/>
          </a:p>
          <a:p>
            <a:pPr marL="93663" indent="436563">
              <a:buFont typeface="Arial" pitchFamily="34" charset="0"/>
              <a:buChar char="•"/>
            </a:pPr>
            <a:r>
              <a:rPr lang="ru-RU" b="1" i="1" dirty="0" smtClean="0"/>
              <a:t>Сюжетные </a:t>
            </a:r>
            <a:r>
              <a:rPr lang="ru-RU" b="1" i="1" dirty="0"/>
              <a:t>игры</a:t>
            </a:r>
            <a:r>
              <a:rPr lang="ru-RU" b="1" dirty="0"/>
              <a:t> </a:t>
            </a:r>
            <a:r>
              <a:rPr lang="ru-RU" dirty="0"/>
              <a:t>имеют готовый сюжет и твердо, зафиксированные правила, игровые действия связаны с развитием сюжета и с ролью, которую выполняет ребенок. Это игры преимущественно коллективные (небольшими группами и всей группой). Игры-забавы, хороводные, народные, игры-аттракционы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Например: «Кот и мыши», «Наседка и цыплята», «Гуси-лебеди», «Охотники и волки»</a:t>
            </a:r>
          </a:p>
          <a:p>
            <a:endParaRPr lang="ru-RU" dirty="0"/>
          </a:p>
          <a:p>
            <a:pPr marL="4763" indent="436563">
              <a:buFont typeface="Arial" pitchFamily="34" charset="0"/>
              <a:buChar char="•"/>
            </a:pPr>
            <a:r>
              <a:rPr lang="ru-RU" b="1" i="1" dirty="0"/>
              <a:t>Бессюжетные</a:t>
            </a:r>
            <a:r>
              <a:rPr lang="ru-RU" i="1" dirty="0"/>
              <a:t> </a:t>
            </a:r>
            <a:r>
              <a:rPr lang="ru-RU" dirty="0"/>
              <a:t>игры содержат интересные для детей двигательные игровые задания, ведущие к достижению понятной им цели. Это игры типа перебежек, </a:t>
            </a:r>
            <a:r>
              <a:rPr lang="ru-RU" dirty="0" err="1"/>
              <a:t>ловишек</a:t>
            </a:r>
            <a:r>
              <a:rPr lang="ru-RU" dirty="0"/>
              <a:t> (не имеют сюжета, образов, но имеют правила, роль, игровые действия); игры с элементами соревнования (индивидуального и группового); несложные игры-эстафеты (проводятся с разделением на команды; ребенок стремится выполнить задание, чтобы улучшить результат команды) и т.д. </a:t>
            </a:r>
            <a:endParaRPr lang="ru-RU" dirty="0" smtClean="0"/>
          </a:p>
          <a:p>
            <a:pPr marL="4763"/>
            <a:r>
              <a:rPr lang="ru-RU" dirty="0" smtClean="0"/>
              <a:t>      Например: «Кто скорее добежит до флажка», «Чье звено скорее соберется», «Кто скорее передаст мяч».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674674"/>
            <a:ext cx="8468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0225"/>
            <a:r>
              <a:rPr lang="ru-RU" sz="2800" dirty="0">
                <a:solidFill>
                  <a:prstClr val="black"/>
                </a:solidFill>
              </a:rPr>
              <a:t>С</a:t>
            </a:r>
            <a:r>
              <a:rPr lang="ru-RU" sz="2800" dirty="0" smtClean="0">
                <a:solidFill>
                  <a:prstClr val="black"/>
                </a:solidFill>
              </a:rPr>
              <a:t>портивные </a:t>
            </a:r>
            <a:r>
              <a:rPr lang="ru-RU" sz="2800" dirty="0">
                <a:solidFill>
                  <a:prstClr val="black"/>
                </a:solidFill>
              </a:rPr>
              <a:t>игры (городки, бадминтон, настольный теннис, баскетбол, волейбол, футбол, хоккей), которые требуют собранности, организованности, наблюдательности, овладения определенной техникой движений, быстроты двигательной реакции. В дошкольном возрасте используются элементы спортивных игр, и дети играют по упрощенным правилам.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3217" y="692696"/>
            <a:ext cx="8733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prstClr val="black"/>
                </a:solidFill>
              </a:rPr>
              <a:t>               К </a:t>
            </a:r>
            <a:r>
              <a:rPr lang="ru-RU" sz="3600" b="1" i="1" dirty="0">
                <a:solidFill>
                  <a:prstClr val="black"/>
                </a:solidFill>
              </a:rPr>
              <a:t>сложным играм</a:t>
            </a:r>
            <a:r>
              <a:rPr lang="ru-RU" sz="3600" b="1" dirty="0">
                <a:solidFill>
                  <a:prstClr val="black"/>
                </a:solidFill>
              </a:rPr>
              <a:t> </a:t>
            </a:r>
            <a:r>
              <a:rPr lang="ru-RU" sz="3600" dirty="0" smtClean="0">
                <a:solidFill>
                  <a:prstClr val="black"/>
                </a:solidFill>
              </a:rPr>
              <a:t>относятся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4820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Взаимодействие ДОУ с семьей</Template>
  <TotalTime>4343</TotalTime>
  <Words>1815</Words>
  <Application>Microsoft Office PowerPoint</Application>
  <PresentationFormat>Экран (4:3)</PresentationFormat>
  <Paragraphs>196</Paragraphs>
  <Slides>33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Calibri</vt:lpstr>
      <vt:lpstr>Times New Roman</vt:lpstr>
      <vt:lpstr>Times New Roman, serif</vt:lpstr>
      <vt:lpstr>Trebuchet MS</vt:lpstr>
      <vt:lpstr>Wingdings 2</vt:lpstr>
      <vt:lpstr>Презентация5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подвижных игр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 одного из разделов основной общеобразовательной программы «Познание» по теме:</dc:title>
  <dc:creator>Admin</dc:creator>
  <cp:lastModifiedBy>acer</cp:lastModifiedBy>
  <cp:revision>310</cp:revision>
  <dcterms:created xsi:type="dcterms:W3CDTF">2014-03-20T15:30:14Z</dcterms:created>
  <dcterms:modified xsi:type="dcterms:W3CDTF">2017-11-18T12:18:03Z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1444060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