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8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FAFA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raznoe/2021/02/19/konsultatsiya-dlya-pedagogov-dou-na-temu-stem-obrazovanie-detey" TargetMode="External"/><Relationship Id="rId2" Type="http://schemas.openxmlformats.org/officeDocument/2006/relationships/hyperlink" Target="https://kartinkin.net/16710-fon-dlja-prezentacii-po-tehnologi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iur.ru/jar/jar_ds3/DocLib2/STEM%20&#1086;&#1073;&#1088;&#1072;&#1079;&#1086;&#1074;&#1072;&#1085;&#1080;&#1077;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4296" y="2286000"/>
            <a:ext cx="5150224" cy="187660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Arial Black" pitchFamily="34" charset="0"/>
              </a:rPr>
              <a:t>Проект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 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  <a:latin typeface="Arial Black" pitchFamily="34" charset="0"/>
              </a:rPr>
              <a:t>«Внедрение STEAM – технологий в образовательный процесс ДОУ»</a:t>
            </a:r>
            <a:endParaRPr lang="ru-RU" sz="32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233" y="4929726"/>
            <a:ext cx="5150224" cy="48587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ГДО МАОУ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Горненская</a:t>
            </a:r>
            <a:r>
              <a:rPr lang="ru-RU" sz="2400" b="1" i="1" dirty="0" smtClean="0">
                <a:solidFill>
                  <a:srgbClr val="002060"/>
                </a:solidFill>
              </a:rPr>
              <a:t> СОШ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8046" y="2272936"/>
            <a:ext cx="4557304" cy="440218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Образовательный модуль позволяет организовать знакомство детей со свойствами воды, воздуха, объектов неживой и живой природы, оптическими явлениями.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 детей формируются представления об окружающем мире; происходит осознание единства всего живого в процессе наглядно-чувственного восприятия; формируется экологическое сознание.</a:t>
            </a:r>
            <a:endParaRPr lang="ru-RU" sz="2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81050" y="19780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96389" y="2130425"/>
            <a:ext cx="83237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0263" y="261257"/>
            <a:ext cx="842554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Образовательный модуль</a:t>
            </a: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40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«Экспериментирование с живой и неживой природой»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Тамара\Desktop\стем технологии\1620187201_54-phonoteka_org-p-fon-detskie-eksperimenti-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355" y="2299063"/>
            <a:ext cx="36576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36468"/>
            <a:ext cx="7886700" cy="99277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I этап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подготовительный: ноябрь 2021года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416629"/>
            <a:ext cx="4037479" cy="40514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Направления работы: </a:t>
            </a:r>
          </a:p>
          <a:p>
            <a:pPr algn="ctr"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Изучение литературы по данной теме.</a:t>
            </a: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Создание педагогически целесообразной                                                              развивающей среды.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61257"/>
            <a:ext cx="46057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Этапы проекта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Тамара\Desktop\стем технологии\1619757345_23-phonoteka_org-p-fon-dlya-prezentatsii-dopolnitelnoe-obrazo-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7041" y="2407024"/>
            <a:ext cx="5213320" cy="4072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7360" y="274319"/>
            <a:ext cx="500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Этапы проекта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27017" y="1149531"/>
            <a:ext cx="7824652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1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ea typeface="SimSun" pitchFamily="2" charset="-122"/>
                <a:cs typeface="Times New Roman" pitchFamily="18" charset="0"/>
              </a:rPr>
              <a:t>II этап 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48"/>
              </a:solidFill>
              <a:effectLst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1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ea typeface="SimSun" pitchFamily="2" charset="-122"/>
                <a:cs typeface="Times New Roman" pitchFamily="18" charset="0"/>
              </a:rPr>
              <a:t>Практический, основной: декабрь</a:t>
            </a:r>
            <a:r>
              <a:rPr kumimoji="0" lang="en-US" altLang="zh-CN" sz="2800" b="1" i="1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ea typeface="SimSun" pitchFamily="2" charset="-122"/>
                <a:cs typeface="Times New Roman" pitchFamily="18" charset="0"/>
              </a:rPr>
              <a:t> 2021</a:t>
            </a:r>
            <a:r>
              <a:rPr kumimoji="0" lang="ru-RU" altLang="zh-CN" sz="2800" b="1" i="1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ea typeface="SimSun" pitchFamily="2" charset="-122"/>
                <a:cs typeface="Times New Roman" pitchFamily="18" charset="0"/>
              </a:rPr>
              <a:t>-</a:t>
            </a:r>
            <a:endParaRPr kumimoji="0" lang="en-US" altLang="zh-CN" sz="2800" b="1" i="1" u="none" strike="noStrike" cap="none" normalizeH="0" baseline="0" dirty="0" smtClean="0">
              <a:ln>
                <a:noFill/>
              </a:ln>
              <a:solidFill>
                <a:srgbClr val="FF0048"/>
              </a:solidFill>
              <a:effectLst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1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ea typeface="SimSun" pitchFamily="2" charset="-122"/>
                <a:cs typeface="Times New Roman" pitchFamily="18" charset="0"/>
              </a:rPr>
              <a:t>апрель 2022 г.</a:t>
            </a: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48"/>
                </a:solidFill>
                <a:effectLst/>
                <a:cs typeface="Times New Roman" pitchFamily="18" charset="0"/>
              </a:rPr>
              <a:t> 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28650" y="2625634"/>
            <a:ext cx="7886700" cy="3997235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Педагоги - подбор, накопление и систематизация материалов для реализации задач образовательных модулей, материально-техническое обеспечение проекта.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Внедрение элементов STEM-технологии в работу с    дошкольниками.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Работа с родителями – </a:t>
            </a:r>
            <a:r>
              <a:rPr lang="ru-RU" sz="2200" b="1" dirty="0" smtClean="0">
                <a:solidFill>
                  <a:srgbClr val="7030A0"/>
                </a:solidFill>
              </a:rPr>
              <a:t>информационное сопровождение родителей воспитанников по применению STEM технологии. 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 Работа с детьми - повышение у детей образовательной мотивации, развитие творческих способностей, формирование исследовательских навыков, самореализация детей.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Формирование у детей навыков взаимодействия со сверстниками, проявления инициативы, толерантности, взаимопомощи.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28754" y="2442755"/>
            <a:ext cx="3786596" cy="420623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Производить обмен материалами из опыта работы по проекту через информационные ресурсы.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Анализ результатов работы по внедрению технологии в организацию образовательной деятельности.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9086" y="404948"/>
            <a:ext cx="75633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Этапы проекта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28650" y="1319350"/>
            <a:ext cx="7886700" cy="8752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III этап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аналитический:  май 2022 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Тамара\Desktop\стем технологии\st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06" y="3123819"/>
            <a:ext cx="4590234" cy="2519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245659"/>
            <a:ext cx="8123464" cy="435108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  Создание в ДОУ педагогически целесообразной, научно-творческой, развивающей среды.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Организация работы образовательных модулей STEM-технологии: «LEGO - конструирование», «Математическое развитие», «Экспериментирование с живой и неживой природой».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 Обеспечение максимально свободного эмоционального контакта детей друг с другом и педагогом, их взаимного доверия, эмоциональной раскованности, уверенности в себе.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00B050"/>
                </a:solidFill>
              </a:rPr>
              <a:t>Увеличение непосредственного участия родителей и детей в организации совместных мероприятий.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   Знакомство родителей воспитанников с информацией по STEM образованию.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8188" y="376518"/>
            <a:ext cx="76782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Ожидаемые результаты реализации проекта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976719"/>
            <a:ext cx="7886700" cy="207084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 Обогащение материально-технической базы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 Внедрение модулей «Робототехника», «</a:t>
            </a:r>
            <a:r>
              <a:rPr lang="ru-RU" sz="2400" b="1" dirty="0" err="1" smtClean="0">
                <a:solidFill>
                  <a:srgbClr val="7030A0"/>
                </a:solidFill>
              </a:rPr>
              <a:t>Мультстудии</a:t>
            </a:r>
            <a:r>
              <a:rPr lang="ru-RU" sz="2400" b="1" dirty="0" smtClean="0">
                <a:solidFill>
                  <a:srgbClr val="7030A0"/>
                </a:solidFill>
              </a:rPr>
              <a:t> «Я творю мир»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 Повышение профессиональной компетентности педагогов по направлению «</a:t>
            </a:r>
            <a:r>
              <a:rPr lang="en-US" sz="2400" b="1" dirty="0" smtClean="0">
                <a:solidFill>
                  <a:srgbClr val="7030A0"/>
                </a:solidFill>
              </a:rPr>
              <a:t>STEM </a:t>
            </a:r>
            <a:r>
              <a:rPr lang="ru-RU" sz="2400" b="1" dirty="0" smtClean="0">
                <a:solidFill>
                  <a:srgbClr val="7030A0"/>
                </a:solidFill>
              </a:rPr>
              <a:t>технологии»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0647" y="309283"/>
            <a:ext cx="84178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Возможности дальнейшего развития проекта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Тамара\Desktop\стем технологии\mutasyon-ne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7182" y="3879668"/>
            <a:ext cx="4929053" cy="2772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04949"/>
            <a:ext cx="7886700" cy="610035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Источники информации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hlinkClick r:id="rId2"/>
              </a:rPr>
              <a:t>Шаблон презентации- 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https://kartinkin.net/16710-fon-dlja-prezentacii-po-tehnologii.html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Картинки – поисковик </a:t>
            </a:r>
            <a:r>
              <a:rPr lang="ru-RU" u="sng" dirty="0" err="1" smtClean="0">
                <a:solidFill>
                  <a:srgbClr val="0070C0"/>
                </a:solidFill>
              </a:rPr>
              <a:t>Яндекс</a:t>
            </a:r>
            <a:r>
              <a:rPr lang="en-US" u="sng" dirty="0" smtClean="0">
                <a:solidFill>
                  <a:srgbClr val="0070C0"/>
                </a:solidFill>
              </a:rPr>
              <a:t> </a:t>
            </a:r>
            <a:r>
              <a:rPr lang="ru-RU" u="sng" dirty="0" smtClean="0">
                <a:solidFill>
                  <a:srgbClr val="0070C0"/>
                </a:solidFill>
              </a:rPr>
              <a:t>– картинки</a:t>
            </a:r>
          </a:p>
          <a:p>
            <a:pPr algn="ctr">
              <a:buNone/>
            </a:pP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u="sng" dirty="0" smtClean="0">
                <a:solidFill>
                  <a:srgbClr val="0070C0"/>
                </a:solidFill>
                <a:hlinkClick r:id="rId3"/>
              </a:rPr>
              <a:t>https://nsportal.ru/detskiy-sad/raznoe/2021/02/19/konsultatsiya-dlya-pedagogov-dou-na-temu-stem-obrazovanie-detey</a:t>
            </a: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u="sng" dirty="0" smtClean="0">
                <a:solidFill>
                  <a:srgbClr val="0070C0"/>
                </a:solidFill>
                <a:hlinkClick r:id="rId4"/>
              </a:rPr>
              <a:t>https://ciur.ru/jar/jar_ds3/DocLib2/STEM%20</a:t>
            </a:r>
            <a:r>
              <a:rPr lang="ru-RU" u="sng" dirty="0" smtClean="0">
                <a:solidFill>
                  <a:srgbClr val="0070C0"/>
                </a:solidFill>
                <a:hlinkClick r:id="rId4"/>
              </a:rPr>
              <a:t>образование.</a:t>
            </a:r>
            <a:r>
              <a:rPr lang="en-US" u="sng" dirty="0" err="1" smtClean="0">
                <a:solidFill>
                  <a:srgbClr val="0070C0"/>
                </a:solidFill>
                <a:hlinkClick r:id="rId4"/>
              </a:rPr>
              <a:t>pdf</a:t>
            </a: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Презентацию выполнила</a:t>
            </a:r>
          </a:p>
          <a:p>
            <a:pPr algn="ctr">
              <a:buNone/>
            </a:pPr>
            <a:r>
              <a:rPr lang="ru-RU" u="sng" dirty="0" err="1" smtClean="0">
                <a:solidFill>
                  <a:srgbClr val="0070C0"/>
                </a:solidFill>
              </a:rPr>
              <a:t>Барцайкина</a:t>
            </a:r>
            <a:r>
              <a:rPr lang="ru-RU" u="sng" dirty="0" smtClean="0">
                <a:solidFill>
                  <a:srgbClr val="0070C0"/>
                </a:solidFill>
              </a:rPr>
              <a:t> Т.Д.</a:t>
            </a:r>
          </a:p>
          <a:p>
            <a:pPr algn="ctr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воспитатель ГДО МАОУ </a:t>
            </a:r>
            <a:r>
              <a:rPr lang="ru-RU" u="sng" dirty="0" err="1" smtClean="0">
                <a:solidFill>
                  <a:srgbClr val="0070C0"/>
                </a:solidFill>
              </a:rPr>
              <a:t>Горненская</a:t>
            </a:r>
            <a:r>
              <a:rPr lang="ru-RU" u="sng" dirty="0" smtClean="0">
                <a:solidFill>
                  <a:srgbClr val="0070C0"/>
                </a:solidFill>
              </a:rPr>
              <a:t> </a:t>
            </a:r>
            <a:r>
              <a:rPr lang="ru-RU" u="sng" dirty="0" smtClean="0">
                <a:solidFill>
                  <a:srgbClr val="0070C0"/>
                </a:solidFill>
              </a:rPr>
              <a:t>СОШ</a:t>
            </a:r>
          </a:p>
          <a:p>
            <a:pPr algn="ctr"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https://nsportal.ru/bartsaykina-tamara-danilovna</a:t>
            </a: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В. Луначарский: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200" dirty="0" smtClean="0">
                <a:latin typeface="Monotype Corsiva" pitchFamily="66" charset="0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«Человек должен развертывать свое научное техническое творчество как возможно шире, ибо на этом дереве и растут плоды, которыми потом будут все питаться… Мы должны заботиться, чтобы как можно больше людей постепенно поднималось до умения работать в области науки, до совершенно свободного творчества.»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7030A0"/>
                </a:solidFill>
              </a:rPr>
              <a:t>Парциальная модульная программа  развития интеллектуальных способностей в процессе познавательной деятельности и вовлечения в научно-техническое творчество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383" y="3383280"/>
            <a:ext cx="8608423" cy="330490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200" b="1" dirty="0" smtClean="0">
                <a:solidFill>
                  <a:srgbClr val="7030A0"/>
                </a:solidFill>
              </a:rPr>
              <a:t>Авторы: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9600" b="1" dirty="0" err="1" smtClean="0">
                <a:solidFill>
                  <a:srgbClr val="7030A0"/>
                </a:solidFill>
              </a:rPr>
              <a:t>Волосовец</a:t>
            </a:r>
            <a:r>
              <a:rPr lang="ru-RU" sz="9600" b="1" dirty="0" smtClean="0">
                <a:solidFill>
                  <a:srgbClr val="7030A0"/>
                </a:solidFill>
              </a:rPr>
              <a:t> Т. В</a:t>
            </a:r>
            <a:r>
              <a:rPr lang="ru-RU" sz="7200" b="1" dirty="0" smtClean="0">
                <a:solidFill>
                  <a:srgbClr val="7030A0"/>
                </a:solidFill>
              </a:rPr>
              <a:t>.: </a:t>
            </a:r>
            <a:r>
              <a:rPr lang="ru-RU" sz="7200" dirty="0" smtClean="0">
                <a:solidFill>
                  <a:srgbClr val="7030A0"/>
                </a:solidFill>
              </a:rPr>
              <a:t>кандидат педагогических наук, профессор, директор ФГБНУ «Институт изучения детства, семьи  и воспитания Российской академии образования».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</a:rPr>
              <a:t>Маркова В. А.: </a:t>
            </a:r>
            <a:r>
              <a:rPr lang="ru-RU" sz="7200" dirty="0" smtClean="0">
                <a:solidFill>
                  <a:srgbClr val="7030A0"/>
                </a:solidFill>
              </a:rPr>
              <a:t>кандидат педагогических наук, почётный работник общего образования РФ, главный методист  АО «ЭЛТИ-КУДИЦ», ведущий научный сотрудник лаборатории дополнительного профессионального образования </a:t>
            </a:r>
            <a:br>
              <a:rPr lang="ru-RU" sz="7200" dirty="0" smtClean="0">
                <a:solidFill>
                  <a:srgbClr val="7030A0"/>
                </a:solidFill>
              </a:rPr>
            </a:br>
            <a:r>
              <a:rPr lang="ru-RU" sz="7200" dirty="0" smtClean="0">
                <a:solidFill>
                  <a:srgbClr val="7030A0"/>
                </a:solidFill>
              </a:rPr>
              <a:t>и инновационной деятельности ФГБНУ «Институт изучения детства, семьи и воспитания Российской академии  образования», директор ОП АО «ЭЛТИ-КУДИЦ» в Краснодаре</a:t>
            </a:r>
          </a:p>
          <a:p>
            <a:pPr>
              <a:buNone/>
            </a:pPr>
            <a:r>
              <a:rPr lang="ru-RU" sz="9600" b="1" dirty="0" err="1" smtClean="0">
                <a:solidFill>
                  <a:srgbClr val="7030A0"/>
                </a:solidFill>
              </a:rPr>
              <a:t>Аверин</a:t>
            </a:r>
            <a:r>
              <a:rPr lang="ru-RU" sz="9600" b="1" dirty="0" smtClean="0">
                <a:solidFill>
                  <a:srgbClr val="7030A0"/>
                </a:solidFill>
              </a:rPr>
              <a:t> С. А.: </a:t>
            </a:r>
            <a:r>
              <a:rPr lang="ru-RU" sz="7200" dirty="0" smtClean="0">
                <a:solidFill>
                  <a:srgbClr val="7030A0"/>
                </a:solidFill>
              </a:rPr>
              <a:t>кандидат физико-математических наук, доцент Института педагогики и психологии образования 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2698" y="1933304"/>
            <a:ext cx="819041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en-U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STEM -  </a:t>
            </a: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образование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детей дошкольного и младшего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школьного возраста»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79024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(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46663" y="5237760"/>
            <a:ext cx="5194300" cy="575211"/>
            <a:chOff x="1248" y="1411"/>
            <a:chExt cx="3272" cy="379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076" y="1411"/>
              <a:ext cx="2444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618308" y="2207493"/>
            <a:ext cx="5105400" cy="522644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20537" y="3111007"/>
            <a:ext cx="5105400" cy="494341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618310" y="4197402"/>
            <a:ext cx="5105400" cy="505227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 flipH="1">
              <a:off x="2093" y="3285"/>
              <a:ext cx="17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pic>
        <p:nvPicPr>
          <p:cNvPr id="29" name="Picture 2" descr="C:\Users\Тамара\Desktop\stem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7096" y="378823"/>
            <a:ext cx="6949441" cy="1854926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1593669" y="2116183"/>
            <a:ext cx="73674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S – </a:t>
            </a:r>
            <a:r>
              <a:rPr lang="ru-RU" sz="3200" b="1" dirty="0" err="1" smtClean="0">
                <a:solidFill>
                  <a:srgbClr val="7030A0"/>
                </a:solidFill>
              </a:rPr>
              <a:t>science</a:t>
            </a:r>
            <a:r>
              <a:rPr lang="ru-RU" sz="3200" b="1" dirty="0" smtClean="0">
                <a:solidFill>
                  <a:srgbClr val="7030A0"/>
                </a:solidFill>
              </a:rPr>
              <a:t> (естественные науки</a:t>
            </a:r>
            <a:r>
              <a:rPr lang="ru-RU" sz="2400" b="1" dirty="0" smtClean="0">
                <a:solidFill>
                  <a:srgbClr val="7030A0"/>
                </a:solidFill>
              </a:rPr>
              <a:t>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304902" y="3017520"/>
            <a:ext cx="50161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T – </a:t>
            </a:r>
            <a:r>
              <a:rPr lang="ru-RU" sz="3200" b="1" dirty="0" err="1" smtClean="0">
                <a:solidFill>
                  <a:srgbClr val="7030A0"/>
                </a:solidFill>
              </a:rPr>
              <a:t>technology</a:t>
            </a:r>
            <a:r>
              <a:rPr lang="ru-RU" sz="3200" b="1" dirty="0" smtClean="0">
                <a:solidFill>
                  <a:srgbClr val="7030A0"/>
                </a:solidFill>
              </a:rPr>
              <a:t> (технология)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89167" y="4023360"/>
            <a:ext cx="7654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 E – </a:t>
            </a:r>
            <a:r>
              <a:rPr lang="ru-RU" sz="3200" b="1" dirty="0" err="1" smtClean="0">
                <a:solidFill>
                  <a:srgbClr val="7030A0"/>
                </a:solidFill>
              </a:rPr>
              <a:t>engineering</a:t>
            </a:r>
            <a:r>
              <a:rPr lang="ru-RU" sz="3200" b="1" dirty="0" smtClean="0">
                <a:solidFill>
                  <a:srgbClr val="7030A0"/>
                </a:solidFill>
              </a:rPr>
              <a:t> (инженерное искусство)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10800000" flipV="1">
            <a:off x="3069359" y="4920434"/>
            <a:ext cx="58264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M – </a:t>
            </a:r>
            <a:r>
              <a:rPr lang="ru-RU" sz="3200" b="1" dirty="0" err="1" smtClean="0">
                <a:solidFill>
                  <a:srgbClr val="7030A0"/>
                </a:solidFill>
              </a:rPr>
              <a:t>mathematics</a:t>
            </a:r>
            <a:r>
              <a:rPr lang="ru-RU" sz="3200" b="1" dirty="0" smtClean="0">
                <a:solidFill>
                  <a:srgbClr val="7030A0"/>
                </a:solidFill>
              </a:rPr>
              <a:t> (математика)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651761"/>
            <a:ext cx="7886700" cy="35252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62252" y="627017"/>
            <a:ext cx="6819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проекта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08528" y="1680883"/>
            <a:ext cx="727485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словам Президента РФ В. В. Путина,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инженерное образование в РФ нужно вывести на новый более высокий уровень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Министр образования и науки Д. Ливанов подчеркнул: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 целях повышения конкурентоспособности нашей страны требуется усиление технической подготовки кадров»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Для решения данной задачи требуется утверждение STEM образования в России. Это позволит подготовить высококвалифицированных специалистов, которые внесут большой вклад в развитие нашего общества и государства.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39634" y="1463041"/>
            <a:ext cx="463731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Внедрение образовательных модулей </a:t>
            </a:r>
            <a:r>
              <a:rPr kumimoji="0" lang="ru-RU" altLang="zh-CN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STEАM-технологии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 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«LEGO - конструирование»,     «Математическое развитие», «Экспериментирование с живой и неживой природой» 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 образовательное пространство ДОУ для развития интеллектуальных способностей дошкольников и вовлечение в научно-техническое творчество.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C:\Users\Тамара\Desktop\stem-logo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9145" y="1554481"/>
            <a:ext cx="3795849" cy="41409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361555" y="326571"/>
            <a:ext cx="42519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20686" y="1788459"/>
            <a:ext cx="64795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1.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Создать в ДОУ педагогически целесообразную, научно-творческую развивающую среду. 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Организовать работу образовательных модулей STEM-технологии: «LEGO - конструирование», «Математическое развитие», «Экспериментирование с живой и неживой природой»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3.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Заинтересовать и подключить родителей к совместному детско-родительскому познавательному исследовательскому творчеству. 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4.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Формировать у детей исследовательские и инженерные навыки; качества, необходимые для работы в команде; умение анализировать результаты проделанных мероприятий.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5.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Развивать умения сотрудничества и взаимодействия с другими участниками проекта.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6248" y="300445"/>
            <a:ext cx="54915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ЗАДАЧИ ПРОЕКТА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 descr="D:\с рабочего стола разное\презентация картинки\человечки_DoV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7518"/>
            <a:ext cx="2495267" cy="583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Тамара\Desktop\Новая папка\IMG_20211201_120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792" y="2037806"/>
            <a:ext cx="2223952" cy="296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31966" y="404949"/>
            <a:ext cx="73413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Модуль «LEGO - конструирование»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Тамара\Desktop\Новая папка\IMG_20210421_120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2870" y="3668486"/>
            <a:ext cx="2233750" cy="297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939143" y="2588676"/>
            <a:ext cx="4088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21578" y="2547257"/>
            <a:ext cx="5538651" cy="1528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LEGO</a:t>
            </a:r>
            <a:br>
              <a:rPr lang="en-US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органично сочетает игру, конструирование и программирование,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является мощным средством коммуникации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endParaRPr lang="en-US" sz="2400" b="1" dirty="0" smtClean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06286" y="4911636"/>
            <a:ext cx="4506685" cy="15936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Реализация задач модуля «</a:t>
            </a:r>
            <a:r>
              <a:rPr lang="en-US" sz="2400" b="1" dirty="0" smtClean="0">
                <a:solidFill>
                  <a:srgbClr val="7030A0"/>
                </a:solidFill>
              </a:rPr>
              <a:t>LEGO</a:t>
            </a:r>
            <a:r>
              <a:rPr lang="ru-RU" sz="2400" b="1" smtClean="0">
                <a:solidFill>
                  <a:srgbClr val="7030A0"/>
                </a:solidFill>
              </a:rPr>
              <a:t>»</a:t>
            </a:r>
            <a:r>
              <a:rPr lang="en-US" sz="2400" b="1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не исключает использование различных видов конструкторов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Тамара\Desktop\1613644924_76-p-fon-dlya-prezentatsii-matematika-dlya-dete-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224" y="4613215"/>
            <a:ext cx="3590363" cy="19915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6518" y="2353234"/>
            <a:ext cx="8485094" cy="434340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Модуль привязан к возрастным задачам освоения математической действительности и включает два блока: «Математическое развитие детей 3–5 лет» и «Математическое развитие детей старшего дошкольного возраста».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Набор пособий в каждом  блоке обусловлен возрастными задачами и  спецификой  математического развития: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(настольные развивающие игры,  пособия для сенсорного развития,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наборы геометрических тел и фигур,  демонстрационные и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раздаточные материалы  по направлениям математического развития,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логические головоломки,  сортировщики, 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рамки-вкладыши и объёмные вкладыши,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абаки, счёты, 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математические конструкторы,  шнуровки, 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круги </a:t>
            </a:r>
            <a:r>
              <a:rPr lang="ru-RU" sz="8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8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224" y="255494"/>
            <a:ext cx="75034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Образовательный модуль «Математическое развитие» 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677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  «Внедрение STEAM – технологий в образовательный процесс ДОУ»</vt:lpstr>
      <vt:lpstr>А. В. Луначарский:</vt:lpstr>
      <vt:lpstr>     Парциальная модульная программа  развития интеллектуальных способностей в процессе познавательной деятельности и вовлечения в научно-техническое творчество   </vt:lpstr>
      <vt:lpstr>(</vt:lpstr>
      <vt:lpstr>Слайд 5</vt:lpstr>
      <vt:lpstr>Слайд 6</vt:lpstr>
      <vt:lpstr>Слайд 7</vt:lpstr>
      <vt:lpstr>Слайд 8</vt:lpstr>
      <vt:lpstr> </vt:lpstr>
      <vt:lpstr>Слайд 10</vt:lpstr>
      <vt:lpstr>I этап подготовительный: ноябрь 2021года</vt:lpstr>
      <vt:lpstr>Слайд 12</vt:lpstr>
      <vt:lpstr>III этап аналитический:  май 2022 г.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Тамара</cp:lastModifiedBy>
  <cp:revision>106</cp:revision>
  <dcterms:created xsi:type="dcterms:W3CDTF">2014-11-21T11:00:06Z</dcterms:created>
  <dcterms:modified xsi:type="dcterms:W3CDTF">2021-12-04T13:10:38Z</dcterms:modified>
</cp:coreProperties>
</file>