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74" r:id="rId5"/>
    <p:sldId id="259" r:id="rId6"/>
    <p:sldId id="275" r:id="rId7"/>
    <p:sldId id="260" r:id="rId8"/>
    <p:sldId id="276" r:id="rId9"/>
    <p:sldId id="261" r:id="rId10"/>
    <p:sldId id="262" r:id="rId11"/>
    <p:sldId id="273" r:id="rId12"/>
    <p:sldId id="263" r:id="rId13"/>
    <p:sldId id="264" r:id="rId14"/>
    <p:sldId id="265" r:id="rId15"/>
    <p:sldId id="266" r:id="rId16"/>
    <p:sldId id="278" r:id="rId17"/>
    <p:sldId id="267" r:id="rId18"/>
    <p:sldId id="268" r:id="rId19"/>
    <p:sldId id="282" r:id="rId20"/>
    <p:sldId id="269" r:id="rId21"/>
    <p:sldId id="279" r:id="rId22"/>
    <p:sldId id="270" r:id="rId23"/>
    <p:sldId id="271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CAFA34D-B2F6-46D6-A0E0-82D38EE5DE24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7078E9-8BC6-4FA1-9391-FF7798516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tx1"/>
                </a:solidFill>
              </a:rPr>
              <a:t/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/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/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                                                     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Роль </a:t>
            </a:r>
            <a:r>
              <a:rPr lang="ru-RU" sz="4400" dirty="0" err="1" smtClean="0">
                <a:solidFill>
                  <a:schemeClr val="tx1"/>
                </a:solidFill>
              </a:rPr>
              <a:t>информационно-комуникативных</a:t>
            </a:r>
            <a:r>
              <a:rPr lang="ru-RU" sz="4400" dirty="0" smtClean="0">
                <a:solidFill>
                  <a:schemeClr val="tx1"/>
                </a:solidFill>
              </a:rPr>
              <a:t> технологий в Театрализованной деятельности.</a:t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88909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                                  </a:t>
            </a:r>
            <a:r>
              <a:rPr lang="ru-RU" sz="1600" dirty="0" err="1" smtClean="0">
                <a:solidFill>
                  <a:schemeClr val="tx1"/>
                </a:solidFill>
              </a:rPr>
              <a:t>Выполнила:БелобородоваИ.Я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Воспитательные </a:t>
            </a:r>
            <a:r>
              <a:rPr lang="ru-RU" sz="2800" dirty="0"/>
              <a:t>возможности театрализованной деятельности усиливаются тем, что их тематика </a:t>
            </a:r>
          </a:p>
          <a:p>
            <a:pPr>
              <a:buNone/>
            </a:pPr>
            <a:r>
              <a:rPr lang="ru-RU" sz="2800" dirty="0" smtClean="0"/>
              <a:t>    практически </a:t>
            </a:r>
            <a:r>
              <a:rPr lang="ru-RU" sz="2800" dirty="0"/>
              <a:t>не ограничена. Она может удовлетворять разносторонние интересы детей.</a:t>
            </a:r>
          </a:p>
          <a:p>
            <a:pPr>
              <a:buNone/>
            </a:pPr>
            <a:r>
              <a:rPr lang="ru-RU" dirty="0"/>
              <a:t>Именно театрализованная деятельность является уникальным средством развития творческих способностей детей.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SuperNova\Desktop\Новая папка (14)\IMG-1d130da36f51b89f377760a04d628dcf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3715789" cy="3826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C:\Users\SuperNova\Desktop\Ира дети\IMG_20180326_10421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14876" y="1643050"/>
            <a:ext cx="3571900" cy="4761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dirty="0"/>
              <a:t>1. Приобщение к театру не носит массового характера и значит, часть детей остается вне этого вида деятельности.</a:t>
            </a:r>
          </a:p>
          <a:p>
            <a:r>
              <a:rPr lang="ru-RU" sz="2900" dirty="0"/>
              <a:t>2. Недопонимание значения театрализованной деятельности для развития ребенка.</a:t>
            </a:r>
          </a:p>
          <a:p>
            <a:r>
              <a:rPr lang="ru-RU" sz="2900" dirty="0"/>
              <a:t>3. У дошкольников отсутствует опыт восприятия театрального искусства. Наблюдается бессистемность и поверхностное ознакомление с театром в детском саду и в семье, что формируется у детей представления </a:t>
            </a:r>
            <a:r>
              <a:rPr lang="ru-RU" sz="2900" dirty="0" smtClean="0"/>
              <a:t>о доступном </a:t>
            </a:r>
            <a:r>
              <a:rPr lang="ru-RU" sz="2900" dirty="0"/>
              <a:t>восприятии сценического оформления произведений без специальных знаний.</a:t>
            </a:r>
          </a:p>
          <a:p>
            <a:r>
              <a:rPr lang="ru-RU" sz="2900" dirty="0"/>
              <a:t>4. Театральные игры применяются в основном как «зрелище» на праздниках. Ребенка обучают быть «хорошим артистом», заучивать текст, интонации, движения. Однако освоенные таким образом умения не </a:t>
            </a:r>
            <a:r>
              <a:rPr lang="ru-RU" sz="2900" dirty="0" smtClean="0"/>
              <a:t>переносятся в свободную игровую деятельность.</a:t>
            </a:r>
          </a:p>
          <a:p>
            <a:r>
              <a:rPr lang="ru-RU" sz="2900" dirty="0" smtClean="0"/>
              <a:t>5</a:t>
            </a:r>
            <a:r>
              <a:rPr lang="ru-RU" sz="2900" dirty="0"/>
              <a:t>. Невмешательство взрослого в театрализованную игру. Дети предоставлены сами себе, воспитатель готовит атрибуты для театра. Однотипный набор шапочек -</a:t>
            </a:r>
          </a:p>
          <a:p>
            <a:pPr>
              <a:buNone/>
            </a:pPr>
            <a:r>
              <a:rPr lang="ru-RU" sz="2900" dirty="0" smtClean="0"/>
              <a:t>        масок</a:t>
            </a:r>
            <a:r>
              <a:rPr lang="ru-RU" sz="2900" dirty="0"/>
              <a:t>, элементы костюмов героев переходят из группы в группу. Младших дошкольников это привлекает из-за возможности переодеться, а старшего дошкольника не удовлетворяет, поскольку не соответствует его познавательным интересам, уровню развития психических </a:t>
            </a:r>
            <a:r>
              <a:rPr lang="ru-RU" sz="2900" dirty="0" smtClean="0"/>
              <a:t>процессов</a:t>
            </a:r>
            <a:r>
              <a:rPr lang="ru-RU" sz="2900" dirty="0"/>
              <a:t>, возможностям самореализации в творческой деятельности. 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отенциал </a:t>
            </a:r>
            <a:r>
              <a:rPr lang="ru-RU" sz="2400" dirty="0"/>
              <a:t>театрализованной деятельности используется недостаточно. </a:t>
            </a:r>
            <a:br>
              <a:rPr lang="ru-RU" sz="2400" dirty="0"/>
            </a:br>
            <a:r>
              <a:rPr lang="ru-RU" sz="2400" dirty="0"/>
              <a:t>Чем можно это объяснить?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В результате работы педагога с использованием информационных технологий усиливается развивающий </a:t>
            </a:r>
            <a:r>
              <a:rPr lang="ru-RU" dirty="0" smtClean="0"/>
              <a:t>эффект </a:t>
            </a:r>
            <a:r>
              <a:rPr lang="ru-RU" dirty="0"/>
              <a:t>обучения: формирование у детей качественных </a:t>
            </a:r>
          </a:p>
          <a:p>
            <a:pPr>
              <a:buNone/>
            </a:pPr>
            <a:r>
              <a:rPr lang="ru-RU" dirty="0"/>
              <a:t>характеристик восприятия, воображения, внимания, памяти и мышления.</a:t>
            </a:r>
          </a:p>
          <a:p>
            <a:pPr>
              <a:buNone/>
            </a:pPr>
            <a:r>
              <a:rPr lang="ru-RU" dirty="0"/>
              <a:t>Одним из очевидных достоинств использования ИКТ является усиление наглядности, что способствует воспитанию художественного вкуса детей, совершенствованию их эмоциональной сферы.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Роль информационно-коммуникационных технологий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в театрализованной деятельности дошкольников.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во-первых, обеспечение содержательной и технологической поддержки</a:t>
            </a:r>
          </a:p>
          <a:p>
            <a:pPr>
              <a:buNone/>
            </a:pPr>
            <a:r>
              <a:rPr lang="ru-RU" dirty="0" smtClean="0"/>
              <a:t>     основным </a:t>
            </a:r>
            <a:r>
              <a:rPr lang="ru-RU" dirty="0"/>
              <a:t>средствам обучения; </a:t>
            </a:r>
          </a:p>
          <a:p>
            <a:r>
              <a:rPr lang="ru-RU" dirty="0"/>
              <a:t>во-вторых, формирование общей культуры, эрудиции старших дошкольников; </a:t>
            </a:r>
          </a:p>
          <a:p>
            <a:r>
              <a:rPr lang="ru-RU" dirty="0"/>
              <a:t>в-третьих, развитие и углубление интереса воспитанников </a:t>
            </a:r>
            <a:r>
              <a:rPr lang="ru-RU" dirty="0" smtClean="0"/>
              <a:t>к </a:t>
            </a:r>
          </a:p>
          <a:p>
            <a:pPr>
              <a:buNone/>
            </a:pPr>
            <a:r>
              <a:rPr lang="ru-RU" dirty="0" smtClean="0"/>
              <a:t>    театрализованной деятельности.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Используя информационные технологии в театрализованной деятельности, предполагается реализация следующих целей: 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/>
              <a:t>-просмотр кукольных спектаклей и беседы по ним;</a:t>
            </a:r>
          </a:p>
          <a:p>
            <a:r>
              <a:rPr lang="ru-RU" sz="2800" dirty="0"/>
              <a:t>-игры</a:t>
            </a:r>
          </a:p>
          <a:p>
            <a:r>
              <a:rPr lang="ru-RU" sz="2800" dirty="0"/>
              <a:t>-драматизации;</a:t>
            </a:r>
          </a:p>
          <a:p>
            <a:r>
              <a:rPr lang="ru-RU" sz="2800" dirty="0"/>
              <a:t>-упражнения для социально эмоционального развития детей;</a:t>
            </a:r>
          </a:p>
          <a:p>
            <a:r>
              <a:rPr lang="ru-RU" sz="2800" dirty="0"/>
              <a:t>-упражнения по дикции (артикуляционная гимнастика);</a:t>
            </a:r>
          </a:p>
          <a:p>
            <a:r>
              <a:rPr lang="ru-RU" sz="2800" dirty="0"/>
              <a:t>-упражнения на развитие детской пластики;</a:t>
            </a:r>
          </a:p>
          <a:p>
            <a:r>
              <a:rPr lang="ru-RU" sz="2800" dirty="0"/>
              <a:t>-пальчиковый </a:t>
            </a:r>
            <a:r>
              <a:rPr lang="ru-RU" sz="2800" dirty="0" err="1"/>
              <a:t>игротренинг</a:t>
            </a:r>
            <a:r>
              <a:rPr lang="ru-RU" sz="2800" dirty="0"/>
              <a:t> для развития моторики рук, необходимой для свободного </a:t>
            </a:r>
            <a:r>
              <a:rPr lang="ru-RU" sz="2800" dirty="0" err="1"/>
              <a:t>кукловождения</a:t>
            </a:r>
            <a:r>
              <a:rPr lang="ru-RU" sz="2800" dirty="0"/>
              <a:t>;</a:t>
            </a:r>
          </a:p>
          <a:p>
            <a:r>
              <a:rPr lang="ru-RU" sz="2800" dirty="0"/>
              <a:t>-упражнения на развитие выразительной мимики, элементы искусства пантомимы;</a:t>
            </a:r>
          </a:p>
          <a:p>
            <a:r>
              <a:rPr lang="ru-RU" sz="2800" dirty="0"/>
              <a:t>-театральные этюды;</a:t>
            </a:r>
          </a:p>
          <a:p>
            <a:r>
              <a:rPr lang="ru-RU" sz="2800" dirty="0"/>
              <a:t>-подготовка (репетиции) и разыгрывание разнообразных сказок и инсценировок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В содержание театрализованной деятельности с использованием ИКТ включаем: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0" name="Picture 2" descr="C:\Users\SuperNova\Desktop\IMG-5f4b3f37a46b1e5230a4a5d7d4bd1131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73062" cy="3571876"/>
          </a:xfrm>
          <a:prstGeom prst="rect">
            <a:avLst/>
          </a:prstGeom>
          <a:noFill/>
        </p:spPr>
      </p:pic>
      <p:pic>
        <p:nvPicPr>
          <p:cNvPr id="2051" name="Picture 3" descr="C:\Users\SuperNova\Desktop\IMG-47e61ab369a2dfcf1f26fb66cf068412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46" y="3071810"/>
            <a:ext cx="5048253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1. Принцип психологической комфортности </a:t>
            </a:r>
            <a:r>
              <a:rPr lang="ru-RU" sz="1600" dirty="0" smtClean="0"/>
              <a:t>–</a:t>
            </a:r>
            <a:r>
              <a:rPr lang="ru-RU" sz="1600" dirty="0"/>
              <a:t>создание условий, в которой дети чувствуют </a:t>
            </a:r>
            <a:r>
              <a:rPr lang="ru-RU" sz="1600" dirty="0" smtClean="0"/>
              <a:t>себя«как </a:t>
            </a:r>
            <a:r>
              <a:rPr lang="ru-RU" sz="1600" dirty="0"/>
              <a:t>дома», снятие </a:t>
            </a:r>
            <a:r>
              <a:rPr lang="ru-RU" sz="1600" dirty="0" err="1"/>
              <a:t>стрессообразующих</a:t>
            </a:r>
            <a:r>
              <a:rPr lang="ru-RU" sz="1600" dirty="0"/>
              <a:t> факторов, ориентация детей на успех, а главное, ощущение</a:t>
            </a:r>
          </a:p>
          <a:p>
            <a:pPr>
              <a:buNone/>
            </a:pPr>
            <a:r>
              <a:rPr lang="ru-RU" sz="1600" dirty="0" smtClean="0"/>
              <a:t>         радости</a:t>
            </a:r>
            <a:r>
              <a:rPr lang="ru-RU" sz="1600" dirty="0"/>
              <a:t>, получение удовольствия от самой деятельности.</a:t>
            </a:r>
          </a:p>
          <a:p>
            <a:r>
              <a:rPr lang="ru-RU" sz="1600" dirty="0"/>
              <a:t>2. Принцип творчества (</a:t>
            </a:r>
            <a:r>
              <a:rPr lang="ru-RU" sz="1600" dirty="0" err="1"/>
              <a:t>креативности</a:t>
            </a:r>
            <a:r>
              <a:rPr lang="ru-RU" sz="1600" dirty="0"/>
              <a:t>) </a:t>
            </a:r>
            <a:r>
              <a:rPr lang="ru-RU" sz="1600" dirty="0" smtClean="0"/>
              <a:t>–</a:t>
            </a:r>
            <a:r>
              <a:rPr lang="ru-RU" sz="1600" dirty="0"/>
              <a:t>максимальная ориентация на творческое </a:t>
            </a:r>
            <a:r>
              <a:rPr lang="ru-RU" sz="1600" dirty="0" smtClean="0"/>
              <a:t>начало,  приобретение </a:t>
            </a:r>
            <a:r>
              <a:rPr lang="ru-RU" sz="1600" dirty="0"/>
              <a:t>детьми собственного опыта творческой деятельности.</a:t>
            </a:r>
          </a:p>
          <a:p>
            <a:r>
              <a:rPr lang="ru-RU" sz="1600" dirty="0"/>
              <a:t>3. Принцип целостного представления о мире </a:t>
            </a:r>
            <a:r>
              <a:rPr lang="ru-RU" sz="1600" dirty="0" smtClean="0"/>
              <a:t>–</a:t>
            </a:r>
            <a:r>
              <a:rPr lang="ru-RU" sz="1600" dirty="0"/>
              <a:t>формирование научной картины мира, </a:t>
            </a:r>
            <a:r>
              <a:rPr lang="ru-RU" sz="1600" dirty="0" smtClean="0"/>
              <a:t>личностном отношении </a:t>
            </a:r>
            <a:r>
              <a:rPr lang="ru-RU" sz="1600" dirty="0"/>
              <a:t>ребёнка к полученным знаниям, умение применять их в своей практической деятельности.</a:t>
            </a:r>
          </a:p>
          <a:p>
            <a:r>
              <a:rPr lang="ru-RU" sz="1600" dirty="0"/>
              <a:t>4. Принцип вариативности </a:t>
            </a:r>
            <a:r>
              <a:rPr lang="ru-RU" sz="1600" dirty="0" smtClean="0"/>
              <a:t>–</a:t>
            </a:r>
            <a:r>
              <a:rPr lang="ru-RU" sz="1600" dirty="0"/>
              <a:t>понимание возможности различных вариантов решения задачи.</a:t>
            </a:r>
          </a:p>
          <a:p>
            <a:r>
              <a:rPr lang="ru-RU" sz="1600" dirty="0"/>
              <a:t>5. Принцип </a:t>
            </a:r>
            <a:r>
              <a:rPr lang="ru-RU" sz="1600" dirty="0" smtClean="0"/>
              <a:t>минимакса–учёт </a:t>
            </a:r>
            <a:r>
              <a:rPr lang="ru-RU" sz="1600" dirty="0"/>
              <a:t>индивидуальных способностей детей и обеспечение </a:t>
            </a:r>
            <a:r>
              <a:rPr lang="ru-RU" sz="1600" dirty="0" smtClean="0"/>
              <a:t>перспективном </a:t>
            </a:r>
            <a:r>
              <a:rPr lang="ru-RU" sz="1600" dirty="0"/>
              <a:t>планировании включена работа </a:t>
            </a:r>
            <a:r>
              <a:rPr lang="ru-RU" sz="1600" dirty="0" smtClean="0"/>
              <a:t>над  формированием </a:t>
            </a:r>
            <a:r>
              <a:rPr lang="ru-RU" sz="1600" dirty="0"/>
              <a:t>эмоциональной выразительной речи детей, развитием мимики, жестов.</a:t>
            </a:r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Система работы в области развития театрализованной деятельности детей с применением ИКТ строилась в соответствии со следующими принципами: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/>
              <a:t>1 этап – </a:t>
            </a:r>
            <a:r>
              <a:rPr lang="ru-RU" sz="2800" dirty="0" smtClean="0"/>
              <a:t>подготовительный.</a:t>
            </a:r>
          </a:p>
          <a:p>
            <a:pPr>
              <a:buNone/>
            </a:pPr>
            <a:r>
              <a:rPr lang="ru-RU" sz="2800" dirty="0" smtClean="0"/>
              <a:t>    Первичное </a:t>
            </a:r>
            <a:r>
              <a:rPr lang="ru-RU" sz="2800" dirty="0"/>
              <a:t>знакомство с </a:t>
            </a:r>
            <a:r>
              <a:rPr lang="ru-RU" sz="2800" dirty="0" smtClean="0"/>
              <a:t>литературным текстом</a:t>
            </a:r>
            <a:r>
              <a:rPr lang="ru-RU" sz="2800" dirty="0"/>
              <a:t>. Работа над усвоением литературного текста. Создание мотивационной основы для активного </a:t>
            </a:r>
            <a:r>
              <a:rPr lang="ru-RU" sz="2800" dirty="0" smtClean="0"/>
              <a:t>участия </a:t>
            </a:r>
            <a:r>
              <a:rPr lang="ru-RU" sz="2800" dirty="0"/>
              <a:t>детей и родителей в постановке.</a:t>
            </a:r>
          </a:p>
          <a:p>
            <a:r>
              <a:rPr lang="ru-RU" sz="2800" dirty="0"/>
              <a:t>2 этап –содержательный.</a:t>
            </a:r>
          </a:p>
          <a:p>
            <a:pPr>
              <a:buNone/>
            </a:pPr>
            <a:r>
              <a:rPr lang="ru-RU" sz="2800" dirty="0" smtClean="0"/>
              <a:t>    Обогащение</a:t>
            </a:r>
            <a:r>
              <a:rPr lang="ru-RU" sz="2800" dirty="0"/>
              <a:t> </a:t>
            </a:r>
            <a:r>
              <a:rPr lang="ru-RU" sz="2800" dirty="0" smtClean="0"/>
              <a:t>знаний </a:t>
            </a:r>
            <a:r>
              <a:rPr lang="ru-RU" sz="2800" dirty="0"/>
              <a:t>детей о происходящих событиях, выразительности </a:t>
            </a:r>
            <a:r>
              <a:rPr lang="ru-RU" sz="2800" dirty="0" smtClean="0"/>
              <a:t>произнесения </a:t>
            </a:r>
            <a:r>
              <a:rPr lang="ru-RU" sz="2800" dirty="0"/>
              <a:t>текста, передача движений и подготовка декораций.</a:t>
            </a:r>
          </a:p>
          <a:p>
            <a:r>
              <a:rPr lang="ru-RU" sz="2800" dirty="0"/>
              <a:t>3 этап –практический.</a:t>
            </a:r>
          </a:p>
          <a:p>
            <a:pPr>
              <a:buNone/>
            </a:pPr>
            <a:r>
              <a:rPr lang="ru-RU" sz="2800" dirty="0" smtClean="0"/>
              <a:t>    Постановка </a:t>
            </a:r>
            <a:r>
              <a:rPr lang="ru-RU" sz="2800" dirty="0"/>
              <a:t>спектакля. </a:t>
            </a:r>
            <a:r>
              <a:rPr lang="ru-RU" sz="2800" dirty="0" smtClean="0"/>
              <a:t>Показ </a:t>
            </a:r>
            <a:r>
              <a:rPr lang="ru-RU" sz="2800" dirty="0"/>
              <a:t>спектакля </a:t>
            </a:r>
            <a:r>
              <a:rPr lang="ru-RU" sz="2800" dirty="0" smtClean="0"/>
              <a:t>целевой аудитории</a:t>
            </a:r>
            <a:r>
              <a:rPr lang="ru-RU" sz="2800" dirty="0"/>
              <a:t>.</a:t>
            </a:r>
          </a:p>
          <a:p>
            <a:r>
              <a:rPr lang="ru-RU" sz="2800" dirty="0"/>
              <a:t>4 этап –итоговый. </a:t>
            </a:r>
          </a:p>
          <a:p>
            <a:pPr>
              <a:buNone/>
            </a:pPr>
            <a:r>
              <a:rPr lang="ru-RU" sz="2800" dirty="0" smtClean="0"/>
              <a:t>    Анализ </a:t>
            </a:r>
            <a:r>
              <a:rPr lang="ru-RU" sz="2800" dirty="0"/>
              <a:t>результата работы с детьми. Обработка полученных данных. </a:t>
            </a:r>
          </a:p>
          <a:p>
            <a:pPr>
              <a:buNone/>
            </a:pPr>
            <a:r>
              <a:rPr lang="ru-RU" sz="2900" dirty="0" smtClean="0"/>
              <a:t>     Ознакомление </a:t>
            </a:r>
            <a:r>
              <a:rPr lang="ru-RU" sz="2900" dirty="0"/>
              <a:t>родителей с результатами работы.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Постановка </a:t>
            </a:r>
            <a:r>
              <a:rPr lang="ru-RU" sz="2400" dirty="0"/>
              <a:t>(драматизация) любого литературного </a:t>
            </a:r>
            <a:br>
              <a:rPr lang="ru-RU" sz="2400" dirty="0"/>
            </a:br>
            <a:r>
              <a:rPr lang="ru-RU" sz="2400" dirty="0"/>
              <a:t>произведения проходит несколько этапов.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uperNova\Desktop\Новая папка (14)\IMG-0fbea34d3c71269b1f8abffc4ce6616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142852"/>
            <a:ext cx="8286808" cy="6715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    Преобразования</a:t>
            </a:r>
            <a:r>
              <a:rPr lang="ru-RU" sz="2400" dirty="0"/>
              <a:t>, происходящие в обществе, порождают в образовании новые требования к подготовке детей к школе. Одним из них является </a:t>
            </a:r>
          </a:p>
          <a:p>
            <a:r>
              <a:rPr lang="ru-RU" sz="2400" dirty="0"/>
              <a:t>развитие творческих способностей у детей дошкольного возраста.</a:t>
            </a:r>
          </a:p>
          <a:p>
            <a:pPr>
              <a:buNone/>
            </a:pPr>
            <a:r>
              <a:rPr lang="ru-RU" sz="2400" dirty="0" smtClean="0"/>
              <a:t>    Уникальным </a:t>
            </a:r>
            <a:r>
              <a:rPr lang="ru-RU" sz="2400" dirty="0"/>
              <a:t>средством развития творческих способностей детей является театрализованная деятельность. Решение задач, направленных на развитие творческих способностей, требует определения иной технологии использования театральных методик.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Введение.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-Коммуникация;</a:t>
            </a:r>
          </a:p>
          <a:p>
            <a:r>
              <a:rPr lang="ru-RU" dirty="0"/>
              <a:t>-Социализация;</a:t>
            </a:r>
          </a:p>
          <a:p>
            <a:r>
              <a:rPr lang="ru-RU" dirty="0"/>
              <a:t>-Познание;</a:t>
            </a:r>
          </a:p>
          <a:p>
            <a:r>
              <a:rPr lang="ru-RU" dirty="0"/>
              <a:t>-Чтение художественной литературы;</a:t>
            </a:r>
          </a:p>
          <a:p>
            <a:r>
              <a:rPr lang="ru-RU" dirty="0"/>
              <a:t>-Художественное творчество.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На каждом занятии происходит интеграция следующих </a:t>
            </a:r>
            <a:br>
              <a:rPr lang="ru-RU" sz="2700" dirty="0"/>
            </a:br>
            <a:r>
              <a:rPr lang="ru-RU" sz="2700" dirty="0"/>
              <a:t>образовательных областей: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uperNova\Desktop\Новая папка22222\Ира дети\IMG_20181030_1022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4500561" cy="37861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1" name="Picture 3" descr="C:\Users\SuperNova\Desktop\Новая папка22222\Ира дети\IMG_20180912_093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-Коммуникативная;</a:t>
            </a:r>
          </a:p>
          <a:p>
            <a:r>
              <a:rPr lang="ru-RU" dirty="0"/>
              <a:t>-Художественно-продуктивная;</a:t>
            </a:r>
          </a:p>
          <a:p>
            <a:r>
              <a:rPr lang="ru-RU" dirty="0"/>
              <a:t>-Познавательно-исследовательская;</a:t>
            </a:r>
          </a:p>
          <a:p>
            <a:r>
              <a:rPr lang="ru-RU" dirty="0"/>
              <a:t>-Игровая;</a:t>
            </a:r>
          </a:p>
          <a:p>
            <a:r>
              <a:rPr lang="ru-RU" dirty="0"/>
              <a:t>-Чтение художественной литературы.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Также присутствуют следующие виды деятельности: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-Развивать и совершенствовать </a:t>
            </a:r>
            <a:r>
              <a:rPr lang="ru-RU" sz="1600" dirty="0" smtClean="0"/>
              <a:t>все стороны </a:t>
            </a:r>
            <a:r>
              <a:rPr lang="ru-RU" sz="1600" dirty="0"/>
              <a:t>речи (чистое произношение всех звуков, активизация словаря, развитие диалогической речи);</a:t>
            </a:r>
          </a:p>
          <a:p>
            <a:r>
              <a:rPr lang="ru-RU" sz="1600" dirty="0"/>
              <a:t>-Обучать детей адекватному эмоциональному реагированию, формировать у детей умение передавать мимикой, позой, жестом, движением свои эмоции;</a:t>
            </a:r>
          </a:p>
          <a:p>
            <a:r>
              <a:rPr lang="ru-RU" sz="1600" dirty="0"/>
              <a:t>-Последовательно знакомить детей с различными жанрами </a:t>
            </a:r>
            <a:r>
              <a:rPr lang="ru-RU" sz="1600" dirty="0" smtClean="0"/>
              <a:t>художественной </a:t>
            </a:r>
            <a:r>
              <a:rPr lang="ru-RU" sz="1600" dirty="0"/>
              <a:t>литературы (басня, рассказ, сказка, стихотворение);</a:t>
            </a:r>
          </a:p>
          <a:p>
            <a:r>
              <a:rPr lang="ru-RU" sz="1600" dirty="0"/>
              <a:t>-Развивать творческое воображение;</a:t>
            </a:r>
          </a:p>
          <a:p>
            <a:r>
              <a:rPr lang="ru-RU" sz="1600" dirty="0"/>
              <a:t>-Научить способам адекватного взаимодействия друг </a:t>
            </a:r>
            <a:r>
              <a:rPr lang="ru-RU" sz="1600" dirty="0" smtClean="0"/>
              <a:t>с другом;</a:t>
            </a:r>
          </a:p>
          <a:p>
            <a:r>
              <a:rPr lang="ru-RU" sz="1600" dirty="0" smtClean="0"/>
              <a:t>-</a:t>
            </a:r>
            <a:r>
              <a:rPr lang="ru-RU" sz="1600" dirty="0"/>
              <a:t>Дать знание о нравственных эталонах поведения;</a:t>
            </a:r>
          </a:p>
          <a:p>
            <a:r>
              <a:rPr lang="ru-RU" sz="1600" dirty="0"/>
              <a:t>-Воспитывать интерес и уважение к окружающим сверстникам и взрослым;</a:t>
            </a:r>
          </a:p>
          <a:p>
            <a:r>
              <a:rPr lang="ru-RU" sz="1600" dirty="0"/>
              <a:t>-Создать соответствующую предметно-развивающую среду</a:t>
            </a:r>
          </a:p>
          <a:p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 каждом занятии решаются следующие задачи: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Можно с уверенностью сказать, что использование информационно-коммуникационных технологий обеспечивает наглядность, которая способствует полному восприятию и лучшему запоминанию материала, учитывая наглядно-образное мышление детей дошкольного возраста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включение воспитанников в театрализованную деятельность с возможностями</a:t>
            </a:r>
          </a:p>
          <a:p>
            <a:pPr>
              <a:buNone/>
            </a:pPr>
            <a:r>
              <a:rPr lang="ru-RU" dirty="0" smtClean="0"/>
              <a:t>    использования </a:t>
            </a:r>
            <a:r>
              <a:rPr lang="ru-RU" dirty="0"/>
              <a:t>ИКТ, которая будет способствовать развитию их творческих способностей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работы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7" name="Picture 3" descr="C:\Users\SuperNova\Desktop\IMG-f35325ffc014dcb5dbb3f5a71b1611d6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4643470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1.Развивать </a:t>
            </a:r>
            <a:r>
              <a:rPr lang="ru-RU" dirty="0"/>
              <a:t>творческие способности в театрализованной деятельности с использованием ИКТ.</a:t>
            </a:r>
          </a:p>
          <a:p>
            <a:pPr>
              <a:buNone/>
            </a:pPr>
            <a:r>
              <a:rPr lang="ru-RU" dirty="0" smtClean="0"/>
              <a:t>2.Последовательно </a:t>
            </a:r>
            <a:r>
              <a:rPr lang="ru-RU" dirty="0"/>
              <a:t>знакомить детей с видами театров, используя средства ИКТ.</a:t>
            </a:r>
          </a:p>
          <a:p>
            <a:pPr>
              <a:buNone/>
            </a:pPr>
            <a:r>
              <a:rPr lang="ru-RU" dirty="0" smtClean="0"/>
              <a:t>3.Побуждать </a:t>
            </a:r>
            <a:r>
              <a:rPr lang="ru-RU" dirty="0"/>
              <a:t>к импровизации с использованием доступных каждому ребенку средств выразительности (мимика, жесты, движения и т.п.) С помощью ИКТ помогать в создании</a:t>
            </a:r>
          </a:p>
          <a:p>
            <a:pPr>
              <a:buNone/>
            </a:pPr>
            <a:r>
              <a:rPr lang="ru-RU" dirty="0" smtClean="0"/>
              <a:t>         выразительных </a:t>
            </a:r>
            <a:r>
              <a:rPr lang="ru-RU" dirty="0"/>
              <a:t>средств.</a:t>
            </a:r>
          </a:p>
          <a:p>
            <a:pPr>
              <a:buNone/>
            </a:pPr>
            <a:r>
              <a:rPr lang="ru-RU" dirty="0" smtClean="0"/>
              <a:t>4.Развитие </a:t>
            </a:r>
            <a:r>
              <a:rPr lang="ru-RU" dirty="0"/>
              <a:t>способности у детей воспринимать художественный образ.</a:t>
            </a:r>
          </a:p>
          <a:p>
            <a:pPr>
              <a:buNone/>
            </a:pPr>
            <a:r>
              <a:rPr lang="ru-RU" dirty="0" smtClean="0"/>
              <a:t>5.Развивать </a:t>
            </a:r>
            <a:r>
              <a:rPr lang="ru-RU" dirty="0"/>
              <a:t>пластическую выразительность.</a:t>
            </a:r>
          </a:p>
          <a:p>
            <a:pPr>
              <a:buNone/>
            </a:pPr>
            <a:r>
              <a:rPr lang="ru-RU" dirty="0" smtClean="0"/>
              <a:t>6.Вызывать </a:t>
            </a:r>
            <a:r>
              <a:rPr lang="ru-RU" dirty="0"/>
              <a:t>желание произносить небольшие монологи и развернутые диалоги (в соответствии с сюжетом инсценировки).</a:t>
            </a:r>
          </a:p>
          <a:p>
            <a:pPr>
              <a:buNone/>
            </a:pPr>
            <a:r>
              <a:rPr lang="ru-RU" dirty="0" smtClean="0"/>
              <a:t>7.Воспитывать </a:t>
            </a:r>
            <a:r>
              <a:rPr lang="ru-RU" dirty="0"/>
              <a:t>культуру поведения в театре, уважение к </a:t>
            </a:r>
          </a:p>
          <a:p>
            <a:pPr>
              <a:buNone/>
            </a:pPr>
            <a:r>
              <a:rPr lang="ru-RU" dirty="0" smtClean="0"/>
              <a:t>         сценическому </a:t>
            </a:r>
            <a:r>
              <a:rPr lang="ru-RU" dirty="0"/>
              <a:t>искусству, доброжелательность и контактность в отношениях со сверстниками.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Для </a:t>
            </a:r>
            <a:r>
              <a:rPr lang="ru-RU" sz="2400" dirty="0"/>
              <a:t>решения поставленной цели были сформированы следующие </a:t>
            </a:r>
            <a:br>
              <a:rPr lang="ru-RU" sz="2400" dirty="0"/>
            </a:br>
            <a:r>
              <a:rPr lang="ru-RU" sz="2400" b="1" dirty="0"/>
              <a:t>задачи: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perNova\Desktop\Новая папка22222\Ира дети\IMG_20190204_111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7017836" cy="55546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     Этот </a:t>
            </a:r>
            <a:r>
              <a:rPr lang="ru-RU" sz="2800" dirty="0"/>
              <a:t>вид деятельности требует от </a:t>
            </a:r>
            <a:r>
              <a:rPr lang="ru-RU" sz="2800" dirty="0" smtClean="0"/>
              <a:t>детей</a:t>
            </a:r>
            <a:r>
              <a:rPr lang="ru-RU" sz="2800" dirty="0"/>
              <a:t>: внимания, сообразительности, быстроты реакции, </a:t>
            </a:r>
            <a:r>
              <a:rPr lang="ru-RU" sz="2800" dirty="0" smtClean="0"/>
              <a:t>организованности</a:t>
            </a:r>
            <a:r>
              <a:rPr lang="ru-RU" sz="2800" dirty="0"/>
              <a:t>, умения действовать, подчиняясь определённому образу, перевоплощаясь в него, живя его жизнью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В.Г. Петрова отмечает, что, театрализованная деятельность это форма изживания впечатлений жизни, </a:t>
            </a:r>
            <a:r>
              <a:rPr lang="ru-RU" dirty="0" smtClean="0"/>
              <a:t>лежит </a:t>
            </a:r>
            <a:r>
              <a:rPr lang="ru-RU" dirty="0"/>
              <a:t>глубоко в природе детей и находит свое выражение стихийно, независимо от желания взрослых.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Связь театрализованной деятельности с развитием творческих способностей детей дошкольного возраста.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uperNova\Desktop\Ира дети\IMG_41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49429" y="1481138"/>
            <a:ext cx="6645142" cy="4525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0260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 театрализованной деятельности действия не </a:t>
            </a:r>
            <a:r>
              <a:rPr lang="ru-RU" dirty="0" smtClean="0"/>
              <a:t>даются в готовом виде. </a:t>
            </a:r>
          </a:p>
          <a:p>
            <a:pPr>
              <a:buNone/>
            </a:pPr>
            <a:r>
              <a:rPr lang="ru-RU" dirty="0" smtClean="0"/>
              <a:t>Литературное </a:t>
            </a:r>
            <a:r>
              <a:rPr lang="ru-RU" dirty="0"/>
              <a:t>произведение лишь подсказывает эти действия, но их еще надо воссоздать с помощью движений, жестов, мимики.</a:t>
            </a:r>
          </a:p>
          <a:p>
            <a:pPr>
              <a:buNone/>
            </a:pPr>
            <a:r>
              <a:rPr lang="ru-RU" dirty="0"/>
              <a:t>Ребенок сам выбирает выразительные средства, перенимает их от старших.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299</TotalTime>
  <Words>1123</Words>
  <Application>Microsoft Office PowerPoint</Application>
  <PresentationFormat>Экран (4:3)</PresentationFormat>
  <Paragraphs>109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Открытая</vt:lpstr>
      <vt:lpstr>                                                            Роль информационно-комуникативных технологий в Театрализованной деятельности. </vt:lpstr>
      <vt:lpstr>Введение. </vt:lpstr>
      <vt:lpstr>Цель работы </vt:lpstr>
      <vt:lpstr>  </vt:lpstr>
      <vt:lpstr> Для решения поставленной цели были сформированы следующие  задачи: </vt:lpstr>
      <vt:lpstr> </vt:lpstr>
      <vt:lpstr>Связь театрализованной деятельности с развитием творческих способностей детей дошкольного возраста. </vt:lpstr>
      <vt:lpstr>  </vt:lpstr>
      <vt:lpstr>  </vt:lpstr>
      <vt:lpstr> </vt:lpstr>
      <vt:lpstr> </vt:lpstr>
      <vt:lpstr>Потенциал театрализованной деятельности используется недостаточно.  Чем можно это объяснить? </vt:lpstr>
      <vt:lpstr>Роль информационно-коммуникационных технологий  в театрализованной деятельности дошкольников.</vt:lpstr>
      <vt:lpstr>Используя информационные технологии в театрализованной деятельности, предполагается реализация следующих целей:  </vt:lpstr>
      <vt:lpstr>В содержание театрализованной деятельности с использованием ИКТ включаем: </vt:lpstr>
      <vt:lpstr>  </vt:lpstr>
      <vt:lpstr>Система работы в области развития театрализованной деятельности детей с применением ИКТ строилась в соответствии со следующими принципами: </vt:lpstr>
      <vt:lpstr>Постановка (драматизация) любого литературного  произведения проходит несколько этапов. </vt:lpstr>
      <vt:lpstr>  </vt:lpstr>
      <vt:lpstr>На каждом занятии происходит интеграция следующих  образовательных областей: </vt:lpstr>
      <vt:lpstr> </vt:lpstr>
      <vt:lpstr>Также присутствуют следующие виды деятельности: </vt:lpstr>
      <vt:lpstr>На каждом занятии решаются следующие задачи: </vt:lpstr>
      <vt:lpstr>Заключение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информационно-комуникативных технологий в Театрализованной деятельности.</dc:title>
  <dc:creator>SuperNova</dc:creator>
  <cp:lastModifiedBy>SuperNova</cp:lastModifiedBy>
  <cp:revision>36</cp:revision>
  <dcterms:created xsi:type="dcterms:W3CDTF">2021-03-16T00:56:31Z</dcterms:created>
  <dcterms:modified xsi:type="dcterms:W3CDTF">2022-04-09T09:47:02Z</dcterms:modified>
</cp:coreProperties>
</file>