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8" r:id="rId4"/>
    <p:sldId id="260" r:id="rId5"/>
    <p:sldId id="263" r:id="rId6"/>
    <p:sldId id="270" r:id="rId7"/>
    <p:sldId id="264" r:id="rId8"/>
    <p:sldId id="266" r:id="rId9"/>
    <p:sldId id="267" r:id="rId10"/>
    <p:sldId id="269" r:id="rId11"/>
    <p:sldId id="268" r:id="rId12"/>
    <p:sldId id="273" r:id="rId13"/>
    <p:sldId id="272" r:id="rId14"/>
    <p:sldId id="261" r:id="rId15"/>
    <p:sldId id="271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8A71CD-EC82-4D5A-86A4-45B2BDF63DF5}" type="doc">
      <dgm:prSet loTypeId="urn:microsoft.com/office/officeart/2005/8/layout/default#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A412ADC-3BB1-4DD1-B743-BB135ED18D78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Воображение</a:t>
          </a:r>
          <a:endParaRPr lang="ru-RU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03B6AC-711E-43ED-A48F-BF6C8C582152}" type="parTrans" cxnId="{E8E86831-BC29-4C4C-A828-3F8860CCA395}">
      <dgm:prSet/>
      <dgm:spPr/>
      <dgm:t>
        <a:bodyPr/>
        <a:lstStyle/>
        <a:p>
          <a:endParaRPr lang="ru-RU"/>
        </a:p>
      </dgm:t>
    </dgm:pt>
    <dgm:pt modelId="{77F296ED-540C-47EF-91B6-87189C8A299D}" type="sibTrans" cxnId="{E8E86831-BC29-4C4C-A828-3F8860CCA395}">
      <dgm:prSet/>
      <dgm:spPr/>
      <dgm:t>
        <a:bodyPr/>
        <a:lstStyle/>
        <a:p>
          <a:endParaRPr lang="ru-RU"/>
        </a:p>
      </dgm:t>
    </dgm:pt>
    <dgm:pt modelId="{E1E7D635-2470-45A7-98F8-BF7A7984B8DD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Внимание</a:t>
          </a:r>
          <a:endParaRPr lang="ru-RU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D8BB06-469E-4C47-A500-AC7D01AF9EB6}" type="parTrans" cxnId="{D2D2FA2A-4A09-4620-AFB0-0CBE9DE8B0A3}">
      <dgm:prSet/>
      <dgm:spPr/>
      <dgm:t>
        <a:bodyPr/>
        <a:lstStyle/>
        <a:p>
          <a:endParaRPr lang="ru-RU"/>
        </a:p>
      </dgm:t>
    </dgm:pt>
    <dgm:pt modelId="{ABDA8D62-66CF-4689-99D7-14121C200A6D}" type="sibTrans" cxnId="{D2D2FA2A-4A09-4620-AFB0-0CBE9DE8B0A3}">
      <dgm:prSet/>
      <dgm:spPr/>
      <dgm:t>
        <a:bodyPr/>
        <a:lstStyle/>
        <a:p>
          <a:endParaRPr lang="ru-RU"/>
        </a:p>
      </dgm:t>
    </dgm:pt>
    <dgm:pt modelId="{D8E34A67-7C9E-40B5-82DB-AF2A387E8204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Мышление</a:t>
          </a:r>
          <a:endParaRPr lang="ru-RU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3DF215-E49A-477D-8994-3BA71A6E9117}" type="parTrans" cxnId="{9D24675E-17F1-4FDD-8ACC-75346581D2B9}">
      <dgm:prSet/>
      <dgm:spPr/>
      <dgm:t>
        <a:bodyPr/>
        <a:lstStyle/>
        <a:p>
          <a:endParaRPr lang="ru-RU"/>
        </a:p>
      </dgm:t>
    </dgm:pt>
    <dgm:pt modelId="{9C2AB09B-0F7F-496A-B84B-37243D8E344E}" type="sibTrans" cxnId="{9D24675E-17F1-4FDD-8ACC-75346581D2B9}">
      <dgm:prSet/>
      <dgm:spPr/>
      <dgm:t>
        <a:bodyPr/>
        <a:lstStyle/>
        <a:p>
          <a:endParaRPr lang="ru-RU"/>
        </a:p>
      </dgm:t>
    </dgm:pt>
    <dgm:pt modelId="{C017BDDA-F69D-46FB-BCF0-32AAA6205805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Интуиция</a:t>
          </a:r>
          <a:endParaRPr lang="ru-RU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61DC927-C2D8-4689-B284-20FBD0D30177}" type="parTrans" cxnId="{A48947A5-9764-4CB1-A868-9D342F0DF12E}">
      <dgm:prSet/>
      <dgm:spPr/>
      <dgm:t>
        <a:bodyPr/>
        <a:lstStyle/>
        <a:p>
          <a:endParaRPr lang="ru-RU"/>
        </a:p>
      </dgm:t>
    </dgm:pt>
    <dgm:pt modelId="{888B068E-37FE-4BBE-AB13-EABA1B272D5E}" type="sibTrans" cxnId="{A48947A5-9764-4CB1-A868-9D342F0DF12E}">
      <dgm:prSet/>
      <dgm:spPr/>
      <dgm:t>
        <a:bodyPr/>
        <a:lstStyle/>
        <a:p>
          <a:endParaRPr lang="ru-RU"/>
        </a:p>
      </dgm:t>
    </dgm:pt>
    <dgm:pt modelId="{6FD83CBC-CC90-48EE-905E-EFEAD828603C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Память</a:t>
          </a:r>
          <a:endParaRPr lang="ru-RU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FBE826-11F7-4212-92DE-002B10D27B57}" type="parTrans" cxnId="{BF56742A-78AC-4E24-9421-C2FB557DEE97}">
      <dgm:prSet/>
      <dgm:spPr/>
      <dgm:t>
        <a:bodyPr/>
        <a:lstStyle/>
        <a:p>
          <a:endParaRPr lang="ru-RU"/>
        </a:p>
      </dgm:t>
    </dgm:pt>
    <dgm:pt modelId="{3C4B40E6-E96D-4B16-A117-59D649D9412C}" type="sibTrans" cxnId="{BF56742A-78AC-4E24-9421-C2FB557DEE97}">
      <dgm:prSet/>
      <dgm:spPr/>
      <dgm:t>
        <a:bodyPr/>
        <a:lstStyle/>
        <a:p>
          <a:endParaRPr lang="ru-RU"/>
        </a:p>
      </dgm:t>
    </dgm:pt>
    <dgm:pt modelId="{62013F8C-4862-4877-8537-B1ECBA37EA32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Творчество</a:t>
          </a:r>
          <a:endParaRPr lang="ru-RU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D2FBA1-E9C3-49A4-B437-24612FCE5566}" type="parTrans" cxnId="{DA4B7682-CB23-4F2A-8CF0-D88FE502FC2D}">
      <dgm:prSet/>
      <dgm:spPr/>
      <dgm:t>
        <a:bodyPr/>
        <a:lstStyle/>
        <a:p>
          <a:endParaRPr lang="ru-RU"/>
        </a:p>
      </dgm:t>
    </dgm:pt>
    <dgm:pt modelId="{F953F1A9-6CAD-469F-A2D7-CC415E30B508}" type="sibTrans" cxnId="{DA4B7682-CB23-4F2A-8CF0-D88FE502FC2D}">
      <dgm:prSet/>
      <dgm:spPr/>
      <dgm:t>
        <a:bodyPr/>
        <a:lstStyle/>
        <a:p>
          <a:endParaRPr lang="ru-RU"/>
        </a:p>
      </dgm:t>
    </dgm:pt>
    <dgm:pt modelId="{C55B41E3-4DC2-4BDD-96AC-C71B04CE79B3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Здоровье</a:t>
          </a:r>
          <a:endParaRPr lang="ru-RU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DDB2EB-0878-4EB2-A26E-F38A1D82DF8E}" type="parTrans" cxnId="{C96A76CE-7613-46C0-B4B2-CBDF90DC2DF5}">
      <dgm:prSet/>
      <dgm:spPr/>
      <dgm:t>
        <a:bodyPr/>
        <a:lstStyle/>
        <a:p>
          <a:endParaRPr lang="ru-RU"/>
        </a:p>
      </dgm:t>
    </dgm:pt>
    <dgm:pt modelId="{DC8A1139-3C40-456B-97E3-6C503361753F}" type="sibTrans" cxnId="{C96A76CE-7613-46C0-B4B2-CBDF90DC2DF5}">
      <dgm:prSet/>
      <dgm:spPr/>
      <dgm:t>
        <a:bodyPr/>
        <a:lstStyle/>
        <a:p>
          <a:endParaRPr lang="ru-RU"/>
        </a:p>
      </dgm:t>
    </dgm:pt>
    <dgm:pt modelId="{E8AECC96-4D9E-4098-AA1C-9D03CC847026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Инициатива</a:t>
          </a:r>
          <a:endParaRPr lang="ru-RU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DA7DEA-7ED6-4EC0-A207-9382937D8B0F}" type="parTrans" cxnId="{B4130EC8-CB8F-483E-9E44-126989B9F4F6}">
      <dgm:prSet/>
      <dgm:spPr/>
      <dgm:t>
        <a:bodyPr/>
        <a:lstStyle/>
        <a:p>
          <a:endParaRPr lang="ru-RU"/>
        </a:p>
      </dgm:t>
    </dgm:pt>
    <dgm:pt modelId="{66524B7C-C401-474B-B874-E66B60B98083}" type="sibTrans" cxnId="{B4130EC8-CB8F-483E-9E44-126989B9F4F6}">
      <dgm:prSet/>
      <dgm:spPr/>
      <dgm:t>
        <a:bodyPr/>
        <a:lstStyle/>
        <a:p>
          <a:endParaRPr lang="ru-RU"/>
        </a:p>
      </dgm:t>
    </dgm:pt>
    <dgm:pt modelId="{F7716BA4-32C0-44B7-A5CD-8DBB6CC985AE}" type="pres">
      <dgm:prSet presAssocID="{928A71CD-EC82-4D5A-86A4-45B2BDF63DF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5C8E82-E3EE-4052-B6A0-A196A7A92683}" type="pres">
      <dgm:prSet presAssocID="{EA412ADC-3BB1-4DD1-B743-BB135ED18D78}" presName="node" presStyleLbl="node1" presStyleIdx="0" presStyleCnt="8" custLinFactNeighborX="2367" custLinFactNeighborY="-65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F75D53-A717-4D3E-84F2-677546E7F272}" type="pres">
      <dgm:prSet presAssocID="{77F296ED-540C-47EF-91B6-87189C8A299D}" presName="sibTrans" presStyleCnt="0"/>
      <dgm:spPr/>
    </dgm:pt>
    <dgm:pt modelId="{20E85BEA-2AEE-4CAA-8624-4BB52C48D97A}" type="pres">
      <dgm:prSet presAssocID="{E1E7D635-2470-45A7-98F8-BF7A7984B8DD}" presName="node" presStyleLbl="node1" presStyleIdx="1" presStyleCnt="8" custLinFactNeighborX="2437" custLinFactNeighborY="-100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724DBB-22E0-4820-BF67-F0928733F5C2}" type="pres">
      <dgm:prSet presAssocID="{ABDA8D62-66CF-4689-99D7-14121C200A6D}" presName="sibTrans" presStyleCnt="0"/>
      <dgm:spPr/>
    </dgm:pt>
    <dgm:pt modelId="{748D8A4B-AFE9-4EC4-A44E-3CE2C39D5DEC}" type="pres">
      <dgm:prSet presAssocID="{D8E34A67-7C9E-40B5-82DB-AF2A387E8204}" presName="node" presStyleLbl="node1" presStyleIdx="2" presStyleCnt="8" custLinFactNeighborX="-1986" custLinFactNeighborY="-65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90BDCF-7815-4AB9-9198-9316650C8D9D}" type="pres">
      <dgm:prSet presAssocID="{9C2AB09B-0F7F-496A-B84B-37243D8E344E}" presName="sibTrans" presStyleCnt="0"/>
      <dgm:spPr/>
    </dgm:pt>
    <dgm:pt modelId="{A8BFF88A-39EE-4D36-92C6-D47AF69A9BFA}" type="pres">
      <dgm:prSet presAssocID="{C017BDDA-F69D-46FB-BCF0-32AAA6205805}" presName="node" presStyleLbl="node1" presStyleIdx="3" presStyleCnt="8" custLinFactNeighborX="8939" custLinFactNeighborY="-65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7C120D-6890-4A31-AA0E-5A38F823A3A7}" type="pres">
      <dgm:prSet presAssocID="{888B068E-37FE-4BBE-AB13-EABA1B272D5E}" presName="sibTrans" presStyleCnt="0"/>
      <dgm:spPr/>
    </dgm:pt>
    <dgm:pt modelId="{1CAC81B4-0E7C-482C-8D6E-82A022683703}" type="pres">
      <dgm:prSet presAssocID="{6FD83CBC-CC90-48EE-905E-EFEAD828603C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417CD1-9DE4-4DF2-BB12-C81ACC4026CC}" type="pres">
      <dgm:prSet presAssocID="{3C4B40E6-E96D-4B16-A117-59D649D9412C}" presName="sibTrans" presStyleCnt="0"/>
      <dgm:spPr/>
    </dgm:pt>
    <dgm:pt modelId="{FB75E340-1333-45FE-8D55-8E820564FDDD}" type="pres">
      <dgm:prSet presAssocID="{62013F8C-4862-4877-8537-B1ECBA37EA32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28C6F1-2788-4284-A04E-203156C89C7D}" type="pres">
      <dgm:prSet presAssocID="{F953F1A9-6CAD-469F-A2D7-CC415E30B508}" presName="sibTrans" presStyleCnt="0"/>
      <dgm:spPr/>
    </dgm:pt>
    <dgm:pt modelId="{DF2D29F2-836E-48B7-9216-BCD37C386C88}" type="pres">
      <dgm:prSet presAssocID="{C55B41E3-4DC2-4BDD-96AC-C71B04CE79B3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2E008F-0525-4F23-B6FF-8893AF149966}" type="pres">
      <dgm:prSet presAssocID="{DC8A1139-3C40-456B-97E3-6C503361753F}" presName="sibTrans" presStyleCnt="0"/>
      <dgm:spPr/>
    </dgm:pt>
    <dgm:pt modelId="{3D09D46F-8D4B-47E5-B6FF-7D718279CD4D}" type="pres">
      <dgm:prSet presAssocID="{E8AECC96-4D9E-4098-AA1C-9D03CC847026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C33039-EBEF-4E23-B75D-2CEC7725A745}" type="presOf" srcId="{E8AECC96-4D9E-4098-AA1C-9D03CC847026}" destId="{3D09D46F-8D4B-47E5-B6FF-7D718279CD4D}" srcOrd="0" destOrd="0" presId="urn:microsoft.com/office/officeart/2005/8/layout/default#1"/>
    <dgm:cxn modelId="{C93356AF-1EE7-43E5-AE28-96D12AD36217}" type="presOf" srcId="{928A71CD-EC82-4D5A-86A4-45B2BDF63DF5}" destId="{F7716BA4-32C0-44B7-A5CD-8DBB6CC985AE}" srcOrd="0" destOrd="0" presId="urn:microsoft.com/office/officeart/2005/8/layout/default#1"/>
    <dgm:cxn modelId="{D2D2FA2A-4A09-4620-AFB0-0CBE9DE8B0A3}" srcId="{928A71CD-EC82-4D5A-86A4-45B2BDF63DF5}" destId="{E1E7D635-2470-45A7-98F8-BF7A7984B8DD}" srcOrd="1" destOrd="0" parTransId="{EAD8BB06-469E-4C47-A500-AC7D01AF9EB6}" sibTransId="{ABDA8D62-66CF-4689-99D7-14121C200A6D}"/>
    <dgm:cxn modelId="{4566CE36-90DA-4948-A399-79F6F81C7BFC}" type="presOf" srcId="{E1E7D635-2470-45A7-98F8-BF7A7984B8DD}" destId="{20E85BEA-2AEE-4CAA-8624-4BB52C48D97A}" srcOrd="0" destOrd="0" presId="urn:microsoft.com/office/officeart/2005/8/layout/default#1"/>
    <dgm:cxn modelId="{7D3E4327-1696-4775-9B09-DB4914DEB67A}" type="presOf" srcId="{62013F8C-4862-4877-8537-B1ECBA37EA32}" destId="{FB75E340-1333-45FE-8D55-8E820564FDDD}" srcOrd="0" destOrd="0" presId="urn:microsoft.com/office/officeart/2005/8/layout/default#1"/>
    <dgm:cxn modelId="{BB135BF0-F7B0-4516-AA57-0EB39BDAAC56}" type="presOf" srcId="{D8E34A67-7C9E-40B5-82DB-AF2A387E8204}" destId="{748D8A4B-AFE9-4EC4-A44E-3CE2C39D5DEC}" srcOrd="0" destOrd="0" presId="urn:microsoft.com/office/officeart/2005/8/layout/default#1"/>
    <dgm:cxn modelId="{0C64C9C6-BA42-4113-8D02-3144A23FEAFB}" type="presOf" srcId="{6FD83CBC-CC90-48EE-905E-EFEAD828603C}" destId="{1CAC81B4-0E7C-482C-8D6E-82A022683703}" srcOrd="0" destOrd="0" presId="urn:microsoft.com/office/officeart/2005/8/layout/default#1"/>
    <dgm:cxn modelId="{A48947A5-9764-4CB1-A868-9D342F0DF12E}" srcId="{928A71CD-EC82-4D5A-86A4-45B2BDF63DF5}" destId="{C017BDDA-F69D-46FB-BCF0-32AAA6205805}" srcOrd="3" destOrd="0" parTransId="{A61DC927-C2D8-4689-B284-20FBD0D30177}" sibTransId="{888B068E-37FE-4BBE-AB13-EABA1B272D5E}"/>
    <dgm:cxn modelId="{9D24675E-17F1-4FDD-8ACC-75346581D2B9}" srcId="{928A71CD-EC82-4D5A-86A4-45B2BDF63DF5}" destId="{D8E34A67-7C9E-40B5-82DB-AF2A387E8204}" srcOrd="2" destOrd="0" parTransId="{943DF215-E49A-477D-8994-3BA71A6E9117}" sibTransId="{9C2AB09B-0F7F-496A-B84B-37243D8E344E}"/>
    <dgm:cxn modelId="{3F9C36AE-80BA-45DF-9749-E1B46DB21C18}" type="presOf" srcId="{EA412ADC-3BB1-4DD1-B743-BB135ED18D78}" destId="{345C8E82-E3EE-4052-B6A0-A196A7A92683}" srcOrd="0" destOrd="0" presId="urn:microsoft.com/office/officeart/2005/8/layout/default#1"/>
    <dgm:cxn modelId="{BF56742A-78AC-4E24-9421-C2FB557DEE97}" srcId="{928A71CD-EC82-4D5A-86A4-45B2BDF63DF5}" destId="{6FD83CBC-CC90-48EE-905E-EFEAD828603C}" srcOrd="4" destOrd="0" parTransId="{F1FBE826-11F7-4212-92DE-002B10D27B57}" sibTransId="{3C4B40E6-E96D-4B16-A117-59D649D9412C}"/>
    <dgm:cxn modelId="{745B3D40-4D3E-4148-9EDF-46BB510D2624}" type="presOf" srcId="{C017BDDA-F69D-46FB-BCF0-32AAA6205805}" destId="{A8BFF88A-39EE-4D36-92C6-D47AF69A9BFA}" srcOrd="0" destOrd="0" presId="urn:microsoft.com/office/officeart/2005/8/layout/default#1"/>
    <dgm:cxn modelId="{C96A76CE-7613-46C0-B4B2-CBDF90DC2DF5}" srcId="{928A71CD-EC82-4D5A-86A4-45B2BDF63DF5}" destId="{C55B41E3-4DC2-4BDD-96AC-C71B04CE79B3}" srcOrd="6" destOrd="0" parTransId="{FCDDB2EB-0878-4EB2-A26E-F38A1D82DF8E}" sibTransId="{DC8A1139-3C40-456B-97E3-6C503361753F}"/>
    <dgm:cxn modelId="{B4130EC8-CB8F-483E-9E44-126989B9F4F6}" srcId="{928A71CD-EC82-4D5A-86A4-45B2BDF63DF5}" destId="{E8AECC96-4D9E-4098-AA1C-9D03CC847026}" srcOrd="7" destOrd="0" parTransId="{05DA7DEA-7ED6-4EC0-A207-9382937D8B0F}" sibTransId="{66524B7C-C401-474B-B874-E66B60B98083}"/>
    <dgm:cxn modelId="{4A0FB9DB-2144-4FCF-B4A6-6CF2BD10A571}" type="presOf" srcId="{C55B41E3-4DC2-4BDD-96AC-C71B04CE79B3}" destId="{DF2D29F2-836E-48B7-9216-BCD37C386C88}" srcOrd="0" destOrd="0" presId="urn:microsoft.com/office/officeart/2005/8/layout/default#1"/>
    <dgm:cxn modelId="{DA4B7682-CB23-4F2A-8CF0-D88FE502FC2D}" srcId="{928A71CD-EC82-4D5A-86A4-45B2BDF63DF5}" destId="{62013F8C-4862-4877-8537-B1ECBA37EA32}" srcOrd="5" destOrd="0" parTransId="{A1D2FBA1-E9C3-49A4-B437-24612FCE5566}" sibTransId="{F953F1A9-6CAD-469F-A2D7-CC415E30B508}"/>
    <dgm:cxn modelId="{E8E86831-BC29-4C4C-A828-3F8860CCA395}" srcId="{928A71CD-EC82-4D5A-86A4-45B2BDF63DF5}" destId="{EA412ADC-3BB1-4DD1-B743-BB135ED18D78}" srcOrd="0" destOrd="0" parTransId="{2503B6AC-711E-43ED-A48F-BF6C8C582152}" sibTransId="{77F296ED-540C-47EF-91B6-87189C8A299D}"/>
    <dgm:cxn modelId="{E24C19BA-EB98-41A9-9C98-E5EED7CD7CD8}" type="presParOf" srcId="{F7716BA4-32C0-44B7-A5CD-8DBB6CC985AE}" destId="{345C8E82-E3EE-4052-B6A0-A196A7A92683}" srcOrd="0" destOrd="0" presId="urn:microsoft.com/office/officeart/2005/8/layout/default#1"/>
    <dgm:cxn modelId="{567573AC-65E6-46E3-8F98-F43828A7A5A2}" type="presParOf" srcId="{F7716BA4-32C0-44B7-A5CD-8DBB6CC985AE}" destId="{49F75D53-A717-4D3E-84F2-677546E7F272}" srcOrd="1" destOrd="0" presId="urn:microsoft.com/office/officeart/2005/8/layout/default#1"/>
    <dgm:cxn modelId="{16683131-1A04-4DE7-A17F-9F95E016FAA3}" type="presParOf" srcId="{F7716BA4-32C0-44B7-A5CD-8DBB6CC985AE}" destId="{20E85BEA-2AEE-4CAA-8624-4BB52C48D97A}" srcOrd="2" destOrd="0" presId="urn:microsoft.com/office/officeart/2005/8/layout/default#1"/>
    <dgm:cxn modelId="{15EDAFC0-387D-4392-A510-E5BEE76BB547}" type="presParOf" srcId="{F7716BA4-32C0-44B7-A5CD-8DBB6CC985AE}" destId="{72724DBB-22E0-4820-BF67-F0928733F5C2}" srcOrd="3" destOrd="0" presId="urn:microsoft.com/office/officeart/2005/8/layout/default#1"/>
    <dgm:cxn modelId="{9CF63BE0-8E5F-4FE9-92AB-074CEC806363}" type="presParOf" srcId="{F7716BA4-32C0-44B7-A5CD-8DBB6CC985AE}" destId="{748D8A4B-AFE9-4EC4-A44E-3CE2C39D5DEC}" srcOrd="4" destOrd="0" presId="urn:microsoft.com/office/officeart/2005/8/layout/default#1"/>
    <dgm:cxn modelId="{A691380E-A800-4267-ACF6-61004E995308}" type="presParOf" srcId="{F7716BA4-32C0-44B7-A5CD-8DBB6CC985AE}" destId="{6B90BDCF-7815-4AB9-9198-9316650C8D9D}" srcOrd="5" destOrd="0" presId="urn:microsoft.com/office/officeart/2005/8/layout/default#1"/>
    <dgm:cxn modelId="{ADA25BFA-2C2B-42C1-808C-4BE517DB5CA1}" type="presParOf" srcId="{F7716BA4-32C0-44B7-A5CD-8DBB6CC985AE}" destId="{A8BFF88A-39EE-4D36-92C6-D47AF69A9BFA}" srcOrd="6" destOrd="0" presId="urn:microsoft.com/office/officeart/2005/8/layout/default#1"/>
    <dgm:cxn modelId="{DB4CC15B-84EF-4D92-9441-D8FEDA3CD017}" type="presParOf" srcId="{F7716BA4-32C0-44B7-A5CD-8DBB6CC985AE}" destId="{D57C120D-6890-4A31-AA0E-5A38F823A3A7}" srcOrd="7" destOrd="0" presId="urn:microsoft.com/office/officeart/2005/8/layout/default#1"/>
    <dgm:cxn modelId="{6993B91A-0AE1-46F8-A945-137CC24EE654}" type="presParOf" srcId="{F7716BA4-32C0-44B7-A5CD-8DBB6CC985AE}" destId="{1CAC81B4-0E7C-482C-8D6E-82A022683703}" srcOrd="8" destOrd="0" presId="urn:microsoft.com/office/officeart/2005/8/layout/default#1"/>
    <dgm:cxn modelId="{DE37EBA9-91A8-4EAB-8076-501D104816F8}" type="presParOf" srcId="{F7716BA4-32C0-44B7-A5CD-8DBB6CC985AE}" destId="{61417CD1-9DE4-4DF2-BB12-C81ACC4026CC}" srcOrd="9" destOrd="0" presId="urn:microsoft.com/office/officeart/2005/8/layout/default#1"/>
    <dgm:cxn modelId="{75E03AB4-AC26-456C-8A10-A35578164EA6}" type="presParOf" srcId="{F7716BA4-32C0-44B7-A5CD-8DBB6CC985AE}" destId="{FB75E340-1333-45FE-8D55-8E820564FDDD}" srcOrd="10" destOrd="0" presId="urn:microsoft.com/office/officeart/2005/8/layout/default#1"/>
    <dgm:cxn modelId="{65C42A13-DBC4-4259-B7DE-6AB52F1B064F}" type="presParOf" srcId="{F7716BA4-32C0-44B7-A5CD-8DBB6CC985AE}" destId="{5F28C6F1-2788-4284-A04E-203156C89C7D}" srcOrd="11" destOrd="0" presId="urn:microsoft.com/office/officeart/2005/8/layout/default#1"/>
    <dgm:cxn modelId="{2248D745-4445-495F-A340-4541BBA2F712}" type="presParOf" srcId="{F7716BA4-32C0-44B7-A5CD-8DBB6CC985AE}" destId="{DF2D29F2-836E-48B7-9216-BCD37C386C88}" srcOrd="12" destOrd="0" presId="urn:microsoft.com/office/officeart/2005/8/layout/default#1"/>
    <dgm:cxn modelId="{AF53DB97-4779-4BE2-BDFB-FCE59C674840}" type="presParOf" srcId="{F7716BA4-32C0-44B7-A5CD-8DBB6CC985AE}" destId="{7E2E008F-0525-4F23-B6FF-8893AF149966}" srcOrd="13" destOrd="0" presId="urn:microsoft.com/office/officeart/2005/8/layout/default#1"/>
    <dgm:cxn modelId="{F9650DA7-D256-4F5F-A23D-0664326BF3B0}" type="presParOf" srcId="{F7716BA4-32C0-44B7-A5CD-8DBB6CC985AE}" destId="{3D09D46F-8D4B-47E5-B6FF-7D718279CD4D}" srcOrd="1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5C8E82-E3EE-4052-B6A0-A196A7A92683}">
      <dsp:nvSpPr>
        <dsp:cNvPr id="0" name=""/>
        <dsp:cNvSpPr/>
      </dsp:nvSpPr>
      <dsp:spPr>
        <a:xfrm>
          <a:off x="50780" y="576060"/>
          <a:ext cx="2036885" cy="122213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Воображение</a:t>
          </a:r>
          <a:endParaRPr lang="ru-RU" sz="2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780" y="576060"/>
        <a:ext cx="2036885" cy="1222131"/>
      </dsp:txXfrm>
    </dsp:sp>
    <dsp:sp modelId="{20E85BEA-2AEE-4CAA-8624-4BB52C48D97A}">
      <dsp:nvSpPr>
        <dsp:cNvPr id="0" name=""/>
        <dsp:cNvSpPr/>
      </dsp:nvSpPr>
      <dsp:spPr>
        <a:xfrm>
          <a:off x="2292780" y="533688"/>
          <a:ext cx="2036885" cy="1222131"/>
        </a:xfrm>
        <a:prstGeom prst="rect">
          <a:avLst/>
        </a:prstGeom>
        <a:gradFill rotWithShape="0">
          <a:gsLst>
            <a:gs pos="0">
              <a:schemeClr val="accent4">
                <a:hueOff val="-637824"/>
                <a:satOff val="3843"/>
                <a:lumOff val="308"/>
                <a:alphaOff val="0"/>
                <a:tint val="50000"/>
                <a:satMod val="300000"/>
              </a:schemeClr>
            </a:gs>
            <a:gs pos="35000">
              <a:schemeClr val="accent4">
                <a:hueOff val="-637824"/>
                <a:satOff val="3843"/>
                <a:lumOff val="308"/>
                <a:alphaOff val="0"/>
                <a:tint val="37000"/>
                <a:satMod val="300000"/>
              </a:schemeClr>
            </a:gs>
            <a:gs pos="100000">
              <a:schemeClr val="accent4">
                <a:hueOff val="-637824"/>
                <a:satOff val="3843"/>
                <a:lumOff val="30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Внимание</a:t>
          </a:r>
          <a:endParaRPr lang="ru-RU" sz="2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92780" y="533688"/>
        <a:ext cx="2036885" cy="1222131"/>
      </dsp:txXfrm>
    </dsp:sp>
    <dsp:sp modelId="{748D8A4B-AFE9-4EC4-A44E-3CE2C39D5DEC}">
      <dsp:nvSpPr>
        <dsp:cNvPr id="0" name=""/>
        <dsp:cNvSpPr/>
      </dsp:nvSpPr>
      <dsp:spPr>
        <a:xfrm>
          <a:off x="4443263" y="576060"/>
          <a:ext cx="2036885" cy="1222131"/>
        </a:xfrm>
        <a:prstGeom prst="rect">
          <a:avLst/>
        </a:prstGeom>
        <a:gradFill rotWithShape="0">
          <a:gsLst>
            <a:gs pos="0">
              <a:schemeClr val="accent4">
                <a:hueOff val="-1275649"/>
                <a:satOff val="7685"/>
                <a:lumOff val="616"/>
                <a:alphaOff val="0"/>
                <a:tint val="50000"/>
                <a:satMod val="300000"/>
              </a:schemeClr>
            </a:gs>
            <a:gs pos="35000">
              <a:schemeClr val="accent4">
                <a:hueOff val="-1275649"/>
                <a:satOff val="7685"/>
                <a:lumOff val="616"/>
                <a:alphaOff val="0"/>
                <a:tint val="37000"/>
                <a:satMod val="300000"/>
              </a:schemeClr>
            </a:gs>
            <a:gs pos="100000">
              <a:schemeClr val="accent4">
                <a:hueOff val="-1275649"/>
                <a:satOff val="7685"/>
                <a:lumOff val="61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Мышление</a:t>
          </a:r>
          <a:endParaRPr lang="ru-RU" sz="2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43263" y="576060"/>
        <a:ext cx="2036885" cy="1222131"/>
      </dsp:txXfrm>
    </dsp:sp>
    <dsp:sp modelId="{A8BFF88A-39EE-4D36-92C6-D47AF69A9BFA}">
      <dsp:nvSpPr>
        <dsp:cNvPr id="0" name=""/>
        <dsp:cNvSpPr/>
      </dsp:nvSpPr>
      <dsp:spPr>
        <a:xfrm>
          <a:off x="6726858" y="576060"/>
          <a:ext cx="2036885" cy="1222131"/>
        </a:xfrm>
        <a:prstGeom prst="rect">
          <a:avLst/>
        </a:prstGeom>
        <a:gradFill rotWithShape="0">
          <a:gsLst>
            <a:gs pos="0">
              <a:schemeClr val="accent4">
                <a:hueOff val="-1913473"/>
                <a:satOff val="11528"/>
                <a:lumOff val="924"/>
                <a:alphaOff val="0"/>
                <a:tint val="50000"/>
                <a:satMod val="300000"/>
              </a:schemeClr>
            </a:gs>
            <a:gs pos="35000">
              <a:schemeClr val="accent4">
                <a:hueOff val="-1913473"/>
                <a:satOff val="11528"/>
                <a:lumOff val="924"/>
                <a:alphaOff val="0"/>
                <a:tint val="37000"/>
                <a:satMod val="300000"/>
              </a:schemeClr>
            </a:gs>
            <a:gs pos="100000">
              <a:schemeClr val="accent4">
                <a:hueOff val="-1913473"/>
                <a:satOff val="11528"/>
                <a:lumOff val="92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Интуиция</a:t>
          </a:r>
          <a:endParaRPr lang="ru-RU" sz="2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726858" y="576060"/>
        <a:ext cx="2036885" cy="1222131"/>
      </dsp:txXfrm>
    </dsp:sp>
    <dsp:sp modelId="{1CAC81B4-0E7C-482C-8D6E-82A022683703}">
      <dsp:nvSpPr>
        <dsp:cNvPr id="0" name=""/>
        <dsp:cNvSpPr/>
      </dsp:nvSpPr>
      <dsp:spPr>
        <a:xfrm>
          <a:off x="2567" y="2082064"/>
          <a:ext cx="2036885" cy="1222131"/>
        </a:xfrm>
        <a:prstGeom prst="rect">
          <a:avLst/>
        </a:prstGeom>
        <a:gradFill rotWithShape="0">
          <a:gsLst>
            <a:gs pos="0">
              <a:schemeClr val="accent4">
                <a:hueOff val="-2551297"/>
                <a:satOff val="15371"/>
                <a:lumOff val="1232"/>
                <a:alphaOff val="0"/>
                <a:tint val="50000"/>
                <a:satMod val="300000"/>
              </a:schemeClr>
            </a:gs>
            <a:gs pos="35000">
              <a:schemeClr val="accent4">
                <a:hueOff val="-2551297"/>
                <a:satOff val="15371"/>
                <a:lumOff val="1232"/>
                <a:alphaOff val="0"/>
                <a:tint val="37000"/>
                <a:satMod val="300000"/>
              </a:schemeClr>
            </a:gs>
            <a:gs pos="100000">
              <a:schemeClr val="accent4">
                <a:hueOff val="-2551297"/>
                <a:satOff val="15371"/>
                <a:lumOff val="123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Память</a:t>
          </a:r>
          <a:endParaRPr lang="ru-RU" sz="2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67" y="2082064"/>
        <a:ext cx="2036885" cy="1222131"/>
      </dsp:txXfrm>
    </dsp:sp>
    <dsp:sp modelId="{FB75E340-1333-45FE-8D55-8E820564FDDD}">
      <dsp:nvSpPr>
        <dsp:cNvPr id="0" name=""/>
        <dsp:cNvSpPr/>
      </dsp:nvSpPr>
      <dsp:spPr>
        <a:xfrm>
          <a:off x="2243141" y="2082064"/>
          <a:ext cx="2036885" cy="1222131"/>
        </a:xfrm>
        <a:prstGeom prst="rect">
          <a:avLst/>
        </a:prstGeom>
        <a:gradFill rotWithShape="0">
          <a:gsLst>
            <a:gs pos="0">
              <a:schemeClr val="accent4">
                <a:hueOff val="-3189121"/>
                <a:satOff val="19214"/>
                <a:lumOff val="1540"/>
                <a:alphaOff val="0"/>
                <a:tint val="50000"/>
                <a:satMod val="300000"/>
              </a:schemeClr>
            </a:gs>
            <a:gs pos="35000">
              <a:schemeClr val="accent4">
                <a:hueOff val="-3189121"/>
                <a:satOff val="19214"/>
                <a:lumOff val="1540"/>
                <a:alphaOff val="0"/>
                <a:tint val="37000"/>
                <a:satMod val="300000"/>
              </a:schemeClr>
            </a:gs>
            <a:gs pos="100000">
              <a:schemeClr val="accent4">
                <a:hueOff val="-3189121"/>
                <a:satOff val="19214"/>
                <a:lumOff val="154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Творчество</a:t>
          </a:r>
          <a:endParaRPr lang="ru-RU" sz="2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43141" y="2082064"/>
        <a:ext cx="2036885" cy="1222131"/>
      </dsp:txXfrm>
    </dsp:sp>
    <dsp:sp modelId="{DF2D29F2-836E-48B7-9216-BCD37C386C88}">
      <dsp:nvSpPr>
        <dsp:cNvPr id="0" name=""/>
        <dsp:cNvSpPr/>
      </dsp:nvSpPr>
      <dsp:spPr>
        <a:xfrm>
          <a:off x="4483716" y="2082064"/>
          <a:ext cx="2036885" cy="1222131"/>
        </a:xfrm>
        <a:prstGeom prst="rect">
          <a:avLst/>
        </a:prstGeom>
        <a:gradFill rotWithShape="0">
          <a:gsLst>
            <a:gs pos="0">
              <a:schemeClr val="accent4">
                <a:hueOff val="-3826945"/>
                <a:satOff val="23056"/>
                <a:lumOff val="1848"/>
                <a:alphaOff val="0"/>
                <a:tint val="50000"/>
                <a:satMod val="300000"/>
              </a:schemeClr>
            </a:gs>
            <a:gs pos="35000">
              <a:schemeClr val="accent4">
                <a:hueOff val="-3826945"/>
                <a:satOff val="23056"/>
                <a:lumOff val="1848"/>
                <a:alphaOff val="0"/>
                <a:tint val="37000"/>
                <a:satMod val="300000"/>
              </a:schemeClr>
            </a:gs>
            <a:gs pos="100000">
              <a:schemeClr val="accent4">
                <a:hueOff val="-3826945"/>
                <a:satOff val="23056"/>
                <a:lumOff val="184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Здоровье</a:t>
          </a:r>
          <a:endParaRPr lang="ru-RU" sz="2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83716" y="2082064"/>
        <a:ext cx="2036885" cy="1222131"/>
      </dsp:txXfrm>
    </dsp:sp>
    <dsp:sp modelId="{3D09D46F-8D4B-47E5-B6FF-7D718279CD4D}">
      <dsp:nvSpPr>
        <dsp:cNvPr id="0" name=""/>
        <dsp:cNvSpPr/>
      </dsp:nvSpPr>
      <dsp:spPr>
        <a:xfrm>
          <a:off x="6724290" y="2082064"/>
          <a:ext cx="2036885" cy="1222131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Инициатива</a:t>
          </a:r>
          <a:endParaRPr lang="ru-RU" sz="25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724290" y="2082064"/>
        <a:ext cx="2036885" cy="12221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2415591"/>
            <a:ext cx="849694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Педагогический  практикум: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ехнология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эйдетика в работе с детьми младшего  дошкольного возраста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4941168"/>
            <a:ext cx="46085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 : воспитатель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МБДОУ «Детский сад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Семицветик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Леготина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Валентина Викторовна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9" y="6198990"/>
            <a:ext cx="25578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Новый Уренгой:</a:t>
            </a:r>
          </a:p>
        </p:txBody>
      </p:sp>
      <p:pic>
        <p:nvPicPr>
          <p:cNvPr id="13316" name="Picture 4" descr="Разноплановые задания можно использовать на уроках при изучении темы, а так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60648"/>
            <a:ext cx="450169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Я\Downloads\IMG_20220130_210123.jpg"/>
          <p:cNvPicPr>
            <a:picLocks noChangeAspect="1" noChangeArrowheads="1"/>
          </p:cNvPicPr>
          <p:nvPr/>
        </p:nvPicPr>
        <p:blipFill>
          <a:blip r:embed="rId3" cstate="print"/>
          <a:srcRect l="5521" t="1069" r="1998" b="4442"/>
          <a:stretch>
            <a:fillRect/>
          </a:stretch>
        </p:blipFill>
        <p:spPr bwMode="auto">
          <a:xfrm>
            <a:off x="251520" y="1196751"/>
            <a:ext cx="3762184" cy="3666939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139952" y="5312277"/>
            <a:ext cx="424847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сначала, что потом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04664"/>
            <a:ext cx="475252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/>
              <a:t>Составь рассказ по серии картинок</a:t>
            </a:r>
            <a:endParaRPr lang="ru-RU" sz="2200" dirty="0"/>
          </a:p>
        </p:txBody>
      </p:sp>
      <p:pic>
        <p:nvPicPr>
          <p:cNvPr id="5" name="Рисунок 4" descr="C:\Users\Я\Downloads\IMG_20220130_210318.jpg"/>
          <p:cNvPicPr/>
          <p:nvPr/>
        </p:nvPicPr>
        <p:blipFill>
          <a:blip r:embed="rId4" cstate="print">
            <a:lum bright="-8000"/>
          </a:blip>
          <a:srcRect l="6269" t="4701" r="4919" b="3814"/>
          <a:stretch>
            <a:fillRect/>
          </a:stretch>
        </p:blipFill>
        <p:spPr bwMode="auto">
          <a:xfrm>
            <a:off x="4283968" y="2060848"/>
            <a:ext cx="453650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568952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 «Четвертый лишний»</a:t>
            </a:r>
            <a:endParaRPr lang="ru-RU" sz="2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 развитие  внимания, логического мышления, умение классифицировать предметы по признакам (форма, размер, цвет и др.); связной речи, закрепить у детей полученные знания об окружающем; воспитывать умение играть по правила.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 «Четыре стихии»</a:t>
            </a:r>
            <a:endParaRPr lang="ru-RU" sz="2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игры: развитие внимания, связанного с координацией слухового и двигательного анализаторов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Играющие сидят по кругу. Ведущий договаривается с ними, что, если он скажет слово «земля», все должны опустить руки вниз, если слово «вода» - вытянуть руки вперед, слово «воздух» - поднять руки вверх, слово «огонь» - произвести вращение руками в лучезапястных и локтевых суставах. Кто ошибается, считается проигравшим.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nsportal.ru/sites/default/files/2017/11/07/4655001_8f1a2eb1e5b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16832"/>
            <a:ext cx="136815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nsportal.ru/sites/default/files/2017/11/07/4655008_461f753c27f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835696" y="1916832"/>
            <a:ext cx="136815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nsportal.ru/sites/default/files/2017/11/07/4654999_3f1ffe1a675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1916832"/>
            <a:ext cx="151216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nsportal.ru/sites/default/files/2017/11/07/4655018_d0fe708b5bea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1916832"/>
            <a:ext cx="1224136" cy="117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nsportal.ru/sites/default/files/2017/11/07/4655013_524727d45c5b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1988840"/>
            <a:ext cx="1512168" cy="10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755576" y="307395"/>
            <a:ext cx="784887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Заучивание стихотворений с опорой на схемы</a:t>
            </a:r>
            <a:endParaRPr lang="ru-RU" sz="2200" b="1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539552" y="788824"/>
            <a:ext cx="8280920" cy="1128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Закреплять умение детей пользоваться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мнемотаблицами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 заучивании стихотворений. Развивать память;  зрительное внимание, образное мышление, связную речь.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Я\Downloads\Screenshot_20220130_224553_com.huawei.himovie.overseas.jpg"/>
          <p:cNvPicPr/>
          <p:nvPr/>
        </p:nvPicPr>
        <p:blipFill>
          <a:blip r:embed="rId3" cstate="print"/>
          <a:srcRect t="8160" b="22830"/>
          <a:stretch>
            <a:fillRect/>
          </a:stretch>
        </p:blipFill>
        <p:spPr bwMode="auto">
          <a:xfrm>
            <a:off x="1115616" y="2060848"/>
            <a:ext cx="266429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Я\Downloads\Screenshot_20220130_224746_com.huawei.himovie.overseas.jpg"/>
          <p:cNvPicPr/>
          <p:nvPr/>
        </p:nvPicPr>
        <p:blipFill>
          <a:blip r:embed="rId4" cstate="print"/>
          <a:srcRect t="8419" b="23368"/>
          <a:stretch>
            <a:fillRect/>
          </a:stretch>
        </p:blipFill>
        <p:spPr bwMode="auto">
          <a:xfrm flipH="1">
            <a:off x="4788024" y="1988840"/>
            <a:ext cx="2826039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5634158"/>
            <a:ext cx="78488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Использование опорных рисунков для обучения заучиванию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стихотворений увлекает детей, превращает занятие в игру.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39552" y="224399"/>
            <a:ext cx="820891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Цвета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Запомнить цвета радуги по порядку нам помогает знаменитая фраза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3" cstate="email">
            <a:extLst>
              <a:ext uri="{28A0092B-C50C-407E-A947-70E740481C1C}">
                <a14:useLocalDpi xmlns:arto="http://schemas.microsoft.com/office/word/2006/arto" xmlns:wp="http://schemas.openxmlformats.org/drawingml/2006/wordprocessingDrawing" xmlns="" xmlns:a14="http://schemas.microsoft.com/office/drawing/2010/main" xmlns:pic="http://schemas.openxmlformats.org/drawingml/2006/picture" xmlns:lc="http://schemas.openxmlformats.org/drawingml/2006/lockedCanvas"/>
              </a:ext>
            </a:extLst>
          </a:blip>
          <a:srcRect l="16449" t="30280" r="11256"/>
          <a:stretch>
            <a:fillRect/>
          </a:stretch>
        </p:blipFill>
        <p:spPr>
          <a:xfrm>
            <a:off x="1115616" y="1556792"/>
            <a:ext cx="6480720" cy="48245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Применяя в работе методику эйдетики,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развиваем у детей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22460092"/>
              </p:ext>
            </p:extLst>
          </p:nvPr>
        </p:nvGraphicFramePr>
        <p:xfrm>
          <a:off x="200744" y="1700808"/>
          <a:ext cx="8763744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35292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детей должны строится в игровой форме. </a:t>
            </a: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игры имеют общую задачу - развитие образной памяти, внимания, мышления, воображения и т.д.</a:t>
            </a: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Игры подобного плана очень нравятся детям, они с удовольствием находят правильные ответы на поставленные вопросы. При правильной организации обучения, подобный способ запоминания будет перенесен ребенком в сферу учебы. Посредством таких вот ассоциативно-игровых запоминаний он будет с удовольствие делать домашнее задание, будет стремиться к освоению новой информации.</a:t>
            </a:r>
            <a:endParaRPr lang="ru-RU" sz="2200" dirty="0"/>
          </a:p>
        </p:txBody>
      </p:sp>
      <p:pic>
        <p:nvPicPr>
          <p:cNvPr id="3" name="Picture 6" descr="https://avatars.mds.yandex.net/get-zen_doc/965902/pub_5ec60ef64f911f7ccd936419_5ec6657e379baa1075eb9a12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20072" y="4077072"/>
            <a:ext cx="3127545" cy="2520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484784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748" name="Picture 4" descr="https://st3.depositphotos.com/1642684/34835/v/950/depositphotos_348358594-stock-illustration-little-children-studying-classro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708920"/>
            <a:ext cx="6993359" cy="34966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23528" y="773212"/>
            <a:ext cx="8568951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Эйдетика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от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греческого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эйдос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означает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</a:t>
            </a:r>
            <a:r>
              <a:rPr lang="uk-UA" sz="2400" b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uk-UA" sz="2400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uk-UA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т.е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возможность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запоминать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информацию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помощью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Эйдетика 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методика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обучения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которая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развивает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способность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мыслить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образами,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методам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запоминания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информации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способствует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развитию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воображения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Эйдетика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это характер памяти, основанный преимущественно на зрительные впечатления, позволяющий удерживать и воспроизводить живой образ, воспринятого раннего явления или предмета.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67544" y="311016"/>
            <a:ext cx="8424936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Правила использования эйдетики: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Каждая игра – это комплекс задач, которые ребенок выполняет с помощью действий, картинок, игрушек, тактильных карточек, кубиков, кирпичиков и тому подобное.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Задания даются ребенку в разных формах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в виде движений, моделей, схем, плоскостного рисунка, письменных и устных инструкций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Задачи размещены в порядке нарастания сложности,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т. е. в них </a:t>
            </a:r>
            <a:r>
              <a:rPr kumimoji="0" lang="ru-RU" sz="2200" b="0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 принцип : от простого к сложному</a:t>
            </a:r>
            <a:r>
              <a:rPr kumimoji="0" lang="ru-RU" sz="2200" b="0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Большинство игр не исчерпывается предложенными образцами, а позволяют детям составлять новые варианты заданий, заниматься творческой деятельностью.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 не совместимые с принуждением, создают атмосферу свободного и радостного творчества.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krichev.edu.by/ru/sm.aspx?guid=59083"/>
          <p:cNvPicPr>
            <a:picLocks noChangeAspect="1" noChangeArrowheads="1"/>
          </p:cNvPicPr>
          <p:nvPr/>
        </p:nvPicPr>
        <p:blipFill>
          <a:blip r:embed="rId3" cstate="print"/>
          <a:srcRect b="10633"/>
          <a:stretch>
            <a:fillRect/>
          </a:stretch>
        </p:blipFill>
        <p:spPr bwMode="auto">
          <a:xfrm>
            <a:off x="5292080" y="4978252"/>
            <a:ext cx="3528392" cy="18797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11560" y="643816"/>
            <a:ext cx="7704856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Хочу вас познакомить с играми, которые основаны на методах эйдетики.</a:t>
            </a: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Все обучение должно проходить в игре. Вот как сказал об этом Сухомлинский В.Л. -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Присмотримся внимательно, какое место занимает игра в жизни ребенка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него игра - это самое серьезное дело. В игре раскрывается перед детьми мир и   творческие способности личности.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 них нет, и не может быть полноценного умственного развития.»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Все игры имеют общую задачу - развитие образной памяти, внимания, мышления, воображения и т.д.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Игры подобного плана очень нравятся детям, они с удовольствием выполняют упражнения и находят правильные ответы на поставленные вопросы.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https://yt3.ggpht.com/q_fBc6MrHtJi7pcPjwoC6Hxz151eQK9qXchS1HDRLUSJ2NH-YRhkJSi9Cf2kbRE6fJrn2d_9ofU=s900-c-k-c0x00ffffff-no-r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895000"/>
            <a:ext cx="2880320" cy="17448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79512" y="275134"/>
            <a:ext cx="871296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Упражнения улучшающие  работоспособность у ребенка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плюс один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ростая игра, которая задействует одновременно сразу два полушария. Для этого нужно выполнять двумя руками абсолютно разные движения или упражнения.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Приготовили на одной руке 2 пальца на другой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 палец.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Ваша задача менять поочередность пальцев на обеих руках : 2, 1; 2,1 и т.д. в течение 1 минуты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 descr="C:\Users\Я\Desktop\Эдейтика на занятиях\IMG_20220130_185122.jpg"/>
          <p:cNvPicPr>
            <a:picLocks noChangeAspect="1" noChangeArrowheads="1"/>
          </p:cNvPicPr>
          <p:nvPr/>
        </p:nvPicPr>
        <p:blipFill>
          <a:blip r:embed="rId3" cstate="print"/>
          <a:srcRect t="4603"/>
          <a:stretch>
            <a:fillRect/>
          </a:stretch>
        </p:blipFill>
        <p:spPr bwMode="auto">
          <a:xfrm>
            <a:off x="899592" y="3501008"/>
            <a:ext cx="2736304" cy="312896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19459" name="Picture 3" descr="C:\Users\Я\Desktop\Эдейтика на занятиях\IMG_20220130_185002.jpg"/>
          <p:cNvPicPr>
            <a:picLocks noChangeAspect="1" noChangeArrowheads="1"/>
          </p:cNvPicPr>
          <p:nvPr/>
        </p:nvPicPr>
        <p:blipFill>
          <a:blip r:embed="rId4" cstate="print"/>
          <a:srcRect b="5607"/>
          <a:stretch>
            <a:fillRect/>
          </a:stretch>
        </p:blipFill>
        <p:spPr bwMode="auto">
          <a:xfrm>
            <a:off x="4788024" y="3429000"/>
            <a:ext cx="2808312" cy="316835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4008" y="764704"/>
            <a:ext cx="403244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«Ловкий Антошка»</a:t>
            </a:r>
            <a:endParaRPr lang="ru-RU" sz="2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Удивляется ладошка: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До чего смешной Антошка!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Колпачок надел на пальчик,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Зашагал он, словно мальчик.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 за ним, как мальчики,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Остальные пальчики,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Дружно по столу бегут,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 него не отстают.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Ловкий мой Антошка, -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Думает ладошка.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Users\Я\Downloads\IMG_20220130_205244.jpg"/>
          <p:cNvPicPr>
            <a:picLocks noChangeAspect="1" noChangeArrowheads="1"/>
          </p:cNvPicPr>
          <p:nvPr/>
        </p:nvPicPr>
        <p:blipFill>
          <a:blip r:embed="rId3" cstate="print"/>
          <a:srcRect t="9952"/>
          <a:stretch>
            <a:fillRect/>
          </a:stretch>
        </p:blipFill>
        <p:spPr bwMode="auto">
          <a:xfrm>
            <a:off x="2555777" y="8109520"/>
            <a:ext cx="2191008" cy="2630616"/>
          </a:xfrm>
          <a:prstGeom prst="rect">
            <a:avLst/>
          </a:prstGeom>
          <a:noFill/>
        </p:spPr>
      </p:pic>
      <p:pic>
        <p:nvPicPr>
          <p:cNvPr id="4" name="Рисунок 3" descr="C:\Users\Я\Downloads\IMG_20220130_205244.jpg"/>
          <p:cNvPicPr/>
          <p:nvPr/>
        </p:nvPicPr>
        <p:blipFill>
          <a:blip r:embed="rId4" cstate="print">
            <a:lum bright="30000" contrast="50000"/>
          </a:blip>
          <a:srcRect t="9952"/>
          <a:stretch>
            <a:fillRect/>
          </a:stretch>
        </p:blipFill>
        <p:spPr bwMode="auto">
          <a:xfrm>
            <a:off x="683568" y="764704"/>
            <a:ext cx="3240360" cy="381642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79512" y="5002723"/>
            <a:ext cx="871296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Использование в работе с детьми</a:t>
            </a: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всевозможных </a:t>
            </a:r>
            <a:r>
              <a:rPr lang="ru-RU" sz="2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альчиковых</a:t>
            </a: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игр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влияет на развитие речи детей. Как известно, воздействие на мелкие мышцы рук выступает стимулятором речевого развития и развития мозговой деятельности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95536" y="168315"/>
            <a:ext cx="8496944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Капитан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Одна рука вытянута вперед и показывает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Calibri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рука сжатая в кулак , большой палец смотрит вверх), другая прикладывается пальцами к голове . Ваша задача поочередно их менять как можно быстрее: Раз, два; раз, два и т.д.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Когда ребенок усвоит принцип этого упражнения это задание можно усложнить  через хлопок.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C:\Users\Я\Desktop\Эдейтика на занятиях\IMG_20220130_1851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068960"/>
            <a:ext cx="3758742" cy="2819056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20483" name="Picture 3" descr="C:\Users\Я\Desktop\Эдейтика на занятиях\IMG_20220130_185223.jpg"/>
          <p:cNvPicPr>
            <a:picLocks noChangeAspect="1" noChangeArrowheads="1"/>
          </p:cNvPicPr>
          <p:nvPr/>
        </p:nvPicPr>
        <p:blipFill>
          <a:blip r:embed="rId4" cstate="print"/>
          <a:srcRect b="5000"/>
          <a:stretch>
            <a:fillRect/>
          </a:stretch>
        </p:blipFill>
        <p:spPr bwMode="auto">
          <a:xfrm>
            <a:off x="4716016" y="3068960"/>
            <a:ext cx="4032448" cy="280831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467544" y="511011"/>
            <a:ext cx="763284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Сигнальщик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этого упражнения нужно приготовить руки: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Одна рука поднята вверх и 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жата в кулак, другая рука фиксирует локоть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Руки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меняем  поочередно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 этого упражнения как можно быстрее поменять руки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7" name="Picture 3" descr="C:\Users\Я\Desktop\Эдейтика на занятиях\IMG_20220130_185312.jpg"/>
          <p:cNvPicPr>
            <a:picLocks noChangeAspect="1" noChangeArrowheads="1"/>
          </p:cNvPicPr>
          <p:nvPr/>
        </p:nvPicPr>
        <p:blipFill>
          <a:blip r:embed="rId3" cstate="print"/>
          <a:srcRect t="7501"/>
          <a:stretch>
            <a:fillRect/>
          </a:stretch>
        </p:blipFill>
        <p:spPr bwMode="auto">
          <a:xfrm>
            <a:off x="899592" y="2852936"/>
            <a:ext cx="3059832" cy="3767741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  <p:pic>
        <p:nvPicPr>
          <p:cNvPr id="21508" name="Picture 4" descr="C:\Users\Я\Desktop\Эдейтика на занятиях\IMG_20220130_185301.jpg"/>
          <p:cNvPicPr>
            <a:picLocks noChangeAspect="1" noChangeArrowheads="1"/>
          </p:cNvPicPr>
          <p:nvPr/>
        </p:nvPicPr>
        <p:blipFill>
          <a:blip r:embed="rId4" cstate="print"/>
          <a:srcRect b="6623"/>
          <a:stretch>
            <a:fillRect/>
          </a:stretch>
        </p:blipFill>
        <p:spPr bwMode="auto">
          <a:xfrm>
            <a:off x="4958422" y="2852936"/>
            <a:ext cx="3141970" cy="3816424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xmlns:pic="http://schemas.openxmlformats.org/drawingml/2006/picture" xmlns:lc="http://schemas.openxmlformats.org/drawingml/2006/lockedCanvas"/>
              </a:ext>
            </a:extLst>
          </a:blip>
          <a:stretch>
            <a:fillRect/>
          </a:stretch>
        </p:blipFill>
        <p:spPr>
          <a:xfrm>
            <a:off x="1691680" y="2852936"/>
            <a:ext cx="6408712" cy="18722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79512" y="404664"/>
            <a:ext cx="8208912" cy="2039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3060700" algn="l"/>
              </a:tabLst>
            </a:pPr>
            <a:r>
              <a:rPr lang="ru-RU" sz="22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«Запомни фигуры»</a:t>
            </a:r>
            <a:r>
              <a:rPr lang="ru-RU" sz="22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3060700" algn="l"/>
              </a:tabLst>
            </a:pPr>
            <a:r>
              <a:rPr lang="ru-RU" sz="2200" dirty="0" smtClean="0">
                <a:latin typeface="Times New Roman"/>
                <a:ea typeface="Calibri"/>
                <a:cs typeface="Times New Roman"/>
              </a:rPr>
              <a:t>         (увеличение объема памяти и развитие внимания)</a:t>
            </a:r>
            <a:endParaRPr lang="ru-RU" sz="22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3060700" algn="l"/>
              </a:tabLst>
            </a:pPr>
            <a:r>
              <a:rPr lang="ru-RU" sz="2200" dirty="0" smtClean="0">
                <a:latin typeface="Times New Roman"/>
                <a:ea typeface="Calibri"/>
                <a:cs typeface="Times New Roman"/>
              </a:rPr>
              <a:t>В ряд стоят геометрические фигуры разного цвета и одинакового размера. Время для запоминания фигур 1 минута. После этого вам нужно ответить на вопросы</a:t>
            </a:r>
            <a:endParaRPr lang="ru-RU" sz="2200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157192"/>
            <a:ext cx="7848872" cy="1229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3060700" algn="l"/>
              </a:tabLst>
            </a:pPr>
            <a:r>
              <a:rPr lang="ru-RU" sz="2200" dirty="0" smtClean="0">
                <a:latin typeface="Times New Roman" pitchFamily="18" charset="0"/>
                <a:ea typeface="Calibri"/>
                <a:cs typeface="Times New Roman" pitchFamily="18" charset="0"/>
              </a:rPr>
              <a:t>Сколько всего было фигур?</a:t>
            </a: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3060700" algn="l"/>
              </a:tabLst>
            </a:pPr>
            <a:r>
              <a:rPr lang="ru-RU" sz="2200" dirty="0" smtClean="0">
                <a:latin typeface="Times New Roman" pitchFamily="18" charset="0"/>
                <a:ea typeface="Calibri"/>
                <a:cs typeface="Times New Roman" pitchFamily="18" charset="0"/>
              </a:rPr>
              <a:t>Сколько было треугольников, прямоугольников, кругов?</a:t>
            </a: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3060700" algn="l"/>
              </a:tabLst>
            </a:pPr>
            <a:r>
              <a:rPr lang="ru-RU" sz="2200" dirty="0" smtClean="0">
                <a:latin typeface="Times New Roman" pitchFamily="18" charset="0"/>
                <a:ea typeface="Calibri"/>
                <a:cs typeface="Times New Roman" pitchFamily="18" charset="0"/>
              </a:rPr>
              <a:t>Какого цвета круги и квадраты?</a:t>
            </a:r>
            <a:endParaRPr lang="ru-RU" sz="22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807</Words>
  <Application>Microsoft Office PowerPoint</Application>
  <PresentationFormat>Экран (4:3)</PresentationFormat>
  <Paragraphs>90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Я</cp:lastModifiedBy>
  <cp:revision>28</cp:revision>
  <dcterms:created xsi:type="dcterms:W3CDTF">2022-01-30T13:56:59Z</dcterms:created>
  <dcterms:modified xsi:type="dcterms:W3CDTF">2022-04-09T08:19:15Z</dcterms:modified>
</cp:coreProperties>
</file>