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1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799" autoAdjust="0"/>
  </p:normalViewPr>
  <p:slideViewPr>
    <p:cSldViewPr snapToGrid="0">
      <p:cViewPr varScale="1">
        <p:scale>
          <a:sx n="80" d="100"/>
          <a:sy n="80" d="100"/>
        </p:scale>
        <p:origin x="3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378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4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0128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717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57047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265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707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8291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5327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1022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744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2977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0172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323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9938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1111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2147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9805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1120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23163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9444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7984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7648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2876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918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804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070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09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696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156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737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632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48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D9428-0EFB-47FB-B0B6-0616BFE71007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036FE10-1351-452E-9C77-784DF0B133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53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</a:rPr>
              <a:t>Тема урока:</a:t>
            </a:r>
            <a:endParaRPr lang="ru-RU" sz="7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«Высококачественная окраска оштукатуренных поверхностей водными составами»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584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</a:rPr>
              <a:t>Цели урока:</a:t>
            </a:r>
            <a:endParaRPr lang="ru-RU" sz="60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253" y="1696453"/>
            <a:ext cx="10166684" cy="5161547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Вспомнить этапы подготовки поверхности под высококачественную окраску.</a:t>
            </a: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Определить основные достоинства и недостатки водной краски.</a:t>
            </a: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Выполнить практическое задание: окрашивание оштукатуренной поверхности кистями и валиками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139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940" y="108285"/>
            <a:ext cx="8596668" cy="1311442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Этапы подготовки оштукатуренных         Применяемые </a:t>
            </a:r>
            <a:br>
              <a:rPr lang="ru-RU" sz="2400" b="1" i="1" dirty="0" smtClean="0">
                <a:solidFill>
                  <a:srgbClr val="0070C0"/>
                </a:solidFill>
              </a:rPr>
            </a:br>
            <a:r>
              <a:rPr lang="ru-RU" sz="2400" b="1" i="1" dirty="0" smtClean="0">
                <a:solidFill>
                  <a:srgbClr val="0070C0"/>
                </a:solidFill>
              </a:rPr>
              <a:t>поверхностей под высококачествен-       инструменты:</a:t>
            </a:r>
            <a:br>
              <a:rPr lang="ru-RU" sz="2400" b="1" i="1" dirty="0" smtClean="0">
                <a:solidFill>
                  <a:srgbClr val="0070C0"/>
                </a:solidFill>
              </a:rPr>
            </a:br>
            <a:r>
              <a:rPr lang="ru-RU" sz="2400" b="1" i="1" dirty="0" err="1" smtClean="0">
                <a:solidFill>
                  <a:srgbClr val="0070C0"/>
                </a:solidFill>
              </a:rPr>
              <a:t>ную</a:t>
            </a:r>
            <a:r>
              <a:rPr lang="ru-RU" sz="2400" b="1" i="1" dirty="0" smtClean="0">
                <a:solidFill>
                  <a:srgbClr val="0070C0"/>
                </a:solidFill>
              </a:rPr>
              <a:t> окраску: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4221" y="1311442"/>
            <a:ext cx="4741053" cy="5997073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1. Очистка поверхностей от старой краски.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2. Расшивка трещин.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3.Частичное грунтование.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4. Частичное шпатлевание.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5. Частичное шлифование.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6. Сплошное грунтование.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7. Сплошное шпатлевание.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8. Сплошное шлифование.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9. Сплошное грунтование.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10. Первая окраска.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11. Вторая окраска.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14640" y="1564107"/>
            <a:ext cx="4920304" cy="5293893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1. Шпатели, скребки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2. Нож, шпатель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3. Кисти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4.  Шпатели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5.  Шкурка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6.  Кисти, валики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7.  Шпатели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8.  Шкурка, шлифовка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9.  Кисти, валики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10. Кисти, валики</a:t>
            </a:r>
          </a:p>
          <a:p>
            <a:r>
              <a:rPr lang="ru-RU" sz="2400" dirty="0" smtClean="0"/>
              <a:t>11.  Кисти, валики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0021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08284"/>
            <a:ext cx="8596668" cy="998621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Расшифровать виды водных красок: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990973"/>
            <a:ext cx="8596668" cy="6360322"/>
          </a:xfrm>
        </p:spPr>
        <p:txBody>
          <a:bodyPr/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1. к л е к а е к а в ы к а е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dirty="0" smtClean="0"/>
          </a:p>
          <a:p>
            <a:r>
              <a:rPr lang="ru-RU" sz="2000" b="1" dirty="0" smtClean="0">
                <a:solidFill>
                  <a:srgbClr val="C00000"/>
                </a:solidFill>
              </a:rPr>
              <a:t>2. с е к а л и к а к а т к а н ы к а е 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2000" b="1" dirty="0" smtClean="0">
                <a:solidFill>
                  <a:srgbClr val="C00000"/>
                </a:solidFill>
              </a:rPr>
              <a:t>3. и з к а в е с т к а к о к а в ы к а е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2000" b="1" dirty="0" smtClean="0">
                <a:solidFill>
                  <a:srgbClr val="C00000"/>
                </a:solidFill>
              </a:rPr>
              <a:t>4. к а к </a:t>
            </a:r>
            <a:r>
              <a:rPr lang="ru-RU" sz="2000" b="1" dirty="0" err="1" smtClean="0">
                <a:solidFill>
                  <a:srgbClr val="C00000"/>
                </a:solidFill>
              </a:rPr>
              <a:t>к</a:t>
            </a:r>
            <a:r>
              <a:rPr lang="ru-RU" sz="2000" b="1" dirty="0" smtClean="0">
                <a:solidFill>
                  <a:srgbClr val="C00000"/>
                </a:solidFill>
              </a:rPr>
              <a:t> з е к а и к а н о к а в ы к а е </a:t>
            </a:r>
          </a:p>
          <a:p>
            <a:endParaRPr lang="ru-RU" sz="2000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     5. в о к а д о к а э к а м у л ь к а с и к а о н к а н ы к а е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460064"/>
              </p:ext>
            </p:extLst>
          </p:nvPr>
        </p:nvGraphicFramePr>
        <p:xfrm>
          <a:off x="1070813" y="1459529"/>
          <a:ext cx="834756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446"/>
                <a:gridCol w="1043446"/>
                <a:gridCol w="1043446"/>
                <a:gridCol w="1043446"/>
                <a:gridCol w="1043446"/>
                <a:gridCol w="1043446"/>
                <a:gridCol w="1043446"/>
                <a:gridCol w="1043446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352309"/>
              </p:ext>
            </p:extLst>
          </p:nvPr>
        </p:nvGraphicFramePr>
        <p:xfrm>
          <a:off x="1070813" y="2755025"/>
          <a:ext cx="8128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468008"/>
              </p:ext>
            </p:extLst>
          </p:nvPr>
        </p:nvGraphicFramePr>
        <p:xfrm>
          <a:off x="926435" y="3895591"/>
          <a:ext cx="8127999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909"/>
                <a:gridCol w="738909"/>
                <a:gridCol w="738909"/>
                <a:gridCol w="738909"/>
                <a:gridCol w="738909"/>
                <a:gridCol w="738909"/>
                <a:gridCol w="738909"/>
                <a:gridCol w="738909"/>
                <a:gridCol w="738909"/>
                <a:gridCol w="738909"/>
                <a:gridCol w="738909"/>
              </a:tblGrid>
              <a:tr h="34891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480316"/>
              </p:ext>
            </p:extLst>
          </p:nvPr>
        </p:nvGraphicFramePr>
        <p:xfrm>
          <a:off x="1146001" y="5031077"/>
          <a:ext cx="8128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/>
                <a:gridCol w="812800"/>
                <a:gridCol w="812800"/>
                <a:gridCol w="812800"/>
                <a:gridCol w="985253"/>
                <a:gridCol w="640347"/>
                <a:gridCol w="812800"/>
                <a:gridCol w="812800"/>
                <a:gridCol w="812800"/>
                <a:gridCol w="812800"/>
              </a:tblGrid>
              <a:tr h="3171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879093"/>
              </p:ext>
            </p:extLst>
          </p:nvPr>
        </p:nvGraphicFramePr>
        <p:xfrm>
          <a:off x="1146001" y="6492240"/>
          <a:ext cx="8128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</a:tblGrid>
              <a:tr h="33049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3659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/>
                </a:solidFill>
              </a:rPr>
              <a:t>Виды водных красок:</a:t>
            </a:r>
            <a:endParaRPr lang="ru-RU" b="1" i="1" dirty="0"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91357"/>
            <a:ext cx="8596668" cy="3880773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1. Клеевые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2. Силикатные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3. Известковые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4. Казеиновые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5. Водоэмульсионные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278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636" y="140368"/>
            <a:ext cx="8596668" cy="1320801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     Достоинства водной краски  и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                    недостатки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768642"/>
            <a:ext cx="4184035" cy="5089357"/>
          </a:xfrm>
        </p:spPr>
        <p:txBody>
          <a:bodyPr>
            <a:normAutofit fontScale="85000" lnSpcReduction="1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 достоинства:</a:t>
            </a:r>
          </a:p>
          <a:p>
            <a:pPr marL="0" indent="0">
              <a:buNone/>
            </a:pPr>
            <a:endParaRPr lang="ru-RU" sz="3200" b="1" dirty="0" smtClean="0">
              <a:solidFill>
                <a:srgbClr val="C00000"/>
              </a:solidFill>
            </a:endParaRPr>
          </a:p>
          <a:p>
            <a:r>
              <a:rPr lang="ru-RU" sz="2600" dirty="0" smtClean="0"/>
              <a:t>1</a:t>
            </a:r>
            <a:r>
              <a:rPr lang="ru-RU" sz="2600" b="1" dirty="0" smtClean="0">
                <a:solidFill>
                  <a:srgbClr val="002060"/>
                </a:solidFill>
              </a:rPr>
              <a:t>. Не имеет резкого запаха.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2. Не токсична.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3. </a:t>
            </a:r>
            <a:r>
              <a:rPr lang="ru-RU" sz="2600" b="1" dirty="0" err="1" smtClean="0">
                <a:solidFill>
                  <a:srgbClr val="002060"/>
                </a:solidFill>
              </a:rPr>
              <a:t>Пожаробезопасна</a:t>
            </a:r>
            <a:r>
              <a:rPr lang="ru-RU" sz="26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4. Быстро сохнет.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5. Приемлемая стоимость.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6. Рабочие инструменты легко отмываются водой.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7. Позволяет получить любые цвета.</a:t>
            </a:r>
            <a:endParaRPr lang="ru-RU" sz="2600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70" y="1930401"/>
            <a:ext cx="4184034" cy="4110962"/>
          </a:xfrm>
        </p:spPr>
        <p:txBody>
          <a:bodyPr>
            <a:normAutofit fontScale="85000" lnSpcReduction="10000"/>
          </a:bodyPr>
          <a:lstStyle/>
          <a:p>
            <a:r>
              <a:rPr lang="ru-RU" sz="3300" b="1" dirty="0" smtClean="0">
                <a:solidFill>
                  <a:srgbClr val="C00000"/>
                </a:solidFill>
              </a:rPr>
              <a:t>              недостатки:</a:t>
            </a:r>
          </a:p>
          <a:p>
            <a:endParaRPr lang="ru-RU" dirty="0"/>
          </a:p>
          <a:p>
            <a:r>
              <a:rPr lang="ru-RU" sz="3200" b="1" dirty="0" smtClean="0">
                <a:solidFill>
                  <a:srgbClr val="0070C0"/>
                </a:solidFill>
              </a:rPr>
              <a:t>1. Нельзя окрашивать металлические поверхности.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2.Недостаточно стойкая.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570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7060" y="1"/>
            <a:ext cx="8596668" cy="685800"/>
          </a:xfrm>
        </p:spPr>
        <p:txBody>
          <a:bodyPr>
            <a:normAutofit fontScale="90000"/>
          </a:bodyPr>
          <a:lstStyle/>
          <a:p>
            <a:r>
              <a:rPr lang="ru-RU" b="1" i="1" u="sng" dirty="0">
                <a:solidFill>
                  <a:srgbClr val="7030A0"/>
                </a:solidFill>
              </a:rPr>
              <a:t>Инструкционная карта</a:t>
            </a:r>
            <a:r>
              <a:rPr lang="ru-RU" b="1" i="1" dirty="0">
                <a:solidFill>
                  <a:srgbClr val="7030A0"/>
                </a:solidFill>
              </a:rPr>
              <a:t/>
            </a:r>
            <a:br>
              <a:rPr lang="ru-RU" b="1" i="1" dirty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347" y="685801"/>
            <a:ext cx="10419348" cy="6172199"/>
          </a:xfrm>
        </p:spPr>
        <p:txBody>
          <a:bodyPr>
            <a:noAutofit/>
          </a:bodyPr>
          <a:lstStyle/>
          <a:p>
            <a:pPr lvl="0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Ознакомиться с заданием и продумать ход выполнения</a:t>
            </a:r>
          </a:p>
          <a:p>
            <a:pPr lvl="0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Одеть специальную одежду</a:t>
            </a:r>
          </a:p>
          <a:p>
            <a:pPr lvl="0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Подобрать нужные инструменты и материалы</a:t>
            </a:r>
          </a:p>
          <a:p>
            <a:pPr lvl="0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Приготовить рабочее место</a:t>
            </a:r>
          </a:p>
          <a:p>
            <a:pPr lvl="0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Выполнить задание</a:t>
            </a:r>
          </a:p>
          <a:p>
            <a:pPr lvl="0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Прибрать рабочее место</a:t>
            </a:r>
          </a:p>
          <a:p>
            <a:pPr lvl="0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Переодеться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3. Последовательность проведения работ.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Окраска поверхности водными составами: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1. Один учащийся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наносит кистью окрасочный состав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по периметру стены.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2. Второй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учащийся по периметру </a:t>
            </a:r>
            <a:r>
              <a:rPr lang="ru-RU" sz="2000" b="1" smtClean="0">
                <a:solidFill>
                  <a:schemeClr val="accent5">
                    <a:lumMod val="50000"/>
                  </a:schemeClr>
                </a:solidFill>
              </a:rPr>
              <a:t>другой стены</a:t>
            </a:r>
            <a:r>
              <a:rPr lang="ru-RU" sz="2000" b="1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при помощи кисти-ручника.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3. Третий производит окраску валиком сверху-вниз, перекрашивая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кромки наносимых полос на 4 см.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3. Контроль качества.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Поверхности, окрашенные водными составами должны иметь однородную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фактуру. На общем фоне полос, пятен, следов кисти не допускается.</a:t>
            </a:r>
          </a:p>
          <a:p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127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7059" y="15641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Техника безопасности</a:t>
            </a:r>
            <a:br>
              <a:rPr lang="ru-RU" b="1" i="1" dirty="0">
                <a:solidFill>
                  <a:srgbClr val="7030A0"/>
                </a:solidFill>
              </a:rPr>
            </a:br>
            <a:r>
              <a:rPr lang="ru-RU" b="1" i="1" dirty="0">
                <a:solidFill>
                  <a:srgbClr val="7030A0"/>
                </a:solidFill>
              </a:rPr>
              <a:t>при выполнении покраски водоэмульсионной краской оштукатуренные стены.</a:t>
            </a:r>
            <a:br>
              <a:rPr lang="ru-RU" b="1" i="1" dirty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97242"/>
            <a:ext cx="8596668" cy="523373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lvl="0"/>
            <a:r>
              <a:rPr lang="ru-RU" sz="9600" dirty="0">
                <a:solidFill>
                  <a:schemeClr val="accent5">
                    <a:lumMod val="50000"/>
                  </a:schemeClr>
                </a:solidFill>
              </a:rPr>
              <a:t>Надеть спецодежду.</a:t>
            </a:r>
          </a:p>
          <a:p>
            <a:pPr lvl="0"/>
            <a:r>
              <a:rPr lang="ru-RU" sz="9600" dirty="0">
                <a:solidFill>
                  <a:schemeClr val="accent5">
                    <a:lumMod val="50000"/>
                  </a:schemeClr>
                </a:solidFill>
              </a:rPr>
              <a:t>При окрашивании поверхностей водными составами маляр должен использовать средства индивидуальной защиты - защитные очки (при необходимости), резиновые перчатки.</a:t>
            </a:r>
          </a:p>
          <a:p>
            <a:pPr lvl="0"/>
            <a:r>
              <a:rPr lang="ru-RU" sz="9600" dirty="0">
                <a:solidFill>
                  <a:schemeClr val="accent5">
                    <a:lumMod val="50000"/>
                  </a:schemeClr>
                </a:solidFill>
              </a:rPr>
              <a:t>Осмотреть рабочее место.</a:t>
            </a:r>
          </a:p>
          <a:p>
            <a:pPr lvl="0"/>
            <a:r>
              <a:rPr lang="ru-RU" sz="9600" dirty="0">
                <a:solidFill>
                  <a:schemeClr val="accent5">
                    <a:lumMod val="50000"/>
                  </a:schemeClr>
                </a:solidFill>
              </a:rPr>
              <a:t>Подготовить его к работе (постелить газеты).</a:t>
            </a:r>
          </a:p>
          <a:p>
            <a:pPr lvl="0"/>
            <a:r>
              <a:rPr lang="ru-RU" sz="9600" dirty="0">
                <a:solidFill>
                  <a:schemeClr val="accent5">
                    <a:lumMod val="50000"/>
                  </a:schemeClr>
                </a:solidFill>
              </a:rPr>
              <a:t>Приготовить и проверить исправность инструмента.</a:t>
            </a:r>
          </a:p>
          <a:p>
            <a:pPr lvl="0"/>
            <a:r>
              <a:rPr lang="ru-RU" sz="9600" dirty="0">
                <a:solidFill>
                  <a:schemeClr val="accent5">
                    <a:lumMod val="50000"/>
                  </a:schemeClr>
                </a:solidFill>
              </a:rPr>
              <a:t>Приготовить водоэмульсионную краску.</a:t>
            </a:r>
          </a:p>
          <a:p>
            <a:pPr lvl="0"/>
            <a:r>
              <a:rPr lang="ru-RU" sz="9600" dirty="0">
                <a:solidFill>
                  <a:schemeClr val="accent5">
                    <a:lumMod val="50000"/>
                  </a:schemeClr>
                </a:solidFill>
              </a:rPr>
              <a:t>Во время работы не мешать другим. Работать аккуратно.</a:t>
            </a:r>
          </a:p>
          <a:p>
            <a:pPr lvl="0"/>
            <a:r>
              <a:rPr lang="ru-RU" sz="9600" dirty="0">
                <a:solidFill>
                  <a:schemeClr val="accent5">
                    <a:lumMod val="50000"/>
                  </a:schemeClr>
                </a:solidFill>
              </a:rPr>
              <a:t>После окончания работы очистить инструмент, убрать рабочее место, провести личную гигиену.</a:t>
            </a:r>
          </a:p>
          <a:p>
            <a:r>
              <a:rPr lang="ru-RU" sz="9600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069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842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206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244</TotalTime>
  <Words>521</Words>
  <Application>Microsoft Office PowerPoint</Application>
  <PresentationFormat>Широкоэкранный</PresentationFormat>
  <Paragraphs>93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1_Грань</vt:lpstr>
      <vt:lpstr>Тема урока:</vt:lpstr>
      <vt:lpstr>Цели урока:</vt:lpstr>
      <vt:lpstr>Этапы подготовки оштукатуренных         Применяемые  поверхностей под высококачествен-       инструменты: ную окраску:</vt:lpstr>
      <vt:lpstr>Расшифровать виды водных красок:</vt:lpstr>
      <vt:lpstr>Виды водных красок:</vt:lpstr>
      <vt:lpstr>     Достоинства водной краски  и                       недостатки</vt:lpstr>
      <vt:lpstr>Инструкционная карта </vt:lpstr>
      <vt:lpstr>Техника безопасности при выполнении покраски водоэмульсионной краской оштукатуренные стены.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dc:creator>Пользователь Windows</dc:creator>
  <cp:lastModifiedBy>Пользователь Windows</cp:lastModifiedBy>
  <cp:revision>24</cp:revision>
  <dcterms:created xsi:type="dcterms:W3CDTF">2022-03-01T19:34:00Z</dcterms:created>
  <dcterms:modified xsi:type="dcterms:W3CDTF">2022-03-03T16:37:44Z</dcterms:modified>
</cp:coreProperties>
</file>